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6.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8.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3" r:id="rId4"/>
    <p:sldMasterId id="2147484472" r:id="rId5"/>
    <p:sldMasterId id="2147484475" r:id="rId6"/>
    <p:sldMasterId id="2147484503" r:id="rId7"/>
    <p:sldMasterId id="2147484548" r:id="rId8"/>
    <p:sldMasterId id="2147484567" r:id="rId9"/>
    <p:sldMasterId id="2147484596" r:id="rId10"/>
    <p:sldMasterId id="2147484621" r:id="rId11"/>
    <p:sldMasterId id="2147484652" r:id="rId12"/>
    <p:sldMasterId id="2147484675" r:id="rId13"/>
  </p:sldMasterIdLst>
  <p:notesMasterIdLst>
    <p:notesMasterId r:id="rId115"/>
  </p:notesMasterIdLst>
  <p:handoutMasterIdLst>
    <p:handoutMasterId r:id="rId116"/>
  </p:handoutMasterIdLst>
  <p:sldIdLst>
    <p:sldId id="1374" r:id="rId14"/>
    <p:sldId id="1534" r:id="rId15"/>
    <p:sldId id="1506" r:id="rId16"/>
    <p:sldId id="1535" r:id="rId17"/>
    <p:sldId id="1543" r:id="rId18"/>
    <p:sldId id="1544" r:id="rId19"/>
    <p:sldId id="1537" r:id="rId20"/>
    <p:sldId id="1536" r:id="rId21"/>
    <p:sldId id="1545" r:id="rId22"/>
    <p:sldId id="1539" r:id="rId23"/>
    <p:sldId id="1540" r:id="rId24"/>
    <p:sldId id="1541" r:id="rId25"/>
    <p:sldId id="1542" r:id="rId26"/>
    <p:sldId id="1546" r:id="rId27"/>
    <p:sldId id="1547" r:id="rId28"/>
    <p:sldId id="1548" r:id="rId29"/>
    <p:sldId id="1549" r:id="rId30"/>
    <p:sldId id="1550" r:id="rId31"/>
    <p:sldId id="1551" r:id="rId32"/>
    <p:sldId id="1552" r:id="rId33"/>
    <p:sldId id="1562" r:id="rId34"/>
    <p:sldId id="1553" r:id="rId35"/>
    <p:sldId id="1652" r:id="rId36"/>
    <p:sldId id="1653" r:id="rId37"/>
    <p:sldId id="1554" r:id="rId38"/>
    <p:sldId id="1555" r:id="rId39"/>
    <p:sldId id="1556" r:id="rId40"/>
    <p:sldId id="1557" r:id="rId41"/>
    <p:sldId id="1558" r:id="rId42"/>
    <p:sldId id="1560" r:id="rId43"/>
    <p:sldId id="1561" r:id="rId44"/>
    <p:sldId id="1563" r:id="rId45"/>
    <p:sldId id="1564" r:id="rId46"/>
    <p:sldId id="1565" r:id="rId47"/>
    <p:sldId id="1566" r:id="rId48"/>
    <p:sldId id="1567" r:id="rId49"/>
    <p:sldId id="1568" r:id="rId50"/>
    <p:sldId id="1569" r:id="rId51"/>
    <p:sldId id="1570" r:id="rId52"/>
    <p:sldId id="1571" r:id="rId53"/>
    <p:sldId id="1572" r:id="rId54"/>
    <p:sldId id="1573" r:id="rId55"/>
    <p:sldId id="1574" r:id="rId56"/>
    <p:sldId id="1575" r:id="rId57"/>
    <p:sldId id="1576" r:id="rId58"/>
    <p:sldId id="1577" r:id="rId59"/>
    <p:sldId id="1578" r:id="rId60"/>
    <p:sldId id="1579" r:id="rId61"/>
    <p:sldId id="1580" r:id="rId62"/>
    <p:sldId id="1581" r:id="rId63"/>
    <p:sldId id="1582" r:id="rId64"/>
    <p:sldId id="1583" r:id="rId65"/>
    <p:sldId id="1584" r:id="rId66"/>
    <p:sldId id="1585" r:id="rId67"/>
    <p:sldId id="1586" r:id="rId68"/>
    <p:sldId id="1587" r:id="rId69"/>
    <p:sldId id="1588" r:id="rId70"/>
    <p:sldId id="1591" r:id="rId71"/>
    <p:sldId id="1592" r:id="rId72"/>
    <p:sldId id="1594" r:id="rId73"/>
    <p:sldId id="1605" r:id="rId74"/>
    <p:sldId id="1606" r:id="rId75"/>
    <p:sldId id="1607" r:id="rId76"/>
    <p:sldId id="1608" r:id="rId77"/>
    <p:sldId id="1609" r:id="rId78"/>
    <p:sldId id="1610" r:id="rId79"/>
    <p:sldId id="1611" r:id="rId80"/>
    <p:sldId id="1612" r:id="rId81"/>
    <p:sldId id="1613" r:id="rId82"/>
    <p:sldId id="1614" r:id="rId83"/>
    <p:sldId id="1615" r:id="rId84"/>
    <p:sldId id="1616" r:id="rId85"/>
    <p:sldId id="1617" r:id="rId86"/>
    <p:sldId id="1618" r:id="rId87"/>
    <p:sldId id="1619" r:id="rId88"/>
    <p:sldId id="1620" r:id="rId89"/>
    <p:sldId id="1621" r:id="rId90"/>
    <p:sldId id="1622" r:id="rId91"/>
    <p:sldId id="1623" r:id="rId92"/>
    <p:sldId id="1624" r:id="rId93"/>
    <p:sldId id="1626" r:id="rId94"/>
    <p:sldId id="1627" r:id="rId95"/>
    <p:sldId id="1628" r:id="rId96"/>
    <p:sldId id="1629" r:id="rId97"/>
    <p:sldId id="1631" r:id="rId98"/>
    <p:sldId id="1632" r:id="rId99"/>
    <p:sldId id="1651" r:id="rId100"/>
    <p:sldId id="1636" r:id="rId101"/>
    <p:sldId id="1638" r:id="rId102"/>
    <p:sldId id="1639" r:id="rId103"/>
    <p:sldId id="1640" r:id="rId104"/>
    <p:sldId id="1641" r:id="rId105"/>
    <p:sldId id="1642" r:id="rId106"/>
    <p:sldId id="1643" r:id="rId107"/>
    <p:sldId id="1644" r:id="rId108"/>
    <p:sldId id="1646" r:id="rId109"/>
    <p:sldId id="1647" r:id="rId110"/>
    <p:sldId id="1649" r:id="rId111"/>
    <p:sldId id="1650" r:id="rId112"/>
    <p:sldId id="1654" r:id="rId113"/>
    <p:sldId id="1392" r:id="rId1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3535"/>
    <a:srgbClr val="00B294"/>
    <a:srgbClr val="282828"/>
    <a:srgbClr val="000000"/>
    <a:srgbClr val="FF8C00"/>
    <a:srgbClr val="525252"/>
    <a:srgbClr val="00BCF2"/>
    <a:srgbClr val="505050"/>
    <a:srgbClr val="E6E6E6"/>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2" autoAdjust="0"/>
    <p:restoredTop sz="95268" autoAdjust="0"/>
  </p:normalViewPr>
  <p:slideViewPr>
    <p:cSldViewPr>
      <p:cViewPr varScale="1">
        <p:scale>
          <a:sx n="112" d="100"/>
          <a:sy n="112" d="100"/>
        </p:scale>
        <p:origin x="52"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60" d="100"/>
          <a:sy n="60" d="100"/>
        </p:scale>
        <p:origin x="2237" y="4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117" Type="http://schemas.openxmlformats.org/officeDocument/2006/relationships/commentAuthors" Target="commentAuthors.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12" Type="http://schemas.openxmlformats.org/officeDocument/2006/relationships/slide" Target="slides/slide99.xml"/><Relationship Id="rId16" Type="http://schemas.openxmlformats.org/officeDocument/2006/relationships/slide" Target="slides/slide3.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102" Type="http://schemas.openxmlformats.org/officeDocument/2006/relationships/slide" Target="slides/slide89.xml"/><Relationship Id="rId5" Type="http://schemas.openxmlformats.org/officeDocument/2006/relationships/slideMaster" Target="slideMasters/slideMaster2.xml"/><Relationship Id="rId61" Type="http://schemas.openxmlformats.org/officeDocument/2006/relationships/slide" Target="slides/slide48.xml"/><Relationship Id="rId82" Type="http://schemas.openxmlformats.org/officeDocument/2006/relationships/slide" Target="slides/slide69.xml"/><Relationship Id="rId90" Type="http://schemas.openxmlformats.org/officeDocument/2006/relationships/slide" Target="slides/slide77.xml"/><Relationship Id="rId95" Type="http://schemas.openxmlformats.org/officeDocument/2006/relationships/slide" Target="slides/slide82.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13" Type="http://schemas.openxmlformats.org/officeDocument/2006/relationships/slide" Target="slides/slide100.xml"/><Relationship Id="rId11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103" Type="http://schemas.openxmlformats.org/officeDocument/2006/relationships/slide" Target="slides/slide90.xml"/><Relationship Id="rId108" Type="http://schemas.openxmlformats.org/officeDocument/2006/relationships/slide" Target="slides/slide95.xml"/><Relationship Id="rId116" Type="http://schemas.openxmlformats.org/officeDocument/2006/relationships/handoutMaster" Target="handoutMasters/handoutMaster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slide" Target="slides/slide78.xml"/><Relationship Id="rId96" Type="http://schemas.openxmlformats.org/officeDocument/2006/relationships/slide" Target="slides/slide83.xml"/><Relationship Id="rId111" Type="http://schemas.openxmlformats.org/officeDocument/2006/relationships/slide" Target="slides/slide9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6" Type="http://schemas.openxmlformats.org/officeDocument/2006/relationships/slide" Target="slides/slide93.xml"/><Relationship Id="rId114" Type="http://schemas.openxmlformats.org/officeDocument/2006/relationships/slide" Target="slides/slide101.xml"/><Relationship Id="rId119"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a:t>One Windows</a:t>
          </a:r>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dgm:t>
        <a:bodyPr/>
        <a:lstStyle/>
        <a:p>
          <a:r>
            <a:rPr lang="en-US" b="1" dirty="0"/>
            <a:t>Desktop</a:t>
          </a:r>
          <a:br>
            <a:rPr lang="en-US" b="1" dirty="0"/>
          </a:br>
          <a:r>
            <a:rPr lang="en-US" b="1" dirty="0"/>
            <a:t>SKU</a:t>
          </a:r>
        </a:p>
      </dgm:t>
    </dgm:pt>
    <dgm:pt modelId="{5D2BFA2B-877F-47C4-B1C9-5A8B7AEF8881}" type="parTrans" cxnId="{A9087FFB-4765-4679-A04D-BDD04AE8C59C}">
      <dgm:prSet/>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dgm:t>
        <a:bodyPr/>
        <a:lstStyle/>
        <a:p>
          <a:r>
            <a:rPr lang="en-US" b="1" dirty="0"/>
            <a:t>Mobile</a:t>
          </a:r>
          <a:br>
            <a:rPr lang="en-US" b="1" dirty="0"/>
          </a:br>
          <a:r>
            <a:rPr lang="en-US" b="1" dirty="0"/>
            <a:t>SKU</a:t>
          </a:r>
        </a:p>
      </dgm:t>
    </dgm:pt>
    <dgm:pt modelId="{503B2674-5C66-49E6-8809-99DFDADB6322}" type="parTrans" cxnId="{6FA7FCCF-393B-41E5-A2FF-B7182DF3EAE3}">
      <dgm:prSet/>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dgm:t>
        <a:bodyPr/>
        <a:lstStyle/>
        <a:p>
          <a:r>
            <a:rPr lang="en-US" b="1" dirty="0"/>
            <a:t>Xbox</a:t>
          </a:r>
          <a:br>
            <a:rPr lang="en-US" b="1" dirty="0"/>
          </a:br>
          <a:r>
            <a:rPr lang="en-US" b="1" dirty="0"/>
            <a:t>SKU</a:t>
          </a:r>
        </a:p>
      </dgm:t>
    </dgm:pt>
    <dgm:pt modelId="{3210E1C7-C1FD-4530-98F2-6788F5A70405}" type="parTrans" cxnId="{9424290B-EB4D-4C4E-BF62-CB9B74DFCA4F}">
      <dgm:prSet/>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dgm:t>
        <a:bodyPr/>
        <a:lstStyle/>
        <a:p>
          <a:r>
            <a:rPr lang="en-US" b="1" dirty="0"/>
            <a:t>IoT</a:t>
          </a:r>
          <a:br>
            <a:rPr lang="en-US" b="1" dirty="0"/>
          </a:br>
          <a:r>
            <a:rPr lang="en-US" b="1" dirty="0"/>
            <a:t>SKU</a:t>
          </a:r>
        </a:p>
      </dgm:t>
    </dgm:pt>
    <dgm:pt modelId="{E483F110-A6BC-4DFC-897C-83588DCE9C48}" type="parTrans" cxnId="{C2E419E3-BE05-41E8-BC22-E64E2A945634}">
      <dgm:prSet/>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dgm:t>
        <a:bodyPr/>
        <a:lstStyle/>
        <a:p>
          <a:r>
            <a:rPr lang="en-US" b="1" dirty="0"/>
            <a:t>IoT headless</a:t>
          </a:r>
          <a:br>
            <a:rPr lang="en-US" b="1" dirty="0"/>
          </a:br>
          <a:r>
            <a:rPr lang="en-US" b="1" dirty="0"/>
            <a:t>SKU</a:t>
          </a:r>
        </a:p>
      </dgm:t>
    </dgm:pt>
    <dgm:pt modelId="{163DAC73-E79F-451B-9DCD-74D12241AF83}" type="parTrans" cxnId="{2B4869E1-7533-47CE-8FDD-3A4E4AD5CC6A}">
      <dgm:prSet/>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dgm:t>
        <a:bodyPr/>
        <a:lstStyle/>
        <a:p>
          <a:r>
            <a:rPr lang="en-US" b="1" dirty="0"/>
            <a:t>Surface Hub</a:t>
          </a:r>
          <a:br>
            <a:rPr lang="en-US" b="1" dirty="0"/>
          </a:br>
          <a:r>
            <a:rPr lang="en-US" b="1" dirty="0"/>
            <a:t>SKU</a:t>
          </a:r>
        </a:p>
      </dgm:t>
    </dgm:pt>
    <dgm:pt modelId="{B3433E65-A861-47F5-A568-793728624C2F}" type="parTrans" cxnId="{3844ABC3-99AF-4E85-ADDD-B436B8F86831}">
      <dgm:prSet/>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dgm:t>
        <a:bodyPr/>
        <a:lstStyle/>
        <a:p>
          <a:r>
            <a:rPr lang="en-US" b="1" dirty="0"/>
            <a:t>Holographic</a:t>
          </a:r>
          <a:br>
            <a:rPr lang="en-US" b="1" dirty="0"/>
          </a:br>
          <a:r>
            <a:rPr lang="en-US" b="1" dirty="0"/>
            <a:t>SKU</a:t>
          </a:r>
        </a:p>
      </dgm:t>
    </dgm:pt>
    <dgm:pt modelId="{310A77BB-15FF-4178-9580-D1957D8CAC1D}" type="parTrans" cxnId="{AA5976E9-B519-4188-B135-4424F5C1D6A3}">
      <dgm:prSet/>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a:t>PC</a:t>
          </a:r>
        </a:p>
      </dgm:t>
    </dgm:pt>
    <dgm:pt modelId="{C51E46C3-E7EE-4A88-AE32-CD9A27520A2D}" type="parTrans" cxnId="{07FA8C98-8FCB-4F19-B956-F053A916E27C}">
      <dgm:prSet/>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a:t>Two-in-one</a:t>
          </a:r>
        </a:p>
      </dgm:t>
    </dgm:pt>
    <dgm:pt modelId="{12C3CFE3-ADF0-4FD0-ABCA-0FE04CE1C6ED}" type="parTrans" cxnId="{B80EF1CA-77AF-45F6-821C-F48B47EF20DA}">
      <dgm:prSet/>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a:t>Tablet</a:t>
          </a:r>
        </a:p>
      </dgm:t>
    </dgm:pt>
    <dgm:pt modelId="{25E0E5B6-1B82-403C-B00F-962ACDE16ABD}" type="parTrans" cxnId="{28C4CBE3-F85D-4652-9911-6248FFEC2911}">
      <dgm:prSet/>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a:t>Phablet</a:t>
          </a:r>
        </a:p>
      </dgm:t>
    </dgm:pt>
    <dgm:pt modelId="{C526AF9B-6B38-4F1A-A63F-4A2F10ECC238}" type="parTrans" cxnId="{B0E637B9-3FE6-4A49-BEDC-BF1DC62BD183}">
      <dgm:prSet/>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a:t>Phone</a:t>
          </a:r>
        </a:p>
      </dgm:t>
    </dgm:pt>
    <dgm:pt modelId="{C779DDF6-B29C-495B-B1BA-10C256F09249}" type="parTrans" cxnId="{A5BF6530-7B9A-47F4-B53B-35C1B57996CE}">
      <dgm:prSet/>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a:t>Xbox</a:t>
          </a:r>
        </a:p>
      </dgm:t>
    </dgm:pt>
    <dgm:pt modelId="{7F58225B-D8B3-4DCF-9BF0-CE167538D7C0}" type="parTrans" cxnId="{0A45298B-1C51-4652-A69E-DB2C608CBC9A}">
      <dgm:prSet/>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a:t>Band</a:t>
          </a:r>
        </a:p>
      </dgm:t>
    </dgm:pt>
    <dgm:pt modelId="{7B4FDCD2-B788-4824-B975-7FA55B24D4A0}" type="parTrans" cxnId="{BD9A55A0-DEC5-440F-83AD-BA5D3DC6E06D}">
      <dgm:prSet/>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a:t>Raspberry Pi</a:t>
          </a:r>
        </a:p>
      </dgm:t>
    </dgm:pt>
    <dgm:pt modelId="{BAA803AC-7148-4528-8808-A6F4DBCF1AD9}" type="parTrans" cxnId="{711B5EF7-3548-48A7-B2DF-33B211A9242E}">
      <dgm:prSet/>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a:t>Surface Hub</a:t>
          </a:r>
        </a:p>
      </dgm:t>
    </dgm:pt>
    <dgm:pt modelId="{52A160FB-4D24-481A-A3FD-30667289ED63}" type="parTrans" cxnId="{0D311630-B348-43AD-ADAC-3467CF0CD6D0}">
      <dgm:prSet/>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a:t>HoloLens</a:t>
          </a:r>
        </a:p>
      </dgm:t>
    </dgm:pt>
    <dgm:pt modelId="{E165F015-84C1-40FE-90EE-6A2F58A3226B}" type="parTrans" cxnId="{05C5035C-FA2D-4C65-B483-B9A2C0BD52D6}">
      <dgm:prSet/>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a:t>Home Automation</a:t>
          </a:r>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825806">
        <dgm:presLayoutVars>
          <dgm:chPref val="3"/>
        </dgm:presLayoutVars>
      </dgm:prSet>
      <dgm:spPr/>
    </dgm:pt>
    <dgm:pt modelId="{9E99951C-CB0D-48DB-84BD-7973E5587176}" type="pres">
      <dgm:prSet presAssocID="{0AC8E0ED-A957-4A10-AB40-CF5AE3B65D0F}" presName="rootConnector1" presStyleLbl="node1" presStyleIdx="0" presStyleCnt="0"/>
      <dgm:spPr/>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pt>
    <dgm:pt modelId="{E1C6FBF0-C86A-4785-AD45-A4273F8029B1}" type="pres">
      <dgm:prSet presAssocID="{56FEAB4B-2282-4825-8D26-8564F99771F0}" presName="rootConnector" presStyleLbl="node2" presStyleIdx="0" presStyleCnt="7"/>
      <dgm:spPr/>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pt>
    <dgm:pt modelId="{315B5E2B-BFC9-43D0-AE5A-0A9699FA3AD6}" type="pres">
      <dgm:prSet presAssocID="{E3EAABFA-6FAA-4D67-818B-391A6CB9E533}" presName="rootConnector" presStyleLbl="node3" presStyleIdx="0" presStyleCnt="11"/>
      <dgm:spPr/>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pt>
    <dgm:pt modelId="{CBC00049-2351-43C4-BC1B-091022B26AFB}" type="pres">
      <dgm:prSet presAssocID="{67AC68C4-B8F6-4E23-9DE3-2A4813C2E3FA}" presName="rootConnector" presStyleLbl="node3" presStyleIdx="1" presStyleCnt="11"/>
      <dgm:spPr/>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pt>
    <dgm:pt modelId="{BFECE20F-6DEC-4A29-A108-6772454965E8}" type="pres">
      <dgm:prSet presAssocID="{BB6F77AD-1056-4EC6-8C1A-FC0E863CB5CC}" presName="rootConnector" presStyleLbl="node2" presStyleIdx="1" presStyleCnt="7"/>
      <dgm:spPr/>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pt>
    <dgm:pt modelId="{2A13BC0F-3E52-4546-BBB6-87DBFF97CE35}" type="pres">
      <dgm:prSet presAssocID="{ADE7B611-4DA9-482B-AD3E-47D37E0D2E40}" presName="rootConnector" presStyleLbl="node3" presStyleIdx="2" presStyleCnt="11"/>
      <dgm:spPr/>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pt>
    <dgm:pt modelId="{3A895F64-83EB-4F51-8C96-642000EC88F5}" type="pres">
      <dgm:prSet presAssocID="{ADB3F2E1-7E9F-42E8-9095-8287B913F240}" presName="rootConnector" presStyleLbl="node3" presStyleIdx="3" presStyleCnt="11"/>
      <dgm:spPr/>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pt>
    <dgm:pt modelId="{8E42615D-8290-422D-B214-EE3C5A43BD33}" type="pres">
      <dgm:prSet presAssocID="{2BBDA2E3-500D-4F4E-9D79-96B7EE800291}" presName="rootConnector" presStyleLbl="node3" presStyleIdx="4" presStyleCnt="11"/>
      <dgm:spPr/>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pt>
    <dgm:pt modelId="{A446443D-B05C-43E8-8641-AEC2BA931022}" type="pres">
      <dgm:prSet presAssocID="{024DB868-BF27-48FC-90A2-BC7837878362}" presName="rootConnector" presStyleLbl="node2" presStyleIdx="2" presStyleCnt="7"/>
      <dgm:spPr/>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pt>
    <dgm:pt modelId="{EB1BCEB4-C024-40F7-8665-E2B63EC5FD4F}" type="pres">
      <dgm:prSet presAssocID="{FB810902-2CD0-4153-916F-3ED6FCEF61B9}" presName="rootConnector" presStyleLbl="node3" presStyleIdx="5" presStyleCnt="11"/>
      <dgm:spPr/>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pt>
    <dgm:pt modelId="{91D82B68-28FE-4CD8-B666-2E1115184573}" type="pres">
      <dgm:prSet presAssocID="{649C8CF8-D35E-4753-8CDB-6EAABB5C1ECF}" presName="rootConnector" presStyleLbl="node2" presStyleIdx="3" presStyleCnt="7"/>
      <dgm:spPr/>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pt>
    <dgm:pt modelId="{1118A947-73BD-4340-B309-5DE78CB30B53}" type="pres">
      <dgm:prSet presAssocID="{D6663DCB-8007-4109-9D35-B61FE32F9727}" presName="rootConnector" presStyleLbl="node3" presStyleIdx="6" presStyleCnt="11"/>
      <dgm:spPr/>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pt>
    <dgm:pt modelId="{E6ECAF60-9583-4BE2-AE02-263B044EED2B}" type="pres">
      <dgm:prSet presAssocID="{282BDA18-760F-4DDE-BDDB-C188C1411ADD}" presName="rootConnector" presStyleLbl="node2" presStyleIdx="4" presStyleCnt="7"/>
      <dgm:spPr/>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pt>
    <dgm:pt modelId="{4FB0ED4D-7AAE-4D38-B5B4-8A0013570DE0}" type="pres">
      <dgm:prSet presAssocID="{58FC4F24-1601-4ACB-94D3-094E7EAC4EFA}" presName="rootConnector" presStyleLbl="node3" presStyleIdx="7" presStyleCnt="11"/>
      <dgm:spPr/>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pt>
    <dgm:pt modelId="{53B9ED1B-25B0-42A4-BC16-E11BAD79C262}" type="pres">
      <dgm:prSet presAssocID="{EB17A220-2E7F-4195-A32E-60D6A23B81AD}" presName="rootConnector" presStyleLbl="node3" presStyleIdx="8" presStyleCnt="11"/>
      <dgm:spPr/>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pt>
    <dgm:pt modelId="{8446BF87-9394-4DD5-8148-D0EAFABBFE02}" type="pres">
      <dgm:prSet presAssocID="{775A88C0-CF55-4E23-A516-24F0C7A70574}" presName="rootConnector" presStyleLbl="node2" presStyleIdx="5" presStyleCnt="7"/>
      <dgm:spPr/>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pt>
    <dgm:pt modelId="{C41F05EE-0767-4167-AB48-90F5166518FE}" type="pres">
      <dgm:prSet presAssocID="{BFB397D4-2396-4180-B631-7692F60CBB3B}" presName="rootConnector" presStyleLbl="node3" presStyleIdx="9" presStyleCnt="11"/>
      <dgm:spPr/>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pt>
    <dgm:pt modelId="{F7FBAF29-34EB-4840-8DB0-DAC8D7804C1D}" type="pres">
      <dgm:prSet presAssocID="{07C8A3B1-173D-4B84-8E7B-21039456F513}" presName="rootConnector" presStyleLbl="node2" presStyleIdx="6" presStyleCnt="7"/>
      <dgm:spPr/>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pt>
    <dgm:pt modelId="{B15E9E50-F5DD-4999-8613-20AB8744947E}" type="pres">
      <dgm:prSet presAssocID="{0C2FD135-4B05-4A00-A89C-33E2AB1AD40A}" presName="rootConnector" presStyleLbl="node3" presStyleIdx="10" presStyleCnt="11"/>
      <dgm:spPr/>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784BD46B-5A82-4CAF-91EA-E9099AAF7528}" type="presOf" srcId="{07C8A3B1-173D-4B84-8E7B-21039456F513}" destId="{AFB86023-1A5B-4676-B990-1065FD3F5EB0}"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21E1F30B-CF89-4B00-809D-BDBE64D1F916}" type="presOf" srcId="{FB810902-2CD0-4153-916F-3ED6FCEF61B9}" destId="{EB1BCEB4-C024-40F7-8665-E2B63EC5FD4F}" srcOrd="1" destOrd="0" presId="urn:microsoft.com/office/officeart/2005/8/layout/orgChart1"/>
    <dgm:cxn modelId="{C82ED428-0A19-4735-9F44-004D4A165FFE}" type="presOf" srcId="{E165F015-84C1-40FE-90EE-6A2F58A3226B}" destId="{5C1EA618-23F5-4250-8643-9EEAEBBAAECC}"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28C4CBE3-F85D-4652-9911-6248FFEC2911}" srcId="{BB6F77AD-1056-4EC6-8C1A-FC0E863CB5CC}" destId="{ADE7B611-4DA9-482B-AD3E-47D37E0D2E40}" srcOrd="0" destOrd="0" parTransId="{25E0E5B6-1B82-403C-B00F-962ACDE16ABD}" sibTransId="{4533E127-A429-4BE7-BACF-E9EB481D3855}"/>
    <dgm:cxn modelId="{D976B464-05B2-4576-9BAA-65C8B8C1AEBE}" type="presOf" srcId="{D6663DCB-8007-4109-9D35-B61FE32F9727}" destId="{577A8D08-77DF-422B-B624-039EB27CBBDD}" srcOrd="0" destOrd="0" presId="urn:microsoft.com/office/officeart/2005/8/layout/orgChart1"/>
    <dgm:cxn modelId="{A5BF6530-7B9A-47F4-B53B-35C1B57996CE}" srcId="{BB6F77AD-1056-4EC6-8C1A-FC0E863CB5CC}" destId="{2BBDA2E3-500D-4F4E-9D79-96B7EE800291}" srcOrd="2" destOrd="0" parTransId="{C779DDF6-B29C-495B-B1BA-10C256F09249}" sibTransId="{3915A228-58C9-4F8B-946E-D9C0F0FD5A72}"/>
    <dgm:cxn modelId="{44305F35-7CA2-4497-9304-7C8145795C2C}" type="presOf" srcId="{7B4FDCD2-B788-4824-B975-7FA55B24D4A0}" destId="{3F651334-D96D-4BE1-99EB-8ACEB0730255}" srcOrd="0" destOrd="0" presId="urn:microsoft.com/office/officeart/2005/8/layout/orgChart1"/>
    <dgm:cxn modelId="{3078391E-091B-4271-94F7-E10CB2E23AC1}" type="presOf" srcId="{B3433E65-A861-47F5-A568-793728624C2F}" destId="{A27C48AC-EF55-479D-9438-AC4DE40D52CF}" srcOrd="0" destOrd="0" presId="urn:microsoft.com/office/officeart/2005/8/layout/orgChart1"/>
    <dgm:cxn modelId="{949D1A55-D5D2-484B-B00F-DDAF1D4F4373}" type="presOf" srcId="{3210E1C7-C1FD-4530-98F2-6788F5A70405}" destId="{DAFE477D-1664-4DDE-8AEC-59132143B985}" srcOrd="0" destOrd="0" presId="urn:microsoft.com/office/officeart/2005/8/layout/orgChart1"/>
    <dgm:cxn modelId="{348250B0-63F5-44B3-9417-C13A7FDE900E}" type="presOf" srcId="{310A77BB-15FF-4178-9580-D1957D8CAC1D}" destId="{58D00A27-55E5-4502-AD23-8BA73E06D7E3}" srcOrd="0" destOrd="0" presId="urn:microsoft.com/office/officeart/2005/8/layout/orgChart1"/>
    <dgm:cxn modelId="{10E2D799-F92A-4389-B365-EA3CEDE5D476}" type="presOf" srcId="{775A88C0-CF55-4E23-A516-24F0C7A70574}" destId="{CED667BA-B54D-4657-8704-D6286F4A8733}" srcOrd="0" destOrd="0" presId="urn:microsoft.com/office/officeart/2005/8/layout/orgChart1"/>
    <dgm:cxn modelId="{3CEEEC3B-D379-4C64-8753-A2B72153AF09}" type="presOf" srcId="{58FC4F24-1601-4ACB-94D3-094E7EAC4EFA}" destId="{209EA2A0-2FC8-4C66-ADB3-CFD62EB58D22}" srcOrd="0" destOrd="0" presId="urn:microsoft.com/office/officeart/2005/8/layout/orgChart1"/>
    <dgm:cxn modelId="{26BCED12-08BC-49A9-B3B5-6FCC14CD9B5B}" type="presOf" srcId="{0C2FD135-4B05-4A00-A89C-33E2AB1AD40A}" destId="{8E387308-5884-476C-A86D-2081CBBA7F30}" srcOrd="0" destOrd="0" presId="urn:microsoft.com/office/officeart/2005/8/layout/orgChart1"/>
    <dgm:cxn modelId="{25BF09D9-35A7-42CA-BE2B-D4347C5C50EB}" type="presOf" srcId="{282BDA18-760F-4DDE-BDDB-C188C1411ADD}" destId="{E6ECAF60-9583-4BE2-AE02-263B044EED2B}" srcOrd="1" destOrd="0" presId="urn:microsoft.com/office/officeart/2005/8/layout/orgChart1"/>
    <dgm:cxn modelId="{6B9334F9-70E8-4DC3-9949-CA36B5111E59}" type="presOf" srcId="{024DB868-BF27-48FC-90A2-BC7837878362}" destId="{A446443D-B05C-43E8-8641-AEC2BA931022}" srcOrd="1" destOrd="0" presId="urn:microsoft.com/office/officeart/2005/8/layout/orgChart1"/>
    <dgm:cxn modelId="{49255C84-F498-416B-9F1D-B593DC632DB3}" type="presOf" srcId="{2BBDA2E3-500D-4F4E-9D79-96B7EE800291}" destId="{8E42615D-8290-422D-B214-EE3C5A43BD33}" srcOrd="1"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9424290B-EB4D-4C4E-BF62-CB9B74DFCA4F}" srcId="{0AC8E0ED-A957-4A10-AB40-CF5AE3B65D0F}" destId="{024DB868-BF27-48FC-90A2-BC7837878362}" srcOrd="2" destOrd="0" parTransId="{3210E1C7-C1FD-4530-98F2-6788F5A70405}" sibTransId="{F6012385-91A9-4FC4-9DCB-510EA00B8D0E}"/>
    <dgm:cxn modelId="{C2E419E3-BE05-41E8-BC22-E64E2A945634}" srcId="{0AC8E0ED-A957-4A10-AB40-CF5AE3B65D0F}" destId="{649C8CF8-D35E-4753-8CDB-6EAABB5C1ECF}" srcOrd="3" destOrd="0" parTransId="{E483F110-A6BC-4DFC-897C-83588DCE9C48}" sibTransId="{834D4B55-A2C9-464C-834D-3AA64D7BC4D4}"/>
    <dgm:cxn modelId="{084079F7-74C9-4028-B91A-B89C2826F565}" type="presOf" srcId="{ADE7B611-4DA9-482B-AD3E-47D37E0D2E40}" destId="{2A13BC0F-3E52-4546-BBB6-87DBFF97CE35}" srcOrd="1"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41A14CF-C9B8-448A-B64D-A6F0351E4807}" srcId="{282BDA18-760F-4DDE-BDDB-C188C1411ADD}" destId="{EB17A220-2E7F-4195-A32E-60D6A23B81AD}" srcOrd="1" destOrd="0" parTransId="{D5C06BE2-0860-4ACA-AD7A-7BB7801D5C2B}" sibTransId="{60C4554C-6917-4529-B64F-5EB511E95AD6}"/>
    <dgm:cxn modelId="{FD6B89E0-74CC-44A6-A378-1A10630B7A8B}" type="presOf" srcId="{0AC8E0ED-A957-4A10-AB40-CF5AE3B65D0F}" destId="{46174BFA-86FB-40C4-9C21-0BA1745A5524}" srcOrd="0" destOrd="0" presId="urn:microsoft.com/office/officeart/2005/8/layout/orgChart1"/>
    <dgm:cxn modelId="{029EA676-E015-4DCE-96D9-FA16A1D5CC1D}" type="presOf" srcId="{775A88C0-CF55-4E23-A516-24F0C7A70574}" destId="{8446BF87-9394-4DD5-8148-D0EAFABBFE02}" srcOrd="1" destOrd="0" presId="urn:microsoft.com/office/officeart/2005/8/layout/orgChart1"/>
    <dgm:cxn modelId="{4BAC5E4F-6A62-46A7-8D52-853724E2DBF5}" type="presOf" srcId="{56FEAB4B-2282-4825-8D26-8564F99771F0}" destId="{E1C6FBF0-C86A-4785-AD45-A4273F8029B1}" srcOrd="1" destOrd="0" presId="urn:microsoft.com/office/officeart/2005/8/layout/orgChart1"/>
    <dgm:cxn modelId="{DB3E5DE6-D3FA-4650-9270-BFEEFB7D34EF}" type="presOf" srcId="{024DB868-BF27-48FC-90A2-BC7837878362}" destId="{3BBDBC3E-68A9-4B8B-AF79-06C1BDDF1359}" srcOrd="0" destOrd="0" presId="urn:microsoft.com/office/officeart/2005/8/layout/orgChart1"/>
    <dgm:cxn modelId="{933938C6-3C57-416A-A254-E1379B3C83FB}" type="presOf" srcId="{163DAC73-E79F-451B-9DCD-74D12241AF83}" destId="{B3372685-9000-42DA-916C-636A2888807D}" srcOrd="0" destOrd="0" presId="urn:microsoft.com/office/officeart/2005/8/layout/orgChart1"/>
    <dgm:cxn modelId="{9C99FF31-3BCB-4D92-973C-AFFDEBA9C0D6}" type="presOf" srcId="{BB6F77AD-1056-4EC6-8C1A-FC0E863CB5CC}" destId="{D1B9F142-2140-4775-A9B0-17DC12813460}" srcOrd="0"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B5B72E96-DEA9-4347-9D61-5A7CDAD18EC3}" type="presOf" srcId="{25E0E5B6-1B82-403C-B00F-962ACDE16ABD}" destId="{1952C184-3005-45C5-8E51-D21099A9E8A1}" srcOrd="0" destOrd="0" presId="urn:microsoft.com/office/officeart/2005/8/layout/orgChart1"/>
    <dgm:cxn modelId="{1374DE27-1D62-4A9C-B7E1-A3A76EA37DF8}" type="presOf" srcId="{EB17A220-2E7F-4195-A32E-60D6A23B81AD}" destId="{B3C86468-A461-40A6-99BD-FE6C9A9B679C}" srcOrd="0" destOrd="0" presId="urn:microsoft.com/office/officeart/2005/8/layout/orgChart1"/>
    <dgm:cxn modelId="{994D5E17-3A40-4DFF-AAD8-8A7816FD38DE}" type="presOf" srcId="{BAA803AC-7148-4528-8808-A6F4DBCF1AD9}" destId="{1F24BB10-C223-4313-B27F-B22B096A44BB}" srcOrd="0" destOrd="0" presId="urn:microsoft.com/office/officeart/2005/8/layout/orgChart1"/>
    <dgm:cxn modelId="{F102FEFC-21F0-43AF-A2F2-E9D309D04E6B}" type="presOf" srcId="{2BBDA2E3-500D-4F4E-9D79-96B7EE800291}" destId="{7A7C9D79-9CDD-429F-BCDF-8F5D6271BB35}" srcOrd="0" destOrd="0" presId="urn:microsoft.com/office/officeart/2005/8/layout/orgChart1"/>
    <dgm:cxn modelId="{B6074F3D-39A9-4218-86CF-300A3F7A6A6A}" type="presOf" srcId="{503B2674-5C66-49E6-8809-99DFDADB6322}" destId="{A6816227-FE67-4AFA-998D-764C81983B9A}" srcOrd="0" destOrd="0" presId="urn:microsoft.com/office/officeart/2005/8/layout/orgChart1"/>
    <dgm:cxn modelId="{F56E012F-F9F7-4C74-94A7-A3750B0ED1E6}" type="presOf" srcId="{D5C06BE2-0860-4ACA-AD7A-7BB7801D5C2B}" destId="{040FA375-1DAC-451B-9006-6D2AEC512B53}" srcOrd="0"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246EA040-F742-482B-9B42-BA03836C0003}" type="presOf" srcId="{67AC68C4-B8F6-4E23-9DE3-2A4813C2E3FA}" destId="{C5B07D43-9EE9-4854-9D4F-E8DAF99ED14C}" srcOrd="0" destOrd="0" presId="urn:microsoft.com/office/officeart/2005/8/layout/orgChart1"/>
    <dgm:cxn modelId="{7EDBAF2A-E31E-4C8E-9C8A-4712A018A218}" type="presOf" srcId="{E3EAABFA-6FAA-4D67-818B-391A6CB9E533}" destId="{315B5E2B-BFC9-43D0-AE5A-0A9699FA3AD6}" srcOrd="1"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9F9B26A6-2E14-462C-A5C4-8DDB076B075A}" type="presOf" srcId="{BB6F77AD-1056-4EC6-8C1A-FC0E863CB5CC}" destId="{BFECE20F-6DEC-4A29-A108-6772454965E8}" srcOrd="1" destOrd="0" presId="urn:microsoft.com/office/officeart/2005/8/layout/orgChart1"/>
    <dgm:cxn modelId="{1B3A461C-6AFE-4029-A507-4E4EC7583D30}" type="presOf" srcId="{ADE7B611-4DA9-482B-AD3E-47D37E0D2E40}" destId="{55371FD5-665B-4201-BD8E-AF69B9DDD1CB}" srcOrd="0" destOrd="0" presId="urn:microsoft.com/office/officeart/2005/8/layout/orgChart1"/>
    <dgm:cxn modelId="{3C24680E-FA3C-488B-BA08-BA7C52E2609F}" type="presOf" srcId="{C51E46C3-E7EE-4A88-AE32-CD9A27520A2D}" destId="{720C10DB-C345-4620-B59F-708994558782}" srcOrd="0"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B7E6B3D8-2382-4CE5-BE46-10927C4E9522}" type="presOf" srcId="{5D2BFA2B-877F-47C4-B1C9-5A8B7AEF8881}" destId="{F587772C-0AA9-4A8C-8B82-6B7DA6737050}"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2B4869E1-7533-47CE-8FDD-3A4E4AD5CC6A}" srcId="{0AC8E0ED-A957-4A10-AB40-CF5AE3B65D0F}" destId="{282BDA18-760F-4DDE-BDDB-C188C1411ADD}" srcOrd="4" destOrd="0" parTransId="{163DAC73-E79F-451B-9DCD-74D12241AF83}" sibTransId="{24DA8E40-89A4-414F-8DA0-A258DE68179C}"/>
    <dgm:cxn modelId="{BC3AD8AE-C433-4F29-B624-71E8B611A15E}" type="presOf" srcId="{D6663DCB-8007-4109-9D35-B61FE32F9727}" destId="{1118A947-73BD-4340-B309-5DE78CB30B53}" srcOrd="1" destOrd="0" presId="urn:microsoft.com/office/officeart/2005/8/layout/orgChart1"/>
    <dgm:cxn modelId="{A1B1A20C-FC18-4F4F-9BC3-3DE8D6E42B6D}" type="presOf" srcId="{BFB397D4-2396-4180-B631-7692F60CBB3B}" destId="{0165315F-5017-48A8-A4EA-EB23A9CBFD1B}" srcOrd="0" destOrd="0" presId="urn:microsoft.com/office/officeart/2005/8/layout/orgChart1"/>
    <dgm:cxn modelId="{6067053C-2CE5-4F8C-990C-4A7DE90B47A7}" type="presOf" srcId="{282BDA18-760F-4DDE-BDDB-C188C1411ADD}" destId="{130A5726-B7CB-42EA-8D96-350A2C5D77A9}" srcOrd="0" destOrd="0" presId="urn:microsoft.com/office/officeart/2005/8/layout/orgChart1"/>
    <dgm:cxn modelId="{41CA0D11-D22F-4810-A1C1-EAF21E4B71CF}" type="presOf" srcId="{0C2FD135-4B05-4A00-A89C-33E2AB1AD40A}" destId="{B15E9E50-F5DD-4999-8613-20AB8744947E}" srcOrd="1" destOrd="0" presId="urn:microsoft.com/office/officeart/2005/8/layout/orgChart1"/>
    <dgm:cxn modelId="{F01736F8-A4EE-48D9-BB06-B00C42A4911F}" type="presOf" srcId="{ADB3F2E1-7E9F-42E8-9095-8287B913F240}" destId="{3A895F64-83EB-4F51-8C96-642000EC88F5}"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A9087FFB-4765-4679-A04D-BDD04AE8C59C}" srcId="{0AC8E0ED-A957-4A10-AB40-CF5AE3B65D0F}" destId="{56FEAB4B-2282-4825-8D26-8564F99771F0}" srcOrd="0" destOrd="0" parTransId="{5D2BFA2B-877F-47C4-B1C9-5A8B7AEF8881}" sibTransId="{29BA462B-1765-4A53-BBA9-AF83E48D2C49}"/>
    <dgm:cxn modelId="{AB5B8393-A328-4958-9C0F-9780CAE4AB51}" type="presOf" srcId="{7F58225B-D8B3-4DCF-9BF0-CE167538D7C0}" destId="{93D0EDE7-733B-4DBD-ACAC-601919483D04}" srcOrd="0" destOrd="0" presId="urn:microsoft.com/office/officeart/2005/8/layout/orgChart1"/>
    <dgm:cxn modelId="{FCB8457F-852B-4B4F-B6BF-26DC99D1D819}" type="presOf" srcId="{12C3CFE3-ADF0-4FD0-ABCA-0FE04CE1C6ED}" destId="{76922632-91CA-41A2-A1CC-9E75B98AD05E}" srcOrd="0"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28AEE519-9BC7-4B79-8D0B-929C7144C375}" type="presOf" srcId="{07C8A3B1-173D-4B84-8E7B-21039456F513}" destId="{F7FBAF29-34EB-4840-8DB0-DAC8D7804C1D}" srcOrd="1" destOrd="0" presId="urn:microsoft.com/office/officeart/2005/8/layout/orgChart1"/>
    <dgm:cxn modelId="{C5E335C7-F0E6-43AD-AB2B-AD0A50E67199}" type="presOf" srcId="{1E846412-CBCA-4911-8A7F-D49186927216}" destId="{38DD5A82-DA4F-45CE-B20D-08E5C63F63B9}" srcOrd="0" destOrd="0" presId="urn:microsoft.com/office/officeart/2005/8/layout/orgChart1"/>
    <dgm:cxn modelId="{AFEC6DEB-1BA3-4417-892E-252A586946D2}" type="presOf" srcId="{649C8CF8-D35E-4753-8CDB-6EAABB5C1ECF}" destId="{015BFCA0-D7B4-4524-A9FC-58703D254F55}" srcOrd="0" destOrd="0" presId="urn:microsoft.com/office/officeart/2005/8/layout/orgChart1"/>
    <dgm:cxn modelId="{60B1A631-FD81-4FF6-B33F-C8C5F14992A5}" type="presOf" srcId="{0AC8E0ED-A957-4A10-AB40-CF5AE3B65D0F}" destId="{9E99951C-CB0D-48DB-84BD-7973E5587176}" srcOrd="1" destOrd="0" presId="urn:microsoft.com/office/officeart/2005/8/layout/orgChart1"/>
    <dgm:cxn modelId="{27AE4F27-CDBF-48FC-996A-056D69044B76}" type="presOf" srcId="{C779DDF6-B29C-495B-B1BA-10C256F09249}" destId="{0273D33A-B665-4253-8FCA-5B37F6FB881D}" srcOrd="0" destOrd="0" presId="urn:microsoft.com/office/officeart/2005/8/layout/orgChart1"/>
    <dgm:cxn modelId="{FC92431E-2DBD-4821-8004-13542907AFB4}" type="presOf" srcId="{58FC4F24-1601-4ACB-94D3-094E7EAC4EFA}" destId="{4FB0ED4D-7AAE-4D38-B5B4-8A0013570DE0}" srcOrd="1" destOrd="0" presId="urn:microsoft.com/office/officeart/2005/8/layout/orgChart1"/>
    <dgm:cxn modelId="{7AF2D0E6-A52C-4ADA-B894-0D97CE46D4F2}" type="presOf" srcId="{BFB397D4-2396-4180-B631-7692F60CBB3B}" destId="{C41F05EE-0767-4167-AB48-90F5166518FE}" srcOrd="1" destOrd="0" presId="urn:microsoft.com/office/officeart/2005/8/layout/orgChart1"/>
    <dgm:cxn modelId="{7DFDE6A8-D7C3-4EFB-8188-7554550226AA}" type="presOf" srcId="{ADB3F2E1-7E9F-42E8-9095-8287B913F240}" destId="{76560BC8-D748-4DCD-A613-3CD910968CC8}" srcOrd="0" destOrd="0" presId="urn:microsoft.com/office/officeart/2005/8/layout/orgChart1"/>
    <dgm:cxn modelId="{C509564D-FD6F-42F7-B3FD-179514BFB1D1}" type="presOf" srcId="{52A160FB-4D24-481A-A3FD-30667289ED63}" destId="{DFEAFD05-4A15-4A75-9689-4D2CCC988AF9}" srcOrd="0" destOrd="0" presId="urn:microsoft.com/office/officeart/2005/8/layout/orgChart1"/>
    <dgm:cxn modelId="{5739C7D9-6070-446B-B493-D3C462E0CEDC}" type="presOf" srcId="{649C8CF8-D35E-4753-8CDB-6EAABB5C1ECF}" destId="{91D82B68-28FE-4CD8-B666-2E1115184573}" srcOrd="1" destOrd="0" presId="urn:microsoft.com/office/officeart/2005/8/layout/orgChart1"/>
    <dgm:cxn modelId="{E3ADA21A-AE76-46E2-9D95-38EB57F4DD82}" type="presOf" srcId="{FB810902-2CD0-4153-916F-3ED6FCEF61B9}" destId="{310AF326-395C-4B5A-A52C-A84139AEE262}" srcOrd="0" destOrd="0" presId="urn:microsoft.com/office/officeart/2005/8/layout/orgChart1"/>
    <dgm:cxn modelId="{6FA7FCCF-393B-41E5-A2FF-B7182DF3EAE3}" srcId="{0AC8E0ED-A957-4A10-AB40-CF5AE3B65D0F}" destId="{BB6F77AD-1056-4EC6-8C1A-FC0E863CB5CC}" srcOrd="1" destOrd="0" parTransId="{503B2674-5C66-49E6-8809-99DFDADB6322}" sibTransId="{9811D383-A7F7-4952-A6EB-F32182E47397}"/>
    <dgm:cxn modelId="{2F616EA4-5B88-4796-957E-BD45770D41C5}" type="presOf" srcId="{E3EAABFA-6FAA-4D67-818B-391A6CB9E533}" destId="{C827E59D-9864-409D-8727-5E29101BDADD}" srcOrd="0" destOrd="0" presId="urn:microsoft.com/office/officeart/2005/8/layout/orgChart1"/>
    <dgm:cxn modelId="{8C5A2ADF-3541-4297-9769-4FF49FBEA8CE}" type="presOf" srcId="{EB17A220-2E7F-4195-A32E-60D6A23B81AD}" destId="{53B9ED1B-25B0-42A4-BC16-E11BAD79C262}" srcOrd="1" destOrd="0" presId="urn:microsoft.com/office/officeart/2005/8/layout/orgChart1"/>
    <dgm:cxn modelId="{ED89B794-4AA7-43E7-A645-32DF70FCEA79}" type="presOf" srcId="{67AC68C4-B8F6-4E23-9DE3-2A4813C2E3FA}" destId="{CBC00049-2351-43C4-BC1B-091022B26AFB}" srcOrd="1" destOrd="0" presId="urn:microsoft.com/office/officeart/2005/8/layout/orgChart1"/>
    <dgm:cxn modelId="{0999BF48-95EA-4F2F-9478-88DCCB3E1C1A}" type="presOf" srcId="{56FEAB4B-2282-4825-8D26-8564F99771F0}" destId="{52814F0A-6D45-4178-9AEC-C1B432E6511F}" srcOrd="0" destOrd="0" presId="urn:microsoft.com/office/officeart/2005/8/layout/orgChart1"/>
    <dgm:cxn modelId="{C25FA34C-05C2-45FC-8660-F3DF7C8727F8}" type="presOf" srcId="{C526AF9B-6B38-4F1A-A63F-4A2F10ECC238}" destId="{441DBA13-D963-4391-A65E-5A5A087F6BD8}" srcOrd="0" destOrd="0" presId="urn:microsoft.com/office/officeart/2005/8/layout/orgChart1"/>
    <dgm:cxn modelId="{154A7695-C844-46A8-A77A-3687600C53CC}" type="presOf" srcId="{E483F110-A6BC-4DFC-897C-83588DCE9C48}" destId="{0AA86E9C-7812-4D29-BED6-ADB7442109D6}" srcOrd="0" destOrd="0" presId="urn:microsoft.com/office/officeart/2005/8/layout/orgChart1"/>
    <dgm:cxn modelId="{EA24CE39-9AA5-4D81-99F6-55110DF5E7BD}" type="presParOf" srcId="{38DD5A82-DA4F-45CE-B20D-08E5C63F63B9}" destId="{661E4865-8FDD-49E6-9300-88742A0B9077}" srcOrd="0" destOrd="0" presId="urn:microsoft.com/office/officeart/2005/8/layout/orgChart1"/>
    <dgm:cxn modelId="{6E7F512C-179F-478C-A946-6875541A8C9E}" type="presParOf" srcId="{661E4865-8FDD-49E6-9300-88742A0B9077}" destId="{36E240E3-4DCA-4DCC-93ED-FEEF6FEEBAF4}" srcOrd="0" destOrd="0" presId="urn:microsoft.com/office/officeart/2005/8/layout/orgChart1"/>
    <dgm:cxn modelId="{28D4C3A9-AD1A-4143-A731-6BC1005CFEC0}" type="presParOf" srcId="{36E240E3-4DCA-4DCC-93ED-FEEF6FEEBAF4}" destId="{46174BFA-86FB-40C4-9C21-0BA1745A5524}" srcOrd="0" destOrd="0" presId="urn:microsoft.com/office/officeart/2005/8/layout/orgChart1"/>
    <dgm:cxn modelId="{B11C8A72-5616-4519-9EF7-A796B6B5A808}" type="presParOf" srcId="{36E240E3-4DCA-4DCC-93ED-FEEF6FEEBAF4}" destId="{9E99951C-CB0D-48DB-84BD-7973E5587176}" srcOrd="1" destOrd="0" presId="urn:microsoft.com/office/officeart/2005/8/layout/orgChart1"/>
    <dgm:cxn modelId="{4D066360-B8E9-4EBF-97C0-E6E6A0BD89FA}" type="presParOf" srcId="{661E4865-8FDD-49E6-9300-88742A0B9077}" destId="{81F16CB9-E699-4DDC-BB52-0CE13288B089}" srcOrd="1" destOrd="0" presId="urn:microsoft.com/office/officeart/2005/8/layout/orgChart1"/>
    <dgm:cxn modelId="{8288E56F-D9E7-4F29-AFA3-33AEF0655528}" type="presParOf" srcId="{81F16CB9-E699-4DDC-BB52-0CE13288B089}" destId="{F587772C-0AA9-4A8C-8B82-6B7DA6737050}" srcOrd="0" destOrd="0" presId="urn:microsoft.com/office/officeart/2005/8/layout/orgChart1"/>
    <dgm:cxn modelId="{E6732600-AFA4-4501-AE77-903253D9FA7A}" type="presParOf" srcId="{81F16CB9-E699-4DDC-BB52-0CE13288B089}" destId="{80E3CB7B-209B-49A3-8003-74906BDB70CF}" srcOrd="1" destOrd="0" presId="urn:microsoft.com/office/officeart/2005/8/layout/orgChart1"/>
    <dgm:cxn modelId="{FA9DDED5-3D52-4372-81E8-CE936583DA34}" type="presParOf" srcId="{80E3CB7B-209B-49A3-8003-74906BDB70CF}" destId="{3251B607-6B29-4E2D-B528-F0EAEB9ED50B}" srcOrd="0" destOrd="0" presId="urn:microsoft.com/office/officeart/2005/8/layout/orgChart1"/>
    <dgm:cxn modelId="{8325E200-A998-4916-940D-C6EC35930734}" type="presParOf" srcId="{3251B607-6B29-4E2D-B528-F0EAEB9ED50B}" destId="{52814F0A-6D45-4178-9AEC-C1B432E6511F}" srcOrd="0" destOrd="0" presId="urn:microsoft.com/office/officeart/2005/8/layout/orgChart1"/>
    <dgm:cxn modelId="{05DB9B0B-C4D9-4816-87F8-C4B6F294B112}" type="presParOf" srcId="{3251B607-6B29-4E2D-B528-F0EAEB9ED50B}" destId="{E1C6FBF0-C86A-4785-AD45-A4273F8029B1}" srcOrd="1" destOrd="0" presId="urn:microsoft.com/office/officeart/2005/8/layout/orgChart1"/>
    <dgm:cxn modelId="{8B1AA510-7481-45FA-B9AC-E560F2C52A27}" type="presParOf" srcId="{80E3CB7B-209B-49A3-8003-74906BDB70CF}" destId="{12436366-0BC3-45BF-AF95-3589C1116744}" srcOrd="1" destOrd="0" presId="urn:microsoft.com/office/officeart/2005/8/layout/orgChart1"/>
    <dgm:cxn modelId="{E0D5BCA8-4A58-4DF5-8635-22DD435379D7}" type="presParOf" srcId="{12436366-0BC3-45BF-AF95-3589C1116744}" destId="{720C10DB-C345-4620-B59F-708994558782}" srcOrd="0" destOrd="0" presId="urn:microsoft.com/office/officeart/2005/8/layout/orgChart1"/>
    <dgm:cxn modelId="{BB90A4DD-A60F-45F3-80C6-A00A459CDEB3}" type="presParOf" srcId="{12436366-0BC3-45BF-AF95-3589C1116744}" destId="{2D29C273-DA87-4CE2-A41F-163FFB43A965}" srcOrd="1" destOrd="0" presId="urn:microsoft.com/office/officeart/2005/8/layout/orgChart1"/>
    <dgm:cxn modelId="{9D9B1D2A-4648-42DA-B48D-4E37BD9C9065}" type="presParOf" srcId="{2D29C273-DA87-4CE2-A41F-163FFB43A965}" destId="{03EFE594-5D6E-4C46-A39B-1A12E80A6474}" srcOrd="0" destOrd="0" presId="urn:microsoft.com/office/officeart/2005/8/layout/orgChart1"/>
    <dgm:cxn modelId="{88679AAD-69D3-494F-A1B3-BB4776F94E1F}" type="presParOf" srcId="{03EFE594-5D6E-4C46-A39B-1A12E80A6474}" destId="{C827E59D-9864-409D-8727-5E29101BDADD}" srcOrd="0" destOrd="0" presId="urn:microsoft.com/office/officeart/2005/8/layout/orgChart1"/>
    <dgm:cxn modelId="{C8ACA815-0DE4-4EE8-95C0-D1A51809199F}" type="presParOf" srcId="{03EFE594-5D6E-4C46-A39B-1A12E80A6474}" destId="{315B5E2B-BFC9-43D0-AE5A-0A9699FA3AD6}" srcOrd="1" destOrd="0" presId="urn:microsoft.com/office/officeart/2005/8/layout/orgChart1"/>
    <dgm:cxn modelId="{147A2C5B-F874-4638-95AF-DB0A09152BA3}" type="presParOf" srcId="{2D29C273-DA87-4CE2-A41F-163FFB43A965}" destId="{718D45AA-A55D-4B54-9A19-2B50822708D4}" srcOrd="1" destOrd="0" presId="urn:microsoft.com/office/officeart/2005/8/layout/orgChart1"/>
    <dgm:cxn modelId="{8D4CC48E-2394-453F-8E7D-0A433FAF6D7A}" type="presParOf" srcId="{2D29C273-DA87-4CE2-A41F-163FFB43A965}" destId="{D91A0E4B-E616-4A6B-A7CA-39F9C9340BAD}" srcOrd="2" destOrd="0" presId="urn:microsoft.com/office/officeart/2005/8/layout/orgChart1"/>
    <dgm:cxn modelId="{A4496C80-A91E-4FE7-8B45-6D7E5845BEF5}" type="presParOf" srcId="{12436366-0BC3-45BF-AF95-3589C1116744}" destId="{76922632-91CA-41A2-A1CC-9E75B98AD05E}" srcOrd="2" destOrd="0" presId="urn:microsoft.com/office/officeart/2005/8/layout/orgChart1"/>
    <dgm:cxn modelId="{1E2A929C-C865-486E-94F4-64CBD6C2AD37}" type="presParOf" srcId="{12436366-0BC3-45BF-AF95-3589C1116744}" destId="{8D17C587-523A-4344-BA43-61E931CD1BCA}" srcOrd="3" destOrd="0" presId="urn:microsoft.com/office/officeart/2005/8/layout/orgChart1"/>
    <dgm:cxn modelId="{A16B1EB7-E0D5-4A2C-8798-7BE0B5903904}" type="presParOf" srcId="{8D17C587-523A-4344-BA43-61E931CD1BCA}" destId="{AC6D82DE-C7FA-4227-A3C5-C13D6EE6BBFB}" srcOrd="0" destOrd="0" presId="urn:microsoft.com/office/officeart/2005/8/layout/orgChart1"/>
    <dgm:cxn modelId="{867E6A7C-AC47-4232-B168-929E35E8CC0E}" type="presParOf" srcId="{AC6D82DE-C7FA-4227-A3C5-C13D6EE6BBFB}" destId="{C5B07D43-9EE9-4854-9D4F-E8DAF99ED14C}" srcOrd="0" destOrd="0" presId="urn:microsoft.com/office/officeart/2005/8/layout/orgChart1"/>
    <dgm:cxn modelId="{0886FC7E-D83D-4C23-BB36-41783FFDF2AD}" type="presParOf" srcId="{AC6D82DE-C7FA-4227-A3C5-C13D6EE6BBFB}" destId="{CBC00049-2351-43C4-BC1B-091022B26AFB}" srcOrd="1" destOrd="0" presId="urn:microsoft.com/office/officeart/2005/8/layout/orgChart1"/>
    <dgm:cxn modelId="{19682108-1CEB-4FD9-B538-A21D3A71AB31}" type="presParOf" srcId="{8D17C587-523A-4344-BA43-61E931CD1BCA}" destId="{1B038B30-FE41-4D77-95DD-AB845F582B31}" srcOrd="1" destOrd="0" presId="urn:microsoft.com/office/officeart/2005/8/layout/orgChart1"/>
    <dgm:cxn modelId="{DC1EDB12-168E-4DB5-82D8-CD1F04A61F08}" type="presParOf" srcId="{8D17C587-523A-4344-BA43-61E931CD1BCA}" destId="{901E6F69-524D-40DE-9572-82E1699CBAC3}" srcOrd="2" destOrd="0" presId="urn:microsoft.com/office/officeart/2005/8/layout/orgChart1"/>
    <dgm:cxn modelId="{3D4F2895-DE45-4CD2-B539-818FC9A69650}" type="presParOf" srcId="{80E3CB7B-209B-49A3-8003-74906BDB70CF}" destId="{87B7EAB4-E216-4196-B68D-DD2C4C55C5C8}" srcOrd="2" destOrd="0" presId="urn:microsoft.com/office/officeart/2005/8/layout/orgChart1"/>
    <dgm:cxn modelId="{FD67DD4D-D9EC-4CDE-A898-FC6AFE16A1E9}" type="presParOf" srcId="{81F16CB9-E699-4DDC-BB52-0CE13288B089}" destId="{A6816227-FE67-4AFA-998D-764C81983B9A}" srcOrd="2" destOrd="0" presId="urn:microsoft.com/office/officeart/2005/8/layout/orgChart1"/>
    <dgm:cxn modelId="{4C983065-36C0-45EE-83A2-EC0999A25696}" type="presParOf" srcId="{81F16CB9-E699-4DDC-BB52-0CE13288B089}" destId="{77508D17-BCDF-4A43-891F-89E8F055B5F2}" srcOrd="3" destOrd="0" presId="urn:microsoft.com/office/officeart/2005/8/layout/orgChart1"/>
    <dgm:cxn modelId="{CC332105-3BAE-435F-84E1-1730E3E8B90A}" type="presParOf" srcId="{77508D17-BCDF-4A43-891F-89E8F055B5F2}" destId="{0DA849D7-C179-414F-94C7-A6B0CB3644FE}" srcOrd="0" destOrd="0" presId="urn:microsoft.com/office/officeart/2005/8/layout/orgChart1"/>
    <dgm:cxn modelId="{3A8539BC-9899-4D24-B7B3-2CF8333AAEF1}" type="presParOf" srcId="{0DA849D7-C179-414F-94C7-A6B0CB3644FE}" destId="{D1B9F142-2140-4775-A9B0-17DC12813460}" srcOrd="0" destOrd="0" presId="urn:microsoft.com/office/officeart/2005/8/layout/orgChart1"/>
    <dgm:cxn modelId="{B8A6D827-17B3-4F9D-9732-A54384D845DE}" type="presParOf" srcId="{0DA849D7-C179-414F-94C7-A6B0CB3644FE}" destId="{BFECE20F-6DEC-4A29-A108-6772454965E8}" srcOrd="1" destOrd="0" presId="urn:microsoft.com/office/officeart/2005/8/layout/orgChart1"/>
    <dgm:cxn modelId="{D0FF4500-67FF-4DCD-A2B0-328291B32440}" type="presParOf" srcId="{77508D17-BCDF-4A43-891F-89E8F055B5F2}" destId="{B36F6FE5-A9E9-4C55-B861-8C992C0A0872}" srcOrd="1" destOrd="0" presId="urn:microsoft.com/office/officeart/2005/8/layout/orgChart1"/>
    <dgm:cxn modelId="{BC59080C-F4CE-4854-8AD3-1B711D6F18C4}" type="presParOf" srcId="{B36F6FE5-A9E9-4C55-B861-8C992C0A0872}" destId="{1952C184-3005-45C5-8E51-D21099A9E8A1}" srcOrd="0" destOrd="0" presId="urn:microsoft.com/office/officeart/2005/8/layout/orgChart1"/>
    <dgm:cxn modelId="{FB9B5B61-D396-4A47-8BDC-0057FB19B2C1}" type="presParOf" srcId="{B36F6FE5-A9E9-4C55-B861-8C992C0A0872}" destId="{B237897D-8B7B-4A32-A1D9-1DE80CC28F09}" srcOrd="1" destOrd="0" presId="urn:microsoft.com/office/officeart/2005/8/layout/orgChart1"/>
    <dgm:cxn modelId="{7D8E449A-7C24-429D-B6D3-C5E753EC9751}" type="presParOf" srcId="{B237897D-8B7B-4A32-A1D9-1DE80CC28F09}" destId="{E8C93D03-FB31-47E0-A902-D59BB8A7F4AF}" srcOrd="0" destOrd="0" presId="urn:microsoft.com/office/officeart/2005/8/layout/orgChart1"/>
    <dgm:cxn modelId="{E5D17EB3-E801-4F0A-B6DB-5294359631E5}" type="presParOf" srcId="{E8C93D03-FB31-47E0-A902-D59BB8A7F4AF}" destId="{55371FD5-665B-4201-BD8E-AF69B9DDD1CB}" srcOrd="0" destOrd="0" presId="urn:microsoft.com/office/officeart/2005/8/layout/orgChart1"/>
    <dgm:cxn modelId="{8C035A3F-B28B-4879-B068-7655A339BF41}" type="presParOf" srcId="{E8C93D03-FB31-47E0-A902-D59BB8A7F4AF}" destId="{2A13BC0F-3E52-4546-BBB6-87DBFF97CE35}" srcOrd="1" destOrd="0" presId="urn:microsoft.com/office/officeart/2005/8/layout/orgChart1"/>
    <dgm:cxn modelId="{BE58F20F-9E4A-4B7D-920E-388DAF65D977}" type="presParOf" srcId="{B237897D-8B7B-4A32-A1D9-1DE80CC28F09}" destId="{2A62067B-FDFE-4353-827B-025A9AA6995E}" srcOrd="1" destOrd="0" presId="urn:microsoft.com/office/officeart/2005/8/layout/orgChart1"/>
    <dgm:cxn modelId="{93841F44-77B0-40E9-9C8B-E813191D7132}" type="presParOf" srcId="{B237897D-8B7B-4A32-A1D9-1DE80CC28F09}" destId="{A406E16D-DDDD-48CF-AD71-A10192B2DC36}" srcOrd="2" destOrd="0" presId="urn:microsoft.com/office/officeart/2005/8/layout/orgChart1"/>
    <dgm:cxn modelId="{3454FA52-A1E1-4051-A74F-D2FF268186B1}" type="presParOf" srcId="{B36F6FE5-A9E9-4C55-B861-8C992C0A0872}" destId="{441DBA13-D963-4391-A65E-5A5A087F6BD8}" srcOrd="2" destOrd="0" presId="urn:microsoft.com/office/officeart/2005/8/layout/orgChart1"/>
    <dgm:cxn modelId="{E5EA37D5-5F86-4F6D-A878-501A608636B0}" type="presParOf" srcId="{B36F6FE5-A9E9-4C55-B861-8C992C0A0872}" destId="{5B2AAE56-2B85-4065-8EAE-D6B5B2A3035D}" srcOrd="3" destOrd="0" presId="urn:microsoft.com/office/officeart/2005/8/layout/orgChart1"/>
    <dgm:cxn modelId="{9C38845E-EBBB-4DBE-979E-94D4CC7B3BC3}" type="presParOf" srcId="{5B2AAE56-2B85-4065-8EAE-D6B5B2A3035D}" destId="{95B88C80-8951-4020-A685-A6E3A90673B1}" srcOrd="0" destOrd="0" presId="urn:microsoft.com/office/officeart/2005/8/layout/orgChart1"/>
    <dgm:cxn modelId="{92C1B329-F477-41D4-B418-86CCCDFAED1C}" type="presParOf" srcId="{95B88C80-8951-4020-A685-A6E3A90673B1}" destId="{76560BC8-D748-4DCD-A613-3CD910968CC8}" srcOrd="0" destOrd="0" presId="urn:microsoft.com/office/officeart/2005/8/layout/orgChart1"/>
    <dgm:cxn modelId="{AC0EA2C3-ED9B-4CEC-9000-5DB0BDFB5797}" type="presParOf" srcId="{95B88C80-8951-4020-A685-A6E3A90673B1}" destId="{3A895F64-83EB-4F51-8C96-642000EC88F5}" srcOrd="1" destOrd="0" presId="urn:microsoft.com/office/officeart/2005/8/layout/orgChart1"/>
    <dgm:cxn modelId="{8759C29A-8316-4A99-8322-62FAA1A87CF6}" type="presParOf" srcId="{5B2AAE56-2B85-4065-8EAE-D6B5B2A3035D}" destId="{5290A33D-5E23-4975-8BD6-A9A26E906A70}" srcOrd="1" destOrd="0" presId="urn:microsoft.com/office/officeart/2005/8/layout/orgChart1"/>
    <dgm:cxn modelId="{69D6AE9C-49A0-4670-954C-8F1389DA7404}" type="presParOf" srcId="{5B2AAE56-2B85-4065-8EAE-D6B5B2A3035D}" destId="{E2D63630-11F2-435E-BD94-F82933EB8645}" srcOrd="2" destOrd="0" presId="urn:microsoft.com/office/officeart/2005/8/layout/orgChart1"/>
    <dgm:cxn modelId="{E3C04CF4-3AB5-49B7-9D46-5609F31F1CF9}" type="presParOf" srcId="{B36F6FE5-A9E9-4C55-B861-8C992C0A0872}" destId="{0273D33A-B665-4253-8FCA-5B37F6FB881D}" srcOrd="4" destOrd="0" presId="urn:microsoft.com/office/officeart/2005/8/layout/orgChart1"/>
    <dgm:cxn modelId="{6A1C559E-4F7A-4F5C-B9A2-C77396F1B89A}" type="presParOf" srcId="{B36F6FE5-A9E9-4C55-B861-8C992C0A0872}" destId="{9897F56D-8518-43C4-9F58-63A3A28348D3}" srcOrd="5" destOrd="0" presId="urn:microsoft.com/office/officeart/2005/8/layout/orgChart1"/>
    <dgm:cxn modelId="{486D337C-8A52-47C6-A54F-CA90AD104E8E}" type="presParOf" srcId="{9897F56D-8518-43C4-9F58-63A3A28348D3}" destId="{3A7F2005-9536-4E71-8531-6D0BA4111B3E}" srcOrd="0" destOrd="0" presId="urn:microsoft.com/office/officeart/2005/8/layout/orgChart1"/>
    <dgm:cxn modelId="{43B2CADB-B34C-457E-9A3D-8DBC86496C42}" type="presParOf" srcId="{3A7F2005-9536-4E71-8531-6D0BA4111B3E}" destId="{7A7C9D79-9CDD-429F-BCDF-8F5D6271BB35}" srcOrd="0" destOrd="0" presId="urn:microsoft.com/office/officeart/2005/8/layout/orgChart1"/>
    <dgm:cxn modelId="{3F9DCAEE-DA9E-45C5-B5EE-4ACCB398B7D3}" type="presParOf" srcId="{3A7F2005-9536-4E71-8531-6D0BA4111B3E}" destId="{8E42615D-8290-422D-B214-EE3C5A43BD33}" srcOrd="1" destOrd="0" presId="urn:microsoft.com/office/officeart/2005/8/layout/orgChart1"/>
    <dgm:cxn modelId="{A65A9BC7-A88B-4B17-8CF3-ED4A4C09571A}" type="presParOf" srcId="{9897F56D-8518-43C4-9F58-63A3A28348D3}" destId="{EDEDDE35-713C-428E-B9A7-5F961D88C66A}" srcOrd="1" destOrd="0" presId="urn:microsoft.com/office/officeart/2005/8/layout/orgChart1"/>
    <dgm:cxn modelId="{7FBEDF0C-9C6B-4849-9F96-1BFFC444A0AC}" type="presParOf" srcId="{9897F56D-8518-43C4-9F58-63A3A28348D3}" destId="{4E5422BA-74E2-4947-B351-D014346E4AEF}" srcOrd="2" destOrd="0" presId="urn:microsoft.com/office/officeart/2005/8/layout/orgChart1"/>
    <dgm:cxn modelId="{58EE639B-B0A9-4614-B2AD-AAEA23069EA4}" type="presParOf" srcId="{77508D17-BCDF-4A43-891F-89E8F055B5F2}" destId="{70576C38-9863-4544-9CD6-11F8B0D5EDAC}" srcOrd="2" destOrd="0" presId="urn:microsoft.com/office/officeart/2005/8/layout/orgChart1"/>
    <dgm:cxn modelId="{5451ADCB-58A7-4367-9C7D-1C570C252481}" type="presParOf" srcId="{81F16CB9-E699-4DDC-BB52-0CE13288B089}" destId="{DAFE477D-1664-4DDE-8AEC-59132143B985}" srcOrd="4" destOrd="0" presId="urn:microsoft.com/office/officeart/2005/8/layout/orgChart1"/>
    <dgm:cxn modelId="{18ACF0BF-D13F-465B-B4E8-EA8B1341EF3E}" type="presParOf" srcId="{81F16CB9-E699-4DDC-BB52-0CE13288B089}" destId="{CA462F93-2B00-4F23-A1E5-F439C6CD62B9}" srcOrd="5" destOrd="0" presId="urn:microsoft.com/office/officeart/2005/8/layout/orgChart1"/>
    <dgm:cxn modelId="{DA44F42B-BC66-444F-BC08-1FB00E86669F}" type="presParOf" srcId="{CA462F93-2B00-4F23-A1E5-F439C6CD62B9}" destId="{E6871BAF-2916-414E-97D1-6AF3B72A2AAC}" srcOrd="0" destOrd="0" presId="urn:microsoft.com/office/officeart/2005/8/layout/orgChart1"/>
    <dgm:cxn modelId="{D0B87B54-4FE0-49EE-A5E8-80DFF0773402}" type="presParOf" srcId="{E6871BAF-2916-414E-97D1-6AF3B72A2AAC}" destId="{3BBDBC3E-68A9-4B8B-AF79-06C1BDDF1359}" srcOrd="0" destOrd="0" presId="urn:microsoft.com/office/officeart/2005/8/layout/orgChart1"/>
    <dgm:cxn modelId="{573214D4-3059-4E39-A052-15FF275D380A}" type="presParOf" srcId="{E6871BAF-2916-414E-97D1-6AF3B72A2AAC}" destId="{A446443D-B05C-43E8-8641-AEC2BA931022}" srcOrd="1" destOrd="0" presId="urn:microsoft.com/office/officeart/2005/8/layout/orgChart1"/>
    <dgm:cxn modelId="{33EE308F-C44F-4430-A6E8-055B32BC638A}" type="presParOf" srcId="{CA462F93-2B00-4F23-A1E5-F439C6CD62B9}" destId="{949019D6-DECA-4C78-907E-D1936CB0CC5B}" srcOrd="1" destOrd="0" presId="urn:microsoft.com/office/officeart/2005/8/layout/orgChart1"/>
    <dgm:cxn modelId="{8C72C554-83E6-487A-A9F9-1D4457493DE2}" type="presParOf" srcId="{949019D6-DECA-4C78-907E-D1936CB0CC5B}" destId="{93D0EDE7-733B-4DBD-ACAC-601919483D04}" srcOrd="0" destOrd="0" presId="urn:microsoft.com/office/officeart/2005/8/layout/orgChart1"/>
    <dgm:cxn modelId="{61C4C285-D079-45B4-BD48-4F6E5AE0F04A}" type="presParOf" srcId="{949019D6-DECA-4C78-907E-D1936CB0CC5B}" destId="{DC125A48-2B27-439A-8C21-96135E4A622C}" srcOrd="1" destOrd="0" presId="urn:microsoft.com/office/officeart/2005/8/layout/orgChart1"/>
    <dgm:cxn modelId="{5A8A5443-83E5-42F3-9342-6FD792D51B5D}" type="presParOf" srcId="{DC125A48-2B27-439A-8C21-96135E4A622C}" destId="{70249206-DD22-4D9D-832E-3786ECCE3AFE}" srcOrd="0" destOrd="0" presId="urn:microsoft.com/office/officeart/2005/8/layout/orgChart1"/>
    <dgm:cxn modelId="{A0CD19DC-2013-4DE7-B1F2-046620708D25}" type="presParOf" srcId="{70249206-DD22-4D9D-832E-3786ECCE3AFE}" destId="{310AF326-395C-4B5A-A52C-A84139AEE262}" srcOrd="0" destOrd="0" presId="urn:microsoft.com/office/officeart/2005/8/layout/orgChart1"/>
    <dgm:cxn modelId="{EE5B20EA-3459-416A-8751-4AB5955E044E}" type="presParOf" srcId="{70249206-DD22-4D9D-832E-3786ECCE3AFE}" destId="{EB1BCEB4-C024-40F7-8665-E2B63EC5FD4F}" srcOrd="1" destOrd="0" presId="urn:microsoft.com/office/officeart/2005/8/layout/orgChart1"/>
    <dgm:cxn modelId="{479D38BA-67D5-4606-A0C4-597AF3F552A2}" type="presParOf" srcId="{DC125A48-2B27-439A-8C21-96135E4A622C}" destId="{0E7A4632-57CF-4B79-A0AC-E8E5B64BF673}" srcOrd="1" destOrd="0" presId="urn:microsoft.com/office/officeart/2005/8/layout/orgChart1"/>
    <dgm:cxn modelId="{9B53D9C0-CCF0-482B-8658-4D38898299D2}" type="presParOf" srcId="{DC125A48-2B27-439A-8C21-96135E4A622C}" destId="{7613A4D1-328A-44D7-96EB-AD5FF80C1DFB}" srcOrd="2" destOrd="0" presId="urn:microsoft.com/office/officeart/2005/8/layout/orgChart1"/>
    <dgm:cxn modelId="{22806587-96A3-4F43-B0C4-90045CC6DEFB}" type="presParOf" srcId="{CA462F93-2B00-4F23-A1E5-F439C6CD62B9}" destId="{557659F1-3773-4340-A76D-3FFE5860A460}" srcOrd="2" destOrd="0" presId="urn:microsoft.com/office/officeart/2005/8/layout/orgChart1"/>
    <dgm:cxn modelId="{30871E58-76B0-455C-8E51-5FC833B3A6BE}" type="presParOf" srcId="{81F16CB9-E699-4DDC-BB52-0CE13288B089}" destId="{0AA86E9C-7812-4D29-BED6-ADB7442109D6}" srcOrd="6" destOrd="0" presId="urn:microsoft.com/office/officeart/2005/8/layout/orgChart1"/>
    <dgm:cxn modelId="{8BEA0756-992C-4F26-A416-DB8C0AC5CDE6}" type="presParOf" srcId="{81F16CB9-E699-4DDC-BB52-0CE13288B089}" destId="{92BA0609-E671-4FCB-900F-3FFB5062DF36}" srcOrd="7" destOrd="0" presId="urn:microsoft.com/office/officeart/2005/8/layout/orgChart1"/>
    <dgm:cxn modelId="{016AF9A0-B5E2-46C0-AD25-E126FCFF6821}" type="presParOf" srcId="{92BA0609-E671-4FCB-900F-3FFB5062DF36}" destId="{FA2CE480-917D-4E95-A19A-3BA67908361D}" srcOrd="0" destOrd="0" presId="urn:microsoft.com/office/officeart/2005/8/layout/orgChart1"/>
    <dgm:cxn modelId="{02279328-81D7-4DE3-A8F5-BBFEEAF8E706}" type="presParOf" srcId="{FA2CE480-917D-4E95-A19A-3BA67908361D}" destId="{015BFCA0-D7B4-4524-A9FC-58703D254F55}" srcOrd="0" destOrd="0" presId="urn:microsoft.com/office/officeart/2005/8/layout/orgChart1"/>
    <dgm:cxn modelId="{EDDBD0EF-921F-4C90-9099-5EA6BEC40DEE}" type="presParOf" srcId="{FA2CE480-917D-4E95-A19A-3BA67908361D}" destId="{91D82B68-28FE-4CD8-B666-2E1115184573}" srcOrd="1" destOrd="0" presId="urn:microsoft.com/office/officeart/2005/8/layout/orgChart1"/>
    <dgm:cxn modelId="{0237308A-DEF1-42E1-B44B-26C6B3394A17}" type="presParOf" srcId="{92BA0609-E671-4FCB-900F-3FFB5062DF36}" destId="{FCCBC37B-4EE9-404A-A947-BA9BE8216639}" srcOrd="1" destOrd="0" presId="urn:microsoft.com/office/officeart/2005/8/layout/orgChart1"/>
    <dgm:cxn modelId="{75C28379-7230-4990-A520-30289AD0A43E}" type="presParOf" srcId="{FCCBC37B-4EE9-404A-A947-BA9BE8216639}" destId="{3F651334-D96D-4BE1-99EB-8ACEB0730255}" srcOrd="0" destOrd="0" presId="urn:microsoft.com/office/officeart/2005/8/layout/orgChart1"/>
    <dgm:cxn modelId="{23AF3711-F190-4029-859C-D322DBC357C6}" type="presParOf" srcId="{FCCBC37B-4EE9-404A-A947-BA9BE8216639}" destId="{53F8BD17-46AA-4673-BA55-314CB2E1C575}" srcOrd="1" destOrd="0" presId="urn:microsoft.com/office/officeart/2005/8/layout/orgChart1"/>
    <dgm:cxn modelId="{440F5F36-171D-45CA-80CF-9F56DA62F6B2}" type="presParOf" srcId="{53F8BD17-46AA-4673-BA55-314CB2E1C575}" destId="{0D6A4952-4CD4-409E-9F73-2F2958CA7916}" srcOrd="0" destOrd="0" presId="urn:microsoft.com/office/officeart/2005/8/layout/orgChart1"/>
    <dgm:cxn modelId="{597AA763-8B53-4D85-B324-F0D8A37C31BC}" type="presParOf" srcId="{0D6A4952-4CD4-409E-9F73-2F2958CA7916}" destId="{577A8D08-77DF-422B-B624-039EB27CBBDD}" srcOrd="0" destOrd="0" presId="urn:microsoft.com/office/officeart/2005/8/layout/orgChart1"/>
    <dgm:cxn modelId="{7A0685A3-D4AB-4290-ABE9-AC46575E92F9}" type="presParOf" srcId="{0D6A4952-4CD4-409E-9F73-2F2958CA7916}" destId="{1118A947-73BD-4340-B309-5DE78CB30B53}" srcOrd="1" destOrd="0" presId="urn:microsoft.com/office/officeart/2005/8/layout/orgChart1"/>
    <dgm:cxn modelId="{49E6191A-FBEB-4817-BE6C-612B0FA75C8B}" type="presParOf" srcId="{53F8BD17-46AA-4673-BA55-314CB2E1C575}" destId="{7B38C6C8-9274-45AD-9987-0FAB36EBE734}" srcOrd="1" destOrd="0" presId="urn:microsoft.com/office/officeart/2005/8/layout/orgChart1"/>
    <dgm:cxn modelId="{AF529215-ED35-48D4-89E3-08F1E0E45D9A}" type="presParOf" srcId="{53F8BD17-46AA-4673-BA55-314CB2E1C575}" destId="{38CECE3B-F267-4F67-A42D-E83EEA60AB1C}" srcOrd="2" destOrd="0" presId="urn:microsoft.com/office/officeart/2005/8/layout/orgChart1"/>
    <dgm:cxn modelId="{DC020294-2162-47B6-8BD4-111E86AB8B24}" type="presParOf" srcId="{92BA0609-E671-4FCB-900F-3FFB5062DF36}" destId="{C1AA2370-3DFE-45EE-A921-29DBD6C4012A}" srcOrd="2" destOrd="0" presId="urn:microsoft.com/office/officeart/2005/8/layout/orgChart1"/>
    <dgm:cxn modelId="{54D1132C-8602-4A07-B2F5-0FB3E7918A9A}" type="presParOf" srcId="{81F16CB9-E699-4DDC-BB52-0CE13288B089}" destId="{B3372685-9000-42DA-916C-636A2888807D}" srcOrd="8" destOrd="0" presId="urn:microsoft.com/office/officeart/2005/8/layout/orgChart1"/>
    <dgm:cxn modelId="{1CAB635A-6BE1-462F-B52D-ECB80F59F4BA}" type="presParOf" srcId="{81F16CB9-E699-4DDC-BB52-0CE13288B089}" destId="{61D4DF08-6BEF-4A36-87AF-F23E8743765C}" srcOrd="9" destOrd="0" presId="urn:microsoft.com/office/officeart/2005/8/layout/orgChart1"/>
    <dgm:cxn modelId="{62D9D8E3-7C13-47DC-916D-8FB159CEAD12}" type="presParOf" srcId="{61D4DF08-6BEF-4A36-87AF-F23E8743765C}" destId="{CFE9B89C-9B45-4C26-A0C4-0B0B8BA3181B}" srcOrd="0" destOrd="0" presId="urn:microsoft.com/office/officeart/2005/8/layout/orgChart1"/>
    <dgm:cxn modelId="{F6ABDA54-D4B3-4090-B11A-78CD7E15791A}" type="presParOf" srcId="{CFE9B89C-9B45-4C26-A0C4-0B0B8BA3181B}" destId="{130A5726-B7CB-42EA-8D96-350A2C5D77A9}" srcOrd="0" destOrd="0" presId="urn:microsoft.com/office/officeart/2005/8/layout/orgChart1"/>
    <dgm:cxn modelId="{087B3F45-C78B-4E25-A2CE-7FD1707E8450}" type="presParOf" srcId="{CFE9B89C-9B45-4C26-A0C4-0B0B8BA3181B}" destId="{E6ECAF60-9583-4BE2-AE02-263B044EED2B}" srcOrd="1" destOrd="0" presId="urn:microsoft.com/office/officeart/2005/8/layout/orgChart1"/>
    <dgm:cxn modelId="{BEBAAA04-181C-4739-8867-639510555E7F}" type="presParOf" srcId="{61D4DF08-6BEF-4A36-87AF-F23E8743765C}" destId="{687C0D17-A69B-403B-8E39-6F62DBBA1F20}" srcOrd="1" destOrd="0" presId="urn:microsoft.com/office/officeart/2005/8/layout/orgChart1"/>
    <dgm:cxn modelId="{83DDE13E-6E3D-4274-9452-98B0FAE307F3}" type="presParOf" srcId="{687C0D17-A69B-403B-8E39-6F62DBBA1F20}" destId="{1F24BB10-C223-4313-B27F-B22B096A44BB}" srcOrd="0" destOrd="0" presId="urn:microsoft.com/office/officeart/2005/8/layout/orgChart1"/>
    <dgm:cxn modelId="{DF334E88-9481-4425-A1C5-DF0250BB0E16}" type="presParOf" srcId="{687C0D17-A69B-403B-8E39-6F62DBBA1F20}" destId="{93878114-BAC8-4851-94A0-A1A8EB138F24}" srcOrd="1" destOrd="0" presId="urn:microsoft.com/office/officeart/2005/8/layout/orgChart1"/>
    <dgm:cxn modelId="{A4A96589-80AE-4315-9AE5-771BD4B7D051}" type="presParOf" srcId="{93878114-BAC8-4851-94A0-A1A8EB138F24}" destId="{16E73070-B4FA-4D4C-AC52-ED8D21C126C4}" srcOrd="0" destOrd="0" presId="urn:microsoft.com/office/officeart/2005/8/layout/orgChart1"/>
    <dgm:cxn modelId="{9929239E-C321-4A7D-B512-ABBA29289A59}" type="presParOf" srcId="{16E73070-B4FA-4D4C-AC52-ED8D21C126C4}" destId="{209EA2A0-2FC8-4C66-ADB3-CFD62EB58D22}" srcOrd="0" destOrd="0" presId="urn:microsoft.com/office/officeart/2005/8/layout/orgChart1"/>
    <dgm:cxn modelId="{AF54992B-8256-4CD6-9F71-424E38EC3F88}" type="presParOf" srcId="{16E73070-B4FA-4D4C-AC52-ED8D21C126C4}" destId="{4FB0ED4D-7AAE-4D38-B5B4-8A0013570DE0}" srcOrd="1" destOrd="0" presId="urn:microsoft.com/office/officeart/2005/8/layout/orgChart1"/>
    <dgm:cxn modelId="{48E371B9-EE26-4D37-AE9F-E4DE4AD88169}" type="presParOf" srcId="{93878114-BAC8-4851-94A0-A1A8EB138F24}" destId="{DEF431C9-7B36-48F4-8E09-D5946D8F5F48}" srcOrd="1" destOrd="0" presId="urn:microsoft.com/office/officeart/2005/8/layout/orgChart1"/>
    <dgm:cxn modelId="{69049835-026C-4D0E-894A-F710CA3749E3}" type="presParOf" srcId="{93878114-BAC8-4851-94A0-A1A8EB138F24}" destId="{B9F4F066-5205-4DB9-B2B8-EAD7B0160BD1}" srcOrd="2" destOrd="0" presId="urn:microsoft.com/office/officeart/2005/8/layout/orgChart1"/>
    <dgm:cxn modelId="{508DB84C-9EF6-4515-B055-ABA5E396E0D8}" type="presParOf" srcId="{687C0D17-A69B-403B-8E39-6F62DBBA1F20}" destId="{040FA375-1DAC-451B-9006-6D2AEC512B53}" srcOrd="2" destOrd="0" presId="urn:microsoft.com/office/officeart/2005/8/layout/orgChart1"/>
    <dgm:cxn modelId="{8B6041FE-2088-47AC-8142-C83139248F75}" type="presParOf" srcId="{687C0D17-A69B-403B-8E39-6F62DBBA1F20}" destId="{9908327C-E772-4DE4-A1BA-1D8BA67DED2F}" srcOrd="3" destOrd="0" presId="urn:microsoft.com/office/officeart/2005/8/layout/orgChart1"/>
    <dgm:cxn modelId="{2BD9FB85-7405-4304-AD6E-B50CE1274839}" type="presParOf" srcId="{9908327C-E772-4DE4-A1BA-1D8BA67DED2F}" destId="{85B16AFA-392B-43FA-9AF8-BC195E6B7BA5}" srcOrd="0" destOrd="0" presId="urn:microsoft.com/office/officeart/2005/8/layout/orgChart1"/>
    <dgm:cxn modelId="{91CE8709-E545-48FF-9232-564B487A7F5E}" type="presParOf" srcId="{85B16AFA-392B-43FA-9AF8-BC195E6B7BA5}" destId="{B3C86468-A461-40A6-99BD-FE6C9A9B679C}" srcOrd="0" destOrd="0" presId="urn:microsoft.com/office/officeart/2005/8/layout/orgChart1"/>
    <dgm:cxn modelId="{6CB2E190-C504-4B22-B4CC-B20FA85F6AB2}" type="presParOf" srcId="{85B16AFA-392B-43FA-9AF8-BC195E6B7BA5}" destId="{53B9ED1B-25B0-42A4-BC16-E11BAD79C262}" srcOrd="1" destOrd="0" presId="urn:microsoft.com/office/officeart/2005/8/layout/orgChart1"/>
    <dgm:cxn modelId="{84DABEF7-C497-4C3E-88ED-3B6D45FDDE40}" type="presParOf" srcId="{9908327C-E772-4DE4-A1BA-1D8BA67DED2F}" destId="{530BC056-C5E3-4326-8D3D-D4821EE1EC79}" srcOrd="1" destOrd="0" presId="urn:microsoft.com/office/officeart/2005/8/layout/orgChart1"/>
    <dgm:cxn modelId="{317893A8-4A83-409A-B43D-12668AC5DF54}" type="presParOf" srcId="{9908327C-E772-4DE4-A1BA-1D8BA67DED2F}" destId="{FFAB007A-E6B8-4F01-A7A6-CA88F68C1D28}" srcOrd="2" destOrd="0" presId="urn:microsoft.com/office/officeart/2005/8/layout/orgChart1"/>
    <dgm:cxn modelId="{F8567386-3BFB-4EEA-BE5C-D2B3C880212A}" type="presParOf" srcId="{61D4DF08-6BEF-4A36-87AF-F23E8743765C}" destId="{BDD43676-9BDA-43CE-A922-B64CEA381F32}" srcOrd="2" destOrd="0" presId="urn:microsoft.com/office/officeart/2005/8/layout/orgChart1"/>
    <dgm:cxn modelId="{7A28DF91-5C6B-4A2B-B4D9-1DD56DE72689}" type="presParOf" srcId="{81F16CB9-E699-4DDC-BB52-0CE13288B089}" destId="{A27C48AC-EF55-479D-9438-AC4DE40D52CF}" srcOrd="10" destOrd="0" presId="urn:microsoft.com/office/officeart/2005/8/layout/orgChart1"/>
    <dgm:cxn modelId="{EEFA5452-0847-43BA-B497-7E6AFA7A90B5}" type="presParOf" srcId="{81F16CB9-E699-4DDC-BB52-0CE13288B089}" destId="{7F0C7B7B-5862-400B-8653-B90FCF901F9D}" srcOrd="11" destOrd="0" presId="urn:microsoft.com/office/officeart/2005/8/layout/orgChart1"/>
    <dgm:cxn modelId="{C1B616CB-9C35-4E1D-BE02-96E024F655D8}" type="presParOf" srcId="{7F0C7B7B-5862-400B-8653-B90FCF901F9D}" destId="{CD546E87-D748-4D55-AE20-CF11D115BCD3}" srcOrd="0" destOrd="0" presId="urn:microsoft.com/office/officeart/2005/8/layout/orgChart1"/>
    <dgm:cxn modelId="{E5C67B53-5D27-4752-93FA-9ECEA168D6DF}" type="presParOf" srcId="{CD546E87-D748-4D55-AE20-CF11D115BCD3}" destId="{CED667BA-B54D-4657-8704-D6286F4A8733}" srcOrd="0" destOrd="0" presId="urn:microsoft.com/office/officeart/2005/8/layout/orgChart1"/>
    <dgm:cxn modelId="{C08444D5-3470-4F84-B1EA-3BB817815E4B}" type="presParOf" srcId="{CD546E87-D748-4D55-AE20-CF11D115BCD3}" destId="{8446BF87-9394-4DD5-8148-D0EAFABBFE02}" srcOrd="1" destOrd="0" presId="urn:microsoft.com/office/officeart/2005/8/layout/orgChart1"/>
    <dgm:cxn modelId="{019E286B-D686-445C-8EBB-D8AD26DFC01C}" type="presParOf" srcId="{7F0C7B7B-5862-400B-8653-B90FCF901F9D}" destId="{F9F60311-00BF-47AF-AD27-D9B18AA2BCE2}" srcOrd="1" destOrd="0" presId="urn:microsoft.com/office/officeart/2005/8/layout/orgChart1"/>
    <dgm:cxn modelId="{83467E33-13A9-4BA5-A669-7EA3E824E9BA}" type="presParOf" srcId="{F9F60311-00BF-47AF-AD27-D9B18AA2BCE2}" destId="{DFEAFD05-4A15-4A75-9689-4D2CCC988AF9}" srcOrd="0" destOrd="0" presId="urn:microsoft.com/office/officeart/2005/8/layout/orgChart1"/>
    <dgm:cxn modelId="{01A328BD-FE58-49A6-BBFB-54E35C7517B2}" type="presParOf" srcId="{F9F60311-00BF-47AF-AD27-D9B18AA2BCE2}" destId="{ADCE448B-6CEC-405F-AC2F-96687A69CBF6}" srcOrd="1" destOrd="0" presId="urn:microsoft.com/office/officeart/2005/8/layout/orgChart1"/>
    <dgm:cxn modelId="{CA49F218-ADE5-4289-9D52-48E28CC9008A}" type="presParOf" srcId="{ADCE448B-6CEC-405F-AC2F-96687A69CBF6}" destId="{F33AEA5E-620D-419C-A9B5-11685A71DADD}" srcOrd="0" destOrd="0" presId="urn:microsoft.com/office/officeart/2005/8/layout/orgChart1"/>
    <dgm:cxn modelId="{F1B641AF-C022-4DA0-B93E-965D2F798E7E}" type="presParOf" srcId="{F33AEA5E-620D-419C-A9B5-11685A71DADD}" destId="{0165315F-5017-48A8-A4EA-EB23A9CBFD1B}" srcOrd="0" destOrd="0" presId="urn:microsoft.com/office/officeart/2005/8/layout/orgChart1"/>
    <dgm:cxn modelId="{612AEC46-235C-4FF6-97E2-35C6DCD8051D}" type="presParOf" srcId="{F33AEA5E-620D-419C-A9B5-11685A71DADD}" destId="{C41F05EE-0767-4167-AB48-90F5166518FE}" srcOrd="1" destOrd="0" presId="urn:microsoft.com/office/officeart/2005/8/layout/orgChart1"/>
    <dgm:cxn modelId="{8D88AB13-9D32-4319-86E7-D60DF6491ABE}" type="presParOf" srcId="{ADCE448B-6CEC-405F-AC2F-96687A69CBF6}" destId="{0AA47B9E-4550-4C2E-8109-9B5E23842762}" srcOrd="1" destOrd="0" presId="urn:microsoft.com/office/officeart/2005/8/layout/orgChart1"/>
    <dgm:cxn modelId="{36DC058C-7D20-4C97-BF73-2C0B0333E744}" type="presParOf" srcId="{ADCE448B-6CEC-405F-AC2F-96687A69CBF6}" destId="{52A39F34-A423-4079-9519-17916E27ED42}" srcOrd="2" destOrd="0" presId="urn:microsoft.com/office/officeart/2005/8/layout/orgChart1"/>
    <dgm:cxn modelId="{730DE27B-AA53-4246-B1FA-6182D7334D7B}" type="presParOf" srcId="{7F0C7B7B-5862-400B-8653-B90FCF901F9D}" destId="{E66EB5EF-8DB6-490D-BAAE-E399E0F9A76A}" srcOrd="2" destOrd="0" presId="urn:microsoft.com/office/officeart/2005/8/layout/orgChart1"/>
    <dgm:cxn modelId="{B4AC6F9F-C232-448C-9FE5-93BE53E85AE8}" type="presParOf" srcId="{81F16CB9-E699-4DDC-BB52-0CE13288B089}" destId="{58D00A27-55E5-4502-AD23-8BA73E06D7E3}" srcOrd="12" destOrd="0" presId="urn:microsoft.com/office/officeart/2005/8/layout/orgChart1"/>
    <dgm:cxn modelId="{2D1AA699-6539-4A07-88D6-27485B81B19F}" type="presParOf" srcId="{81F16CB9-E699-4DDC-BB52-0CE13288B089}" destId="{0661C314-3786-4DB8-B30B-D400ED3202C3}" srcOrd="13" destOrd="0" presId="urn:microsoft.com/office/officeart/2005/8/layout/orgChart1"/>
    <dgm:cxn modelId="{F39AA056-DDD4-44DE-A8D0-6C9D4F532253}" type="presParOf" srcId="{0661C314-3786-4DB8-B30B-D400ED3202C3}" destId="{60EB6FA7-015C-4F63-B1FA-CD2FF45C23C5}" srcOrd="0" destOrd="0" presId="urn:microsoft.com/office/officeart/2005/8/layout/orgChart1"/>
    <dgm:cxn modelId="{60537D58-7A34-47F3-AC15-52AD8F6A3125}" type="presParOf" srcId="{60EB6FA7-015C-4F63-B1FA-CD2FF45C23C5}" destId="{AFB86023-1A5B-4676-B990-1065FD3F5EB0}" srcOrd="0" destOrd="0" presId="urn:microsoft.com/office/officeart/2005/8/layout/orgChart1"/>
    <dgm:cxn modelId="{15826BE2-0CAA-4583-9043-E0D5620A1450}" type="presParOf" srcId="{60EB6FA7-015C-4F63-B1FA-CD2FF45C23C5}" destId="{F7FBAF29-34EB-4840-8DB0-DAC8D7804C1D}" srcOrd="1" destOrd="0" presId="urn:microsoft.com/office/officeart/2005/8/layout/orgChart1"/>
    <dgm:cxn modelId="{C46458A0-891D-4245-9FEE-39A3A65FE269}" type="presParOf" srcId="{0661C314-3786-4DB8-B30B-D400ED3202C3}" destId="{E7A0FEBB-7DC2-4480-B795-C66FA0C4A1F4}" srcOrd="1" destOrd="0" presId="urn:microsoft.com/office/officeart/2005/8/layout/orgChart1"/>
    <dgm:cxn modelId="{DE5B2683-7110-4CE9-9FB2-0609B5BC34B9}" type="presParOf" srcId="{E7A0FEBB-7DC2-4480-B795-C66FA0C4A1F4}" destId="{5C1EA618-23F5-4250-8643-9EEAEBBAAECC}" srcOrd="0" destOrd="0" presId="urn:microsoft.com/office/officeart/2005/8/layout/orgChart1"/>
    <dgm:cxn modelId="{E35333EC-1A47-4332-90FF-BD52F4BFBB4F}" type="presParOf" srcId="{E7A0FEBB-7DC2-4480-B795-C66FA0C4A1F4}" destId="{FE199447-C917-430B-811F-716844CA225F}" srcOrd="1" destOrd="0" presId="urn:microsoft.com/office/officeart/2005/8/layout/orgChart1"/>
    <dgm:cxn modelId="{08F6218B-60D1-4CE4-BD2F-1844D4C94297}" type="presParOf" srcId="{FE199447-C917-430B-811F-716844CA225F}" destId="{74AC8D38-8D31-49F5-811C-344DBD018F3A}" srcOrd="0" destOrd="0" presId="urn:microsoft.com/office/officeart/2005/8/layout/orgChart1"/>
    <dgm:cxn modelId="{AEF8D8A0-9137-451D-929F-F12CB8BBBB46}" type="presParOf" srcId="{74AC8D38-8D31-49F5-811C-344DBD018F3A}" destId="{8E387308-5884-476C-A86D-2081CBBA7F30}" srcOrd="0" destOrd="0" presId="urn:microsoft.com/office/officeart/2005/8/layout/orgChart1"/>
    <dgm:cxn modelId="{71293961-AE97-47C3-B166-5438D0CB2244}" type="presParOf" srcId="{74AC8D38-8D31-49F5-811C-344DBD018F3A}" destId="{B15E9E50-F5DD-4999-8613-20AB8744947E}" srcOrd="1" destOrd="0" presId="urn:microsoft.com/office/officeart/2005/8/layout/orgChart1"/>
    <dgm:cxn modelId="{0110E155-B1BE-4C36-945E-6F92EBE8E4ED}" type="presParOf" srcId="{FE199447-C917-430B-811F-716844CA225F}" destId="{C820AAD2-E5C3-479C-BE23-A22BB52F0B97}" srcOrd="1" destOrd="0" presId="urn:microsoft.com/office/officeart/2005/8/layout/orgChart1"/>
    <dgm:cxn modelId="{BB6D0EAD-1711-48D9-836B-EE83D88019BC}" type="presParOf" srcId="{FE199447-C917-430B-811F-716844CA225F}" destId="{C939D34F-7809-449F-B48B-4BC4D4131070}" srcOrd="2" destOrd="0" presId="urn:microsoft.com/office/officeart/2005/8/layout/orgChart1"/>
    <dgm:cxn modelId="{6A81E2F4-7BC2-421D-8313-380DBBD53969}" type="presParOf" srcId="{0661C314-3786-4DB8-B30B-D400ED3202C3}" destId="{AA19FE6E-384A-48DE-8A36-7EA05BDA2699}" srcOrd="2" destOrd="0" presId="urn:microsoft.com/office/officeart/2005/8/layout/orgChart1"/>
    <dgm:cxn modelId="{6D1C3CAF-95A9-4C20-84A4-16980C1CD921}"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728154"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459208" y="1734008"/>
          <a:ext cx="4797608" cy="277547"/>
        </a:xfrm>
        <a:custGeom>
          <a:avLst/>
          <a:gdLst/>
          <a:ahLst/>
          <a:cxnLst/>
          <a:rect l="0" t="0" r="0" b="0"/>
          <a:pathLst>
            <a:path>
              <a:moveTo>
                <a:pt x="0" y="0"/>
              </a:moveTo>
              <a:lnTo>
                <a:pt x="0" y="138773"/>
              </a:lnTo>
              <a:lnTo>
                <a:pt x="4797608" y="138773"/>
              </a:lnTo>
              <a:lnTo>
                <a:pt x="4797608"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8128951"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459208" y="1734008"/>
          <a:ext cx="3198405" cy="277547"/>
        </a:xfrm>
        <a:custGeom>
          <a:avLst/>
          <a:gdLst/>
          <a:ahLst/>
          <a:cxnLst/>
          <a:rect l="0" t="0" r="0" b="0"/>
          <a:pathLst>
            <a:path>
              <a:moveTo>
                <a:pt x="0" y="0"/>
              </a:moveTo>
              <a:lnTo>
                <a:pt x="0" y="138773"/>
              </a:lnTo>
              <a:lnTo>
                <a:pt x="3198405" y="138773"/>
              </a:lnTo>
              <a:lnTo>
                <a:pt x="3198405"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529748" y="2672384"/>
          <a:ext cx="198248" cy="1546336"/>
        </a:xfrm>
        <a:custGeom>
          <a:avLst/>
          <a:gdLst/>
          <a:ahLst/>
          <a:cxnLst/>
          <a:rect l="0" t="0" r="0" b="0"/>
          <a:pathLst>
            <a:path>
              <a:moveTo>
                <a:pt x="0" y="0"/>
              </a:moveTo>
              <a:lnTo>
                <a:pt x="0" y="1546336"/>
              </a:lnTo>
              <a:lnTo>
                <a:pt x="198248" y="154633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529748"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459208" y="1734008"/>
          <a:ext cx="1599202" cy="277547"/>
        </a:xfrm>
        <a:custGeom>
          <a:avLst/>
          <a:gdLst/>
          <a:ahLst/>
          <a:cxnLst/>
          <a:rect l="0" t="0" r="0" b="0"/>
          <a:pathLst>
            <a:path>
              <a:moveTo>
                <a:pt x="0" y="0"/>
              </a:moveTo>
              <a:lnTo>
                <a:pt x="0" y="138773"/>
              </a:lnTo>
              <a:lnTo>
                <a:pt x="1599202" y="138773"/>
              </a:lnTo>
              <a:lnTo>
                <a:pt x="1599202"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930546"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413488" y="1734008"/>
          <a:ext cx="91440" cy="277547"/>
        </a:xfrm>
        <a:custGeom>
          <a:avLst/>
          <a:gdLst/>
          <a:ahLst/>
          <a:cxnLst/>
          <a:rect l="0" t="0" r="0" b="0"/>
          <a:pathLst>
            <a:path>
              <a:moveTo>
                <a:pt x="45720" y="0"/>
              </a:moveTo>
              <a:lnTo>
                <a:pt x="45720"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331343"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860005" y="1734008"/>
          <a:ext cx="1599202" cy="277547"/>
        </a:xfrm>
        <a:custGeom>
          <a:avLst/>
          <a:gdLst/>
          <a:ahLst/>
          <a:cxnLst/>
          <a:rect l="0" t="0" r="0" b="0"/>
          <a:pathLst>
            <a:path>
              <a:moveTo>
                <a:pt x="1599202" y="0"/>
              </a:moveTo>
              <a:lnTo>
                <a:pt x="1599202" y="138773"/>
              </a:lnTo>
              <a:lnTo>
                <a:pt x="0" y="138773"/>
              </a:lnTo>
              <a:lnTo>
                <a:pt x="0"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732140" y="2672384"/>
          <a:ext cx="198248" cy="2484711"/>
        </a:xfrm>
        <a:custGeom>
          <a:avLst/>
          <a:gdLst/>
          <a:ahLst/>
          <a:cxnLst/>
          <a:rect l="0" t="0" r="0" b="0"/>
          <a:pathLst>
            <a:path>
              <a:moveTo>
                <a:pt x="0" y="0"/>
              </a:moveTo>
              <a:lnTo>
                <a:pt x="0" y="2484711"/>
              </a:lnTo>
              <a:lnTo>
                <a:pt x="198248" y="248471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732140" y="2672384"/>
          <a:ext cx="198248" cy="1546336"/>
        </a:xfrm>
        <a:custGeom>
          <a:avLst/>
          <a:gdLst/>
          <a:ahLst/>
          <a:cxnLst/>
          <a:rect l="0" t="0" r="0" b="0"/>
          <a:pathLst>
            <a:path>
              <a:moveTo>
                <a:pt x="0" y="0"/>
              </a:moveTo>
              <a:lnTo>
                <a:pt x="0" y="1546336"/>
              </a:lnTo>
              <a:lnTo>
                <a:pt x="198248" y="154633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732140"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60802" y="1734008"/>
          <a:ext cx="3198405" cy="277547"/>
        </a:xfrm>
        <a:custGeom>
          <a:avLst/>
          <a:gdLst/>
          <a:ahLst/>
          <a:cxnLst/>
          <a:rect l="0" t="0" r="0" b="0"/>
          <a:pathLst>
            <a:path>
              <a:moveTo>
                <a:pt x="3198405" y="0"/>
              </a:moveTo>
              <a:lnTo>
                <a:pt x="3198405" y="138773"/>
              </a:lnTo>
              <a:lnTo>
                <a:pt x="0" y="138773"/>
              </a:lnTo>
              <a:lnTo>
                <a:pt x="0"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2937" y="2672384"/>
          <a:ext cx="198248" cy="1546336"/>
        </a:xfrm>
        <a:custGeom>
          <a:avLst/>
          <a:gdLst/>
          <a:ahLst/>
          <a:cxnLst/>
          <a:rect l="0" t="0" r="0" b="0"/>
          <a:pathLst>
            <a:path>
              <a:moveTo>
                <a:pt x="0" y="0"/>
              </a:moveTo>
              <a:lnTo>
                <a:pt x="0" y="1546336"/>
              </a:lnTo>
              <a:lnTo>
                <a:pt x="198248" y="1546336"/>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2937" y="2672384"/>
          <a:ext cx="198248" cy="607961"/>
        </a:xfrm>
        <a:custGeom>
          <a:avLst/>
          <a:gdLst/>
          <a:ahLst/>
          <a:cxnLst/>
          <a:rect l="0" t="0" r="0" b="0"/>
          <a:pathLst>
            <a:path>
              <a:moveTo>
                <a:pt x="0" y="0"/>
              </a:moveTo>
              <a:lnTo>
                <a:pt x="0" y="607961"/>
              </a:lnTo>
              <a:lnTo>
                <a:pt x="198248" y="607961"/>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61599" y="1734008"/>
          <a:ext cx="4797608" cy="277547"/>
        </a:xfrm>
        <a:custGeom>
          <a:avLst/>
          <a:gdLst/>
          <a:ahLst/>
          <a:cxnLst/>
          <a:rect l="0" t="0" r="0" b="0"/>
          <a:pathLst>
            <a:path>
              <a:moveTo>
                <a:pt x="4797608" y="0"/>
              </a:moveTo>
              <a:lnTo>
                <a:pt x="4797608" y="138773"/>
              </a:lnTo>
              <a:lnTo>
                <a:pt x="0" y="138773"/>
              </a:lnTo>
              <a:lnTo>
                <a:pt x="0" y="277547"/>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2054" y="1073181"/>
          <a:ext cx="10914307" cy="66082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One Windows</a:t>
          </a:r>
        </a:p>
      </dsp:txBody>
      <dsp:txXfrm>
        <a:off x="2054" y="1073181"/>
        <a:ext cx="10914307" cy="660827"/>
      </dsp:txXfrm>
    </dsp:sp>
    <dsp:sp modelId="{52814F0A-6D45-4178-9AEC-C1B432E6511F}">
      <dsp:nvSpPr>
        <dsp:cNvPr id="0" name=""/>
        <dsp:cNvSpPr/>
      </dsp:nvSpPr>
      <dsp:spPr>
        <a:xfrm>
          <a:off x="772"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Desktop</a:t>
          </a:r>
          <a:br>
            <a:rPr lang="en-US" sz="1900" b="1" kern="1200" dirty="0"/>
          </a:br>
          <a:r>
            <a:rPr lang="en-US" sz="1900" b="1" kern="1200" dirty="0"/>
            <a:t>SKU</a:t>
          </a:r>
        </a:p>
      </dsp:txBody>
      <dsp:txXfrm>
        <a:off x="772" y="2011556"/>
        <a:ext cx="1321655" cy="660827"/>
      </dsp:txXfrm>
    </dsp:sp>
    <dsp:sp modelId="{C827E59D-9864-409D-8727-5E29101BDADD}">
      <dsp:nvSpPr>
        <dsp:cNvPr id="0" name=""/>
        <dsp:cNvSpPr/>
      </dsp:nvSpPr>
      <dsp:spPr>
        <a:xfrm>
          <a:off x="331186"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PC</a:t>
          </a:r>
        </a:p>
      </dsp:txBody>
      <dsp:txXfrm>
        <a:off x="331186" y="2949931"/>
        <a:ext cx="1321655" cy="660827"/>
      </dsp:txXfrm>
    </dsp:sp>
    <dsp:sp modelId="{C5B07D43-9EE9-4854-9D4F-E8DAF99ED14C}">
      <dsp:nvSpPr>
        <dsp:cNvPr id="0" name=""/>
        <dsp:cNvSpPr/>
      </dsp:nvSpPr>
      <dsp:spPr>
        <a:xfrm>
          <a:off x="331186" y="3888306"/>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Two-in-one</a:t>
          </a:r>
        </a:p>
      </dsp:txBody>
      <dsp:txXfrm>
        <a:off x="331186" y="3888306"/>
        <a:ext cx="1321655" cy="660827"/>
      </dsp:txXfrm>
    </dsp:sp>
    <dsp:sp modelId="{D1B9F142-2140-4775-A9B0-17DC12813460}">
      <dsp:nvSpPr>
        <dsp:cNvPr id="0" name=""/>
        <dsp:cNvSpPr/>
      </dsp:nvSpPr>
      <dsp:spPr>
        <a:xfrm>
          <a:off x="1599975"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Mobile</a:t>
          </a:r>
          <a:br>
            <a:rPr lang="en-US" sz="1900" b="1" kern="1200" dirty="0"/>
          </a:br>
          <a:r>
            <a:rPr lang="en-US" sz="1900" b="1" kern="1200" dirty="0"/>
            <a:t>SKU</a:t>
          </a:r>
        </a:p>
      </dsp:txBody>
      <dsp:txXfrm>
        <a:off x="1599975" y="2011556"/>
        <a:ext cx="1321655" cy="660827"/>
      </dsp:txXfrm>
    </dsp:sp>
    <dsp:sp modelId="{55371FD5-665B-4201-BD8E-AF69B9DDD1CB}">
      <dsp:nvSpPr>
        <dsp:cNvPr id="0" name=""/>
        <dsp:cNvSpPr/>
      </dsp:nvSpPr>
      <dsp:spPr>
        <a:xfrm>
          <a:off x="1930388"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Tablet</a:t>
          </a:r>
        </a:p>
      </dsp:txBody>
      <dsp:txXfrm>
        <a:off x="1930388" y="2949931"/>
        <a:ext cx="1321655" cy="660827"/>
      </dsp:txXfrm>
    </dsp:sp>
    <dsp:sp modelId="{76560BC8-D748-4DCD-A613-3CD910968CC8}">
      <dsp:nvSpPr>
        <dsp:cNvPr id="0" name=""/>
        <dsp:cNvSpPr/>
      </dsp:nvSpPr>
      <dsp:spPr>
        <a:xfrm>
          <a:off x="1930388" y="3888306"/>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Phablet</a:t>
          </a:r>
        </a:p>
      </dsp:txBody>
      <dsp:txXfrm>
        <a:off x="1930388" y="3888306"/>
        <a:ext cx="1321655" cy="660827"/>
      </dsp:txXfrm>
    </dsp:sp>
    <dsp:sp modelId="{7A7C9D79-9CDD-429F-BCDF-8F5D6271BB35}">
      <dsp:nvSpPr>
        <dsp:cNvPr id="0" name=""/>
        <dsp:cNvSpPr/>
      </dsp:nvSpPr>
      <dsp:spPr>
        <a:xfrm>
          <a:off x="1930388" y="4826682"/>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Phone</a:t>
          </a:r>
        </a:p>
      </dsp:txBody>
      <dsp:txXfrm>
        <a:off x="1930388" y="4826682"/>
        <a:ext cx="1321655" cy="660827"/>
      </dsp:txXfrm>
    </dsp:sp>
    <dsp:sp modelId="{3BBDBC3E-68A9-4B8B-AF79-06C1BDDF1359}">
      <dsp:nvSpPr>
        <dsp:cNvPr id="0" name=""/>
        <dsp:cNvSpPr/>
      </dsp:nvSpPr>
      <dsp:spPr>
        <a:xfrm>
          <a:off x="3199177"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Xbox</a:t>
          </a:r>
          <a:br>
            <a:rPr lang="en-US" sz="1900" b="1" kern="1200" dirty="0"/>
          </a:br>
          <a:r>
            <a:rPr lang="en-US" sz="1900" b="1" kern="1200" dirty="0"/>
            <a:t>SKU</a:t>
          </a:r>
        </a:p>
      </dsp:txBody>
      <dsp:txXfrm>
        <a:off x="3199177" y="2011556"/>
        <a:ext cx="1321655" cy="660827"/>
      </dsp:txXfrm>
    </dsp:sp>
    <dsp:sp modelId="{310AF326-395C-4B5A-A52C-A84139AEE262}">
      <dsp:nvSpPr>
        <dsp:cNvPr id="0" name=""/>
        <dsp:cNvSpPr/>
      </dsp:nvSpPr>
      <dsp:spPr>
        <a:xfrm>
          <a:off x="3529591"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Xbox</a:t>
          </a:r>
        </a:p>
      </dsp:txBody>
      <dsp:txXfrm>
        <a:off x="3529591" y="2949931"/>
        <a:ext cx="1321655" cy="660827"/>
      </dsp:txXfrm>
    </dsp:sp>
    <dsp:sp modelId="{015BFCA0-D7B4-4524-A9FC-58703D254F55}">
      <dsp:nvSpPr>
        <dsp:cNvPr id="0" name=""/>
        <dsp:cNvSpPr/>
      </dsp:nvSpPr>
      <dsp:spPr>
        <a:xfrm>
          <a:off x="4798380"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IoT</a:t>
          </a:r>
          <a:br>
            <a:rPr lang="en-US" sz="1900" b="1" kern="1200" dirty="0"/>
          </a:br>
          <a:r>
            <a:rPr lang="en-US" sz="1900" b="1" kern="1200" dirty="0"/>
            <a:t>SKU</a:t>
          </a:r>
        </a:p>
      </dsp:txBody>
      <dsp:txXfrm>
        <a:off x="4798380" y="2011556"/>
        <a:ext cx="1321655" cy="660827"/>
      </dsp:txXfrm>
    </dsp:sp>
    <dsp:sp modelId="{577A8D08-77DF-422B-B624-039EB27CBBDD}">
      <dsp:nvSpPr>
        <dsp:cNvPr id="0" name=""/>
        <dsp:cNvSpPr/>
      </dsp:nvSpPr>
      <dsp:spPr>
        <a:xfrm>
          <a:off x="5128794"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Band</a:t>
          </a:r>
        </a:p>
      </dsp:txBody>
      <dsp:txXfrm>
        <a:off x="5128794" y="2949931"/>
        <a:ext cx="1321655" cy="660827"/>
      </dsp:txXfrm>
    </dsp:sp>
    <dsp:sp modelId="{130A5726-B7CB-42EA-8D96-350A2C5D77A9}">
      <dsp:nvSpPr>
        <dsp:cNvPr id="0" name=""/>
        <dsp:cNvSpPr/>
      </dsp:nvSpPr>
      <dsp:spPr>
        <a:xfrm>
          <a:off x="6397583"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IoT headless</a:t>
          </a:r>
          <a:br>
            <a:rPr lang="en-US" sz="1900" b="1" kern="1200" dirty="0"/>
          </a:br>
          <a:r>
            <a:rPr lang="en-US" sz="1900" b="1" kern="1200" dirty="0"/>
            <a:t>SKU</a:t>
          </a:r>
        </a:p>
      </dsp:txBody>
      <dsp:txXfrm>
        <a:off x="6397583" y="2011556"/>
        <a:ext cx="1321655" cy="660827"/>
      </dsp:txXfrm>
    </dsp:sp>
    <dsp:sp modelId="{209EA2A0-2FC8-4C66-ADB3-CFD62EB58D22}">
      <dsp:nvSpPr>
        <dsp:cNvPr id="0" name=""/>
        <dsp:cNvSpPr/>
      </dsp:nvSpPr>
      <dsp:spPr>
        <a:xfrm>
          <a:off x="6727997"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Raspberry Pi</a:t>
          </a:r>
        </a:p>
      </dsp:txBody>
      <dsp:txXfrm>
        <a:off x="6727997" y="2949931"/>
        <a:ext cx="1321655" cy="660827"/>
      </dsp:txXfrm>
    </dsp:sp>
    <dsp:sp modelId="{B3C86468-A461-40A6-99BD-FE6C9A9B679C}">
      <dsp:nvSpPr>
        <dsp:cNvPr id="0" name=""/>
        <dsp:cNvSpPr/>
      </dsp:nvSpPr>
      <dsp:spPr>
        <a:xfrm>
          <a:off x="6727997" y="3888306"/>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Home Automation</a:t>
          </a:r>
        </a:p>
      </dsp:txBody>
      <dsp:txXfrm>
        <a:off x="6727997" y="3888306"/>
        <a:ext cx="1321655" cy="660827"/>
      </dsp:txXfrm>
    </dsp:sp>
    <dsp:sp modelId="{CED667BA-B54D-4657-8704-D6286F4A8733}">
      <dsp:nvSpPr>
        <dsp:cNvPr id="0" name=""/>
        <dsp:cNvSpPr/>
      </dsp:nvSpPr>
      <dsp:spPr>
        <a:xfrm>
          <a:off x="7996785"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Surface Hub</a:t>
          </a:r>
          <a:br>
            <a:rPr lang="en-US" sz="1900" b="1" kern="1200" dirty="0"/>
          </a:br>
          <a:r>
            <a:rPr lang="en-US" sz="1900" b="1" kern="1200" dirty="0"/>
            <a:t>SKU</a:t>
          </a:r>
        </a:p>
      </dsp:txBody>
      <dsp:txXfrm>
        <a:off x="7996785" y="2011556"/>
        <a:ext cx="1321655" cy="660827"/>
      </dsp:txXfrm>
    </dsp:sp>
    <dsp:sp modelId="{0165315F-5017-48A8-A4EA-EB23A9CBFD1B}">
      <dsp:nvSpPr>
        <dsp:cNvPr id="0" name=""/>
        <dsp:cNvSpPr/>
      </dsp:nvSpPr>
      <dsp:spPr>
        <a:xfrm>
          <a:off x="8327199"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Surface Hub</a:t>
          </a:r>
        </a:p>
      </dsp:txBody>
      <dsp:txXfrm>
        <a:off x="8327199" y="2949931"/>
        <a:ext cx="1321655" cy="660827"/>
      </dsp:txXfrm>
    </dsp:sp>
    <dsp:sp modelId="{AFB86023-1A5B-4676-B990-1065FD3F5EB0}">
      <dsp:nvSpPr>
        <dsp:cNvPr id="0" name=""/>
        <dsp:cNvSpPr/>
      </dsp:nvSpPr>
      <dsp:spPr>
        <a:xfrm>
          <a:off x="9595988" y="2011556"/>
          <a:ext cx="1321655" cy="66082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Holographic</a:t>
          </a:r>
          <a:br>
            <a:rPr lang="en-US" sz="1900" b="1" kern="1200" dirty="0"/>
          </a:br>
          <a:r>
            <a:rPr lang="en-US" sz="1900" b="1" kern="1200" dirty="0"/>
            <a:t>SKU</a:t>
          </a:r>
        </a:p>
      </dsp:txBody>
      <dsp:txXfrm>
        <a:off x="9595988" y="2011556"/>
        <a:ext cx="1321655" cy="660827"/>
      </dsp:txXfrm>
    </dsp:sp>
    <dsp:sp modelId="{8E387308-5884-476C-A86D-2081CBBA7F30}">
      <dsp:nvSpPr>
        <dsp:cNvPr id="0" name=""/>
        <dsp:cNvSpPr/>
      </dsp:nvSpPr>
      <dsp:spPr>
        <a:xfrm>
          <a:off x="9926402" y="2949931"/>
          <a:ext cx="1321655" cy="66082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b="1" kern="1200" dirty="0"/>
            <a:t>HoloLens</a:t>
          </a:r>
        </a:p>
      </dsp:txBody>
      <dsp:txXfrm>
        <a:off x="9926402" y="2949931"/>
        <a:ext cx="1321655" cy="66082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1/29/2017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1/29/2017 5:38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ytechready.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NOTES:</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TechReady24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TR24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1/29/2017 5:38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0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154155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12</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89496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586206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71421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61253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292124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4153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87006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85173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301179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4231192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23</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708667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618456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404122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0901607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08064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648612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29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530633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conceptual higher level detail</a:t>
            </a:r>
            <a:r>
              <a:rPr lang="en-US" baseline="0" dirty="0"/>
              <a:t> than the building block slide but something that will make the building block slide detail make sense… point is to somehow show that Azure is a broad and deep platform and most importantly it covers </a:t>
            </a:r>
            <a:r>
              <a:rPr lang="en-US" baseline="0" dirty="0" err="1"/>
              <a:t>IaaS</a:t>
            </a:r>
            <a:r>
              <a:rPr lang="en-US" baseline="0" dirty="0"/>
              <a:t> and </a:t>
            </a:r>
            <a:r>
              <a:rPr lang="en-US" baseline="0" dirty="0" err="1"/>
              <a:t>PaaS</a:t>
            </a:r>
            <a:r>
              <a:rPr lang="en-US" baseline="0" dirty="0"/>
              <a:t>… and to differentiate these things because that’s a big differentiator for us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Segoe UI Light"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Light" charset="0"/>
              <a:ea typeface="+mn-ea"/>
              <a:cs typeface="+mn-cs"/>
            </a:endParaRPr>
          </a:p>
        </p:txBody>
      </p:sp>
    </p:spTree>
    <p:extLst>
      <p:ext uri="{BB962C8B-B14F-4D97-AF65-F5344CB8AC3E}">
        <p14:creationId xmlns:p14="http://schemas.microsoft.com/office/powerpoint/2010/main" val="4192049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31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376185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auto">
              <a:spcAft>
                <a:spcPts val="0"/>
              </a:spcAft>
            </a:pPr>
            <a:r>
              <a:rPr lang="en-US" dirty="0">
                <a:solidFill>
                  <a:srgbClr val="FFFF00"/>
                </a:solidFill>
              </a:rPr>
              <a:t>IMPORTANT: This deck is not about cross-platform</a:t>
            </a:r>
            <a:r>
              <a:rPr lang="en-US" baseline="0" dirty="0">
                <a:solidFill>
                  <a:srgbClr val="FFFF00"/>
                </a:solidFill>
              </a:rPr>
              <a:t> mobile development options, is about cross-platform mobile development </a:t>
            </a:r>
            <a:r>
              <a:rPr lang="en-US" b="1" dirty="0">
                <a:solidFill>
                  <a:srgbClr val="FFFF00"/>
                </a:solidFill>
              </a:rPr>
              <a:t>with </a:t>
            </a:r>
            <a:r>
              <a:rPr lang="en-US" dirty="0">
                <a:solidFill>
                  <a:srgbClr val="FFFF00"/>
                </a:solidFill>
              </a:rPr>
              <a:t>XAMARIN.</a:t>
            </a:r>
            <a:r>
              <a:rPr lang="en-US" baseline="0" dirty="0">
                <a:solidFill>
                  <a:srgbClr val="FFFF00"/>
                </a:solidFill>
              </a:rPr>
              <a:t> </a:t>
            </a:r>
            <a:r>
              <a:rPr lang="en-US" dirty="0">
                <a:solidFill>
                  <a:srgbClr val="FFFF00"/>
                </a:solidFill>
              </a:rPr>
              <a:t>Assumes that:</a:t>
            </a:r>
          </a:p>
          <a:p>
            <a:pPr fontAlgn="auto">
              <a:spcAft>
                <a:spcPts val="0"/>
              </a:spcAft>
            </a:pPr>
            <a:r>
              <a:rPr lang="en-US" dirty="0">
                <a:solidFill>
                  <a:srgbClr val="FFFF00"/>
                </a:solidFill>
              </a:rPr>
              <a:t>the customer would get benefits with a c#/.NET</a:t>
            </a:r>
            <a:r>
              <a:rPr lang="en-US" baseline="0" dirty="0">
                <a:solidFill>
                  <a:srgbClr val="FFFF00"/>
                </a:solidFill>
              </a:rPr>
              <a:t> approach, rather than a web mobile/hybrid/</a:t>
            </a:r>
            <a:r>
              <a:rPr lang="en-US" baseline="0" dirty="0" err="1">
                <a:solidFill>
                  <a:srgbClr val="FFFF00"/>
                </a:solidFill>
              </a:rPr>
              <a:t>c++</a:t>
            </a:r>
            <a:r>
              <a:rPr lang="en-US" baseline="0" dirty="0">
                <a:solidFill>
                  <a:srgbClr val="FFFF00"/>
                </a:solidFill>
              </a:rPr>
              <a:t> native approach. All these scenarios are supported by Visual Studio, but for teams or companies with .NET investments/teams/skills the Visual Studio + Xamarin scenario will be more likely to be the preferred one</a:t>
            </a:r>
            <a:r>
              <a:rPr lang="en-US" dirty="0">
                <a:solidFill>
                  <a:srgbClr val="FFFF00"/>
                </a:solidFill>
              </a:rPr>
              <a:t>.</a:t>
            </a:r>
          </a:p>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315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4</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641617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176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8820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1510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90139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Write once, run anywhere. Write an app in </a:t>
            </a:r>
            <a:r>
              <a:rPr lang="en-US" dirty="0" err="1"/>
              <a:t>Javascript</a:t>
            </a:r>
            <a:r>
              <a:rPr lang="en-US" dirty="0"/>
              <a:t>, HTML5,</a:t>
            </a:r>
            <a:r>
              <a:rPr lang="en-US" baseline="0" dirty="0"/>
              <a:t> etc. and throw it into a “black box” app generator. Out spits an app for three platforms.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Problems?</a:t>
            </a:r>
          </a:p>
          <a:p>
            <a:pPr marL="171450" indent="-171450">
              <a:buFont typeface="Arial"/>
              <a:buChar char="•"/>
            </a:pPr>
            <a:r>
              <a:rPr lang="en-US" baseline="0" dirty="0"/>
              <a:t>Limited native API access. Forget about the latest and greatest, you can’t even add some basic platform-specific functionalities to your app like NFC</a:t>
            </a:r>
          </a:p>
          <a:p>
            <a:pPr marL="171450" indent="-171450">
              <a:buFont typeface="Arial"/>
              <a:buChar char="•"/>
            </a:pPr>
            <a:r>
              <a:rPr lang="en-US" baseline="0" dirty="0"/>
              <a:t>Slow performance (the app isn’t native)</a:t>
            </a:r>
          </a:p>
          <a:p>
            <a:pPr marL="171450" indent="-171450">
              <a:buFont typeface="Arial"/>
              <a:buChar char="•"/>
            </a:pPr>
            <a:r>
              <a:rPr lang="en-US" baseline="0" dirty="0"/>
              <a:t>Poor UX (the app doesn’t feel native to each platform)</a:t>
            </a:r>
          </a:p>
          <a:p>
            <a:pPr marL="171450" indent="-171450">
              <a:buFont typeface="Arial"/>
              <a:buChar char="•"/>
            </a:pPr>
            <a:endParaRPr lang="en-US" baseline="0" dirty="0"/>
          </a:p>
          <a:p>
            <a:pPr marL="0" indent="0">
              <a:buFont typeface="Arial"/>
              <a:buNone/>
            </a:pPr>
            <a:r>
              <a:rPr lang="en-US" baseline="0" dirty="0"/>
              <a:t>Has all the issues we talked about earlier when we talked about “what is native”</a:t>
            </a: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Results in:</a:t>
            </a:r>
          </a:p>
          <a:p>
            <a:pPr marL="171450" indent="-171450">
              <a:buFont typeface="Arial"/>
              <a:buChar char="•"/>
            </a:pPr>
            <a:r>
              <a:rPr lang="en-US" dirty="0"/>
              <a:t>Unhappy</a:t>
            </a:r>
            <a:r>
              <a:rPr lang="en-US" baseline="0" dirty="0"/>
              <a:t> users</a:t>
            </a:r>
          </a:p>
          <a:p>
            <a:pPr marL="171450" indent="-171450">
              <a:buFont typeface="Arial"/>
              <a:buChar char="•"/>
            </a:pPr>
            <a:r>
              <a:rPr lang="en-US" baseline="0" dirty="0"/>
              <a:t>Unhappy developers</a:t>
            </a:r>
          </a:p>
          <a:p>
            <a:pPr marL="171450" indent="-171450">
              <a:buFont typeface="Arial"/>
              <a:buChar char="•"/>
            </a:pPr>
            <a:r>
              <a:rPr lang="en-US" baseline="0" dirty="0"/>
              <a:t>Increase in abandoned apps</a:t>
            </a: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73617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5212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9563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46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59955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9731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716780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 5:38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082911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 5:38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987049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 5:38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75478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86437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Apple has a developer preview where</a:t>
            </a:r>
            <a:r>
              <a:rPr lang="en-US" baseline="0" dirty="0"/>
              <a:t> Xamarin has alphas ready. Google does not offer this. </a:t>
            </a:r>
          </a:p>
          <a:p>
            <a:pPr marL="171450" indent="-171450">
              <a:buFont typeface="Arial" panose="020B0604020202020204" pitchFamily="34" charset="0"/>
              <a:buChar char="•"/>
            </a:pPr>
            <a:r>
              <a:rPr lang="en-US" baseline="0" dirty="0"/>
              <a:t>Android versions are usually 4 to 8 weeks out for a stable release, but alphas and betas are usually earlier. </a:t>
            </a:r>
          </a:p>
          <a:p>
            <a:pPr marL="171450" indent="-171450">
              <a:buFont typeface="Arial" panose="020B0604020202020204" pitchFamily="34" charset="0"/>
              <a:buChar char="•"/>
            </a:pPr>
            <a:r>
              <a:rPr lang="en-US" baseline="0" dirty="0"/>
              <a:t>Xamarin realizes how important having iOS ready because within 24 hours a large portion of iOS users upgrade</a:t>
            </a:r>
          </a:p>
          <a:p>
            <a:pPr marL="171450" indent="-171450">
              <a:buFont typeface="Arial" panose="020B0604020202020204" pitchFamily="34" charset="0"/>
              <a:buChar char="•"/>
            </a:pPr>
            <a:r>
              <a:rPr lang="en-US" baseline="0" dirty="0"/>
              <a:t>Android on the other hand is much different. After 4 months on the market Android 4.4 only had 1% adoption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5027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2737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Xamarin</a:t>
            </a:r>
            <a:r>
              <a:rPr lang="en-US" dirty="0"/>
              <a:t> Runtime</a:t>
            </a:r>
            <a:r>
              <a:rPr lang="en-US" baseline="0" dirty="0"/>
              <a:t> is the piece that enables </a:t>
            </a:r>
            <a:r>
              <a:rPr lang="en-US" baseline="0" dirty="0" err="1"/>
              <a:t>Xamarin</a:t>
            </a:r>
            <a:r>
              <a:rPr lang="en-US" baseline="0" dirty="0"/>
              <a:t> applications on different devices.</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8180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In-house &amp; store deployment possible in Community SKUs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33218654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6217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98230F7F-681E-4E1F-9050-839243F5E650}"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1/29/2017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643137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IDEs on your favorite OS</a:t>
            </a: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87658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6</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3945212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simple new Xamarin application with Visual Studio. Walk the audience through the project type</a:t>
            </a:r>
            <a:r>
              <a:rPr lang="en-US" baseline="0" dirty="0"/>
              <a:t> and show it running on different platforms.</a:t>
            </a:r>
          </a:p>
          <a:p>
            <a:endParaRPr lang="en-US" dirty="0"/>
          </a:p>
          <a:p>
            <a:r>
              <a:rPr lang="en-US" dirty="0"/>
              <a:t>Idea:</a:t>
            </a:r>
            <a:r>
              <a:rPr lang="en-US" baseline="0" dirty="0"/>
              <a:t> to demonstrate the difference in the UI, I’d recommend to show also an apache </a:t>
            </a:r>
            <a:r>
              <a:rPr lang="en-US" baseline="0" dirty="0" err="1"/>
              <a:t>cordova</a:t>
            </a:r>
            <a:r>
              <a:rPr lang="en-US" baseline="0" dirty="0"/>
              <a:t> app. There is a step by step </a:t>
            </a:r>
            <a:r>
              <a:rPr lang="en-US" baseline="0" dirty="0" err="1"/>
              <a:t>howto</a:t>
            </a:r>
            <a:r>
              <a:rPr lang="en-US" baseline="0" dirty="0"/>
              <a:t> on http://taco.visualstudio.com</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48772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is i</a:t>
            </a:r>
            <a:r>
              <a:rPr lang="en-US" dirty="0"/>
              <a:t>ncluded</a:t>
            </a:r>
            <a:r>
              <a:rPr lang="en-US" baseline="0" dirty="0"/>
              <a:t> in </a:t>
            </a:r>
            <a:r>
              <a:rPr lang="en-US" baseline="0" dirty="0" err="1"/>
              <a:t>Xamarin.Forms</a:t>
            </a:r>
            <a:r>
              <a:rPr lang="en-US" baseline="0" dirty="0"/>
              <a:t>?</a:t>
            </a:r>
          </a:p>
          <a:p>
            <a:pPr marL="171450" indent="-171450">
              <a:buFont typeface="Arial"/>
              <a:buChar char="•"/>
            </a:pPr>
            <a:r>
              <a:rPr lang="en-US" baseline="0" dirty="0"/>
              <a:t>40+ pages, layouts, and controls to mix-and-match from</a:t>
            </a:r>
          </a:p>
          <a:p>
            <a:pPr marL="628650" lvl="1" indent="-171450">
              <a:buFont typeface="Arial"/>
              <a:buChar char="•"/>
            </a:pPr>
            <a:r>
              <a:rPr lang="en-US" baseline="0" dirty="0"/>
              <a:t>Build your apps using either C# or XAML</a:t>
            </a:r>
          </a:p>
          <a:p>
            <a:pPr marL="1085850" lvl="2" indent="-171450">
              <a:buFont typeface="Arial"/>
              <a:buChar char="•"/>
            </a:pPr>
            <a:r>
              <a:rPr lang="en-US" baseline="0" dirty="0"/>
              <a:t>If you come from a Windows/WP background, you will love XAML! </a:t>
            </a:r>
            <a:r>
              <a:rPr lang="en-US" baseline="0" dirty="0">
                <a:sym typeface="Wingdings"/>
              </a:rPr>
              <a:t></a:t>
            </a:r>
          </a:p>
          <a:p>
            <a:pPr marL="171450" lvl="0" indent="-171450">
              <a:buFont typeface="Arial"/>
              <a:buChar char="•"/>
            </a:pPr>
            <a:r>
              <a:rPr lang="en-US" baseline="0" dirty="0">
                <a:sym typeface="Wingdings"/>
              </a:rPr>
              <a:t>Two-way data binding</a:t>
            </a:r>
          </a:p>
          <a:p>
            <a:pPr marL="628650" lvl="1" indent="-171450">
              <a:buFont typeface="Arial"/>
              <a:buChar char="•"/>
            </a:pPr>
            <a:r>
              <a:rPr lang="en-US" baseline="0" dirty="0">
                <a:sym typeface="Wingdings"/>
              </a:rPr>
              <a:t>If you have used MVVM, you will feel right at home with </a:t>
            </a:r>
            <a:r>
              <a:rPr lang="en-US" baseline="0" dirty="0" err="1">
                <a:sym typeface="Wingdings"/>
              </a:rPr>
              <a:t>Xamarin.Forms</a:t>
            </a:r>
            <a:endParaRPr lang="en-US" baseline="0" dirty="0">
              <a:sym typeface="Wingdings"/>
            </a:endParaRPr>
          </a:p>
          <a:p>
            <a:pPr marL="171450" lvl="0" indent="-171450">
              <a:buFont typeface="Arial"/>
              <a:buChar char="•"/>
            </a:pPr>
            <a:r>
              <a:rPr lang="en-US" baseline="0" dirty="0">
                <a:sym typeface="Wingdings"/>
              </a:rPr>
              <a:t>Navigation, animation APIs</a:t>
            </a:r>
          </a:p>
          <a:p>
            <a:pPr marL="171450" lvl="0" indent="-171450">
              <a:buFont typeface="Arial"/>
              <a:buChar char="•"/>
            </a:pPr>
            <a:r>
              <a:rPr lang="en-US" baseline="0" dirty="0" err="1">
                <a:sym typeface="Wingdings"/>
              </a:rPr>
              <a:t>DepedencyService</a:t>
            </a:r>
            <a:r>
              <a:rPr lang="en-US" baseline="0" dirty="0">
                <a:sym typeface="Wingdings"/>
              </a:rPr>
              <a:t> – access all the native APIs you please</a:t>
            </a:r>
          </a:p>
          <a:p>
            <a:pPr marL="171450" lvl="0" indent="-171450">
              <a:buFont typeface="Arial"/>
              <a:buChar char="•"/>
            </a:pPr>
            <a:r>
              <a:rPr lang="en-US" baseline="0" dirty="0" err="1">
                <a:sym typeface="Wingdings"/>
              </a:rPr>
              <a:t>MessagingCenter</a:t>
            </a:r>
            <a:r>
              <a:rPr lang="en-US" baseline="0" dirty="0">
                <a:sym typeface="Wingdings"/>
              </a:rPr>
              <a:t> – for decoupled architectures</a:t>
            </a:r>
          </a:p>
          <a:p>
            <a:pPr marL="171450" lvl="0" indent="-171450">
              <a:buFont typeface="Arial"/>
              <a:buChar char="•"/>
            </a:pPr>
            <a:endParaRPr lang="en-US" baseline="0" dirty="0">
              <a:sym typeface="Wingdings"/>
            </a:endParaRPr>
          </a:p>
          <a:p>
            <a:pPr marL="0" lvl="0" indent="0">
              <a:buFont typeface="Arial"/>
              <a:buNone/>
            </a:pPr>
            <a:r>
              <a:rPr lang="en-US" baseline="0" dirty="0" err="1">
                <a:sym typeface="Wingdings"/>
              </a:rPr>
              <a:t>Xamarin.Forms</a:t>
            </a:r>
            <a:r>
              <a:rPr lang="en-US" baseline="0" dirty="0">
                <a:sym typeface="Wingdings"/>
              </a:rPr>
              <a:t> is more than a library, it’s a complete framework to rapidly build apps.</a:t>
            </a: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2004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Pages are essentially a screen in your application. Many different options, from simple content pages to carousel pages.</a:t>
            </a:r>
          </a:p>
          <a:p>
            <a:r>
              <a:rPr lang="en-US" baseline="0" dirty="0"/>
              <a:t>To help organize your controls, there are layouts. From easy to use, managed layouts like </a:t>
            </a:r>
            <a:r>
              <a:rPr lang="en-US" baseline="0" dirty="0" err="1"/>
              <a:t>StackLayout</a:t>
            </a:r>
            <a:r>
              <a:rPr lang="en-US" baseline="0" dirty="0"/>
              <a:t> (where you just specify order of elements), to super powerful layouts like grids.</a:t>
            </a: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9A022845-941E-7C42-8070-12AD873FCE1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03483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Xamarin.Forms</a:t>
            </a:r>
            <a:r>
              <a:rPr lang="en-US" dirty="0"/>
              <a:t> is awesome, but it’s not right for every app!</a:t>
            </a:r>
          </a:p>
          <a:p>
            <a:endParaRPr lang="en-US" dirty="0"/>
          </a:p>
          <a:p>
            <a:r>
              <a:rPr lang="en-US" dirty="0"/>
              <a:t>In general: If</a:t>
            </a:r>
            <a:r>
              <a:rPr lang="en-US" baseline="0" dirty="0"/>
              <a:t> you care most about code sharing, go with </a:t>
            </a:r>
            <a:r>
              <a:rPr lang="en-US" baseline="0" dirty="0" err="1"/>
              <a:t>Xamarin.Forms</a:t>
            </a:r>
            <a:r>
              <a:rPr lang="en-US" baseline="0" dirty="0"/>
              <a:t>. If you care most about custom UIs and using lots of platform-specific UIs, you should use </a:t>
            </a:r>
            <a:r>
              <a:rPr lang="en-US" baseline="0" dirty="0" err="1"/>
              <a:t>Xamarin.iOS</a:t>
            </a:r>
            <a:r>
              <a:rPr lang="en-US" baseline="0" dirty="0"/>
              <a:t> + </a:t>
            </a:r>
            <a:r>
              <a:rPr lang="en-US" baseline="0" dirty="0" err="1"/>
              <a:t>Xamarin.Android</a:t>
            </a:r>
            <a:r>
              <a:rPr lang="en-US" baseline="0" dirty="0"/>
              <a:t>.</a:t>
            </a:r>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5463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simple new Xamarin application with Visual Studio. Walk the audience through the project type</a:t>
            </a:r>
            <a:r>
              <a:rPr lang="en-US" baseline="0" dirty="0"/>
              <a:t> and show it running on different platforms.</a:t>
            </a:r>
          </a:p>
          <a:p>
            <a:endParaRPr lang="en-US" dirty="0"/>
          </a:p>
          <a:p>
            <a:r>
              <a:rPr lang="en-US" dirty="0"/>
              <a:t>Idea:</a:t>
            </a:r>
            <a:r>
              <a:rPr lang="en-US" baseline="0" dirty="0"/>
              <a:t> to demonstrate the difference in the UI, I’d recommend to show also an apache </a:t>
            </a:r>
            <a:r>
              <a:rPr lang="en-US" baseline="0" dirty="0" err="1"/>
              <a:t>cordova</a:t>
            </a:r>
            <a:r>
              <a:rPr lang="en-US" baseline="0" dirty="0"/>
              <a:t> app. There is a step by step </a:t>
            </a:r>
            <a:r>
              <a:rPr lang="en-US" baseline="0" dirty="0" err="1"/>
              <a:t>howto</a:t>
            </a:r>
            <a:r>
              <a:rPr lang="en-US" baseline="0" dirty="0"/>
              <a:t> on http://taco.visualstudio.com</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3244B1D4-63DB-514D-99AA-086E2EBFDFE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702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a:t>
            </a:r>
            <a:r>
              <a:rPr lang="en-US" baseline="0" dirty="0"/>
              <a:t> the dependency service from earlier? We can use that to access all the platform-specific features we want!</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34473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Plugins</a:t>
            </a:r>
            <a:r>
              <a:rPr lang="en-US" baseline="0" dirty="0"/>
              <a:t> for Xamarin are an easy way to add lots of platform-specific functionality to your app, without having to write the services to do so, such as:</a:t>
            </a:r>
          </a:p>
          <a:p>
            <a:pPr marL="171450" indent="-171450">
              <a:buFont typeface="Arial"/>
              <a:buChar char="•"/>
            </a:pPr>
            <a:r>
              <a:rPr lang="en-US" baseline="0" dirty="0"/>
              <a:t>Connectivity</a:t>
            </a:r>
          </a:p>
          <a:p>
            <a:pPr marL="171450" indent="-171450">
              <a:buFont typeface="Arial"/>
              <a:buChar char="•"/>
            </a:pPr>
            <a:r>
              <a:rPr lang="en-US" baseline="0" dirty="0" err="1"/>
              <a:t>Geolocation</a:t>
            </a:r>
            <a:endParaRPr lang="en-US" baseline="0" dirty="0"/>
          </a:p>
          <a:p>
            <a:pPr marL="171450" indent="-171450">
              <a:buFont typeface="Arial"/>
              <a:buChar char="•"/>
            </a:pPr>
            <a:r>
              <a:rPr lang="en-US" baseline="0" dirty="0"/>
              <a:t>Dialogs</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863843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see here how a custom service with a method “Speak” would be mapped from</a:t>
            </a:r>
            <a:r>
              <a:rPr lang="en-US" baseline="0" dirty="0"/>
              <a:t> shared to each platform’s speaking engine</a:t>
            </a:r>
            <a:endParaRPr lang="en-US" dirty="0"/>
          </a:p>
        </p:txBody>
      </p:sp>
      <p:sp>
        <p:nvSpPr>
          <p:cNvPr id="4" name="Slide Number Placeholder 3"/>
          <p:cNvSpPr>
            <a:spLocks noGrp="1"/>
          </p:cNvSpPr>
          <p:nvPr>
            <p:ph type="sldNum" sz="quarter" idx="10"/>
          </p:nvPr>
        </p:nvSpPr>
        <p:spPr/>
        <p:txBody>
          <a:bodyPr/>
          <a:lstStyle/>
          <a:p>
            <a:pPr marL="0" marR="0" lvl="0" indent="0" algn="r" defTabSz="621792"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2179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1429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US" b="1" dirty="0"/>
              <a:t>Speaker Notes:</a:t>
            </a:r>
            <a:endParaRPr lang="en-US" dirty="0"/>
          </a:p>
          <a:p>
            <a:pPr marL="0" lvl="0" indent="0">
              <a:buNone/>
            </a:pPr>
            <a:r>
              <a:rPr lang="en-US" dirty="0"/>
              <a:t>First, let us discuss a little bit of history and where do we come from.</a:t>
            </a:r>
          </a:p>
          <a:p>
            <a:pPr marL="173028" lvl="1" indent="0">
              <a:buNone/>
            </a:pPr>
            <a:r>
              <a:rPr lang="en-US" dirty="0"/>
              <a:t>----------------------------------------------------------------</a:t>
            </a:r>
          </a:p>
          <a:p>
            <a:pPr lvl="0"/>
            <a:r>
              <a:rPr lang="en-US" dirty="0"/>
              <a:t>Platform convergence has been a journey which ends today with Windows 10.</a:t>
            </a:r>
          </a:p>
          <a:p>
            <a:pPr lvl="0"/>
            <a:r>
              <a:rPr lang="en-US" dirty="0"/>
              <a:t>We started by bringing Internet Explorer to Windows Phone 7.5 and even Xbox 360. With the release of Windows 8, we laid the foundation with the windows kernel, drivers etc. Windows Phone 8 took advantage of this. Xbox One was built on top of Windows 8 and even used the same runtime so developer could write apps in HTML/WinJS the same framework as available on Windows 8.</a:t>
            </a:r>
          </a:p>
          <a:p>
            <a:pPr lvl="0"/>
            <a:r>
              <a:rPr lang="en-US" dirty="0"/>
              <a:t>With the release of Windows Phone 8.1, the runtimes from Windows 8.1 and phone came together as well. Over 90% API convergence and things like Windows Notification Services, sharing contracts, live tiles, etc. started to come together.</a:t>
            </a:r>
          </a:p>
          <a:p>
            <a:pPr lvl="0"/>
            <a:r>
              <a:rPr lang="en-US" dirty="0"/>
              <a:t>Our endpoint Threshold brings together everything, the foundation is the same, kernel, drivers, etc. The application platform is the same and we will go into a little bit more detail later in this presentation.</a:t>
            </a:r>
          </a:p>
          <a:p>
            <a:pPr lvl="0"/>
            <a:r>
              <a:rPr lang="en-US" dirty="0"/>
              <a:t>Background data:</a:t>
            </a:r>
          </a:p>
          <a:p>
            <a:pPr lvl="1"/>
            <a:r>
              <a:rPr lang="en-US" dirty="0">
                <a:solidFill>
                  <a:srgbClr val="FF0000"/>
                </a:solidFill>
              </a:rPr>
              <a:t>September 15, 2011 - Windows Phone 7.5</a:t>
            </a:r>
          </a:p>
          <a:p>
            <a:pPr lvl="1"/>
            <a:r>
              <a:rPr lang="en-US" dirty="0">
                <a:solidFill>
                  <a:srgbClr val="FF0000"/>
                </a:solidFill>
              </a:rPr>
              <a:t>October 26, 2012 - Windows 8</a:t>
            </a:r>
          </a:p>
          <a:p>
            <a:pPr lvl="1"/>
            <a:r>
              <a:rPr lang="en-US" dirty="0">
                <a:solidFill>
                  <a:srgbClr val="FF0000"/>
                </a:solidFill>
              </a:rPr>
              <a:t>October 29, 2012 - Windows Phone 8</a:t>
            </a:r>
          </a:p>
          <a:p>
            <a:pPr lvl="1"/>
            <a:r>
              <a:rPr lang="en-US" dirty="0">
                <a:solidFill>
                  <a:srgbClr val="FF0000"/>
                </a:solidFill>
              </a:rPr>
              <a:t>October 18, 2013 - Windows 8.1</a:t>
            </a:r>
          </a:p>
          <a:p>
            <a:pPr lvl="1"/>
            <a:r>
              <a:rPr lang="en-US" dirty="0">
                <a:solidFill>
                  <a:srgbClr val="FF0000"/>
                </a:solidFill>
              </a:rPr>
              <a:t>November 22, 2013 - Xbox One</a:t>
            </a:r>
          </a:p>
          <a:p>
            <a:pPr lvl="1"/>
            <a:r>
              <a:rPr lang="en-US" dirty="0">
                <a:solidFill>
                  <a:srgbClr val="FF0000"/>
                </a:solidFill>
              </a:rPr>
              <a:t>April 8, 2014 - Windows 8.1 Update</a:t>
            </a:r>
          </a:p>
          <a:p>
            <a:pPr lvl="1"/>
            <a:r>
              <a:rPr lang="en-US" dirty="0">
                <a:solidFill>
                  <a:srgbClr val="FF0000"/>
                </a:solidFill>
              </a:rPr>
              <a:t>March 26, 2014 - Windows Phone 8.1</a:t>
            </a:r>
          </a:p>
          <a:p>
            <a:pPr marL="0" lvl="0" indent="0">
              <a:buNone/>
            </a:pPr>
            <a:endParaRPr lang="en-US" dirty="0"/>
          </a:p>
          <a:p>
            <a:pPr marL="0" lvl="0" indent="0">
              <a:buNone/>
            </a:pPr>
            <a:r>
              <a:rPr lang="en-US" dirty="0"/>
              <a:t>Purpose of this slide: Set the historic context that when we say “Threshold” we mean the converged platform.</a:t>
            </a:r>
          </a:p>
          <a:p>
            <a:pPr lvl="0"/>
            <a:r>
              <a:rPr lang="en-US" dirty="0"/>
              <a:t>We have about 1.5 billion devices. That is a lot of devices for developers to target. However, the 1.5 billion devices do not all have the same app model; some are XP, some are Xbox, some are phones, some are tablets, and some are servers. What language or platform do I choose? Microsoft Foundation Classes (MFC), or Windows Presentation Foundation (WPF), or SL or Windows RT. </a:t>
            </a:r>
          </a:p>
          <a:p>
            <a:pPr lvl="1"/>
            <a:r>
              <a:rPr lang="en-US" dirty="0"/>
              <a:t>Nothing shows “One Windows” more than the way our platforms are converging, a journey which ends with Windows “Threshold.”</a:t>
            </a:r>
          </a:p>
          <a:p>
            <a:pPr lvl="1"/>
            <a:r>
              <a:rPr lang="en-US" dirty="0"/>
              <a:t>With the release of Windows 8, we laid the foundation. You sometimes hear this referred to as </a:t>
            </a:r>
            <a:r>
              <a:rPr lang="en-US" i="1" dirty="0"/>
              <a:t>OneCore</a:t>
            </a:r>
            <a:r>
              <a:rPr lang="en-US" dirty="0"/>
              <a:t>.</a:t>
            </a:r>
          </a:p>
          <a:p>
            <a:pPr lvl="1"/>
            <a:r>
              <a:rPr lang="en-US" dirty="0"/>
              <a:t>Windows Phone 8 took advantage of this and Xbox One was built on top of Windows 8.</a:t>
            </a:r>
          </a:p>
          <a:p>
            <a:pPr lvl="1"/>
            <a:r>
              <a:rPr lang="en-US" dirty="0"/>
              <a:t>With the release of Windows Phone 8.1, the Windows RT runtimes from phone and desktop came together. Over 90% API convergence.</a:t>
            </a:r>
          </a:p>
          <a:p>
            <a:pPr lvl="1"/>
            <a:r>
              <a:rPr lang="en-US" dirty="0"/>
              <a:t>Threshold brings </a:t>
            </a:r>
            <a:r>
              <a:rPr lang="en-US" i="1" dirty="0"/>
              <a:t>everything</a:t>
            </a:r>
            <a:r>
              <a:rPr lang="en-US" dirty="0"/>
              <a:t> together, the foundation is the same, kernel, drivers etc. – from computers to phones, to IoT devices.</a:t>
            </a:r>
          </a:p>
          <a:p>
            <a:pPr lvl="1"/>
            <a:r>
              <a:rPr lang="en-US" dirty="0"/>
              <a:t>The application platform is the same across all of these devices.  Seems incomplete – kindly elaborate on the context for clarity.</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Rectangle 7"/>
          <p:cNvSpPr/>
          <p:nvPr/>
        </p:nvSpPr>
        <p:spPr>
          <a:xfrm>
            <a:off x="-2560764" y="5912346"/>
            <a:ext cx="3175000" cy="2292935"/>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Shiron</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Date formats have been modified for clarity. Please validate if they are correct.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Original: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9/15/11 Windows Phone 7.5</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10/26/12 Windows 8</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10/29/12 Windows Phone 8</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10/18/13 Windows 8.1</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11/22/13 Xbox One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4/8/14 Windows 8.1 Update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	3/26/14 Windows Phone 8.1 </a:t>
            </a:r>
          </a:p>
        </p:txBody>
      </p:sp>
    </p:spTree>
    <p:extLst>
      <p:ext uri="{BB962C8B-B14F-4D97-AF65-F5344CB8AC3E}">
        <p14:creationId xmlns:p14="http://schemas.microsoft.com/office/powerpoint/2010/main" val="7367390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Image Placeholder 4"/>
          <p:cNvSpPr>
            <a:spLocks noGrp="1" noRot="1" noChangeAspect="1"/>
          </p:cNvSpPr>
          <p:nvPr>
            <p:ph type="sldImg"/>
          </p:nvPr>
        </p:nvSpPr>
        <p:spPr/>
      </p:sp>
      <p:sp>
        <p:nvSpPr>
          <p:cNvPr id="6" name="Notes Placeholder 5"/>
          <p:cNvSpPr>
            <a:spLocks noGrp="1"/>
          </p:cNvSpPr>
          <p:nvPr>
            <p:ph type="body" idx="1"/>
          </p:nvPr>
        </p:nvSpPr>
        <p:spPr/>
        <p:txBody>
          <a:bodyPr/>
          <a:lstStyle/>
          <a:p>
            <a:endParaRPr lang="en-US" dirty="0"/>
          </a:p>
        </p:txBody>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054521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7</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3388205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1441521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b="1" dirty="0"/>
              <a:t>Windows Core</a:t>
            </a:r>
            <a:r>
              <a:rPr lang="en-GB" dirty="0"/>
              <a:t> maps to the kernel that is optimized to run on any devices. </a:t>
            </a:r>
            <a:endParaRPr lang="en-US"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88985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Stock Keeping Units (SKUs) are the different “marketing” versions and below the corresponding devices.</a:t>
            </a:r>
            <a:endParaRPr lang="en-US"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849005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r>
              <a:rPr lang="en-GB" b="1" dirty="0"/>
              <a:t>Speaker Notes:</a:t>
            </a:r>
            <a:endParaRPr lang="en-US" dirty="0"/>
          </a:p>
          <a:p>
            <a:pPr marL="0" lvl="0" indent="0">
              <a:buNone/>
            </a:pPr>
            <a:endParaRPr lang="en-US" dirty="0">
              <a:solidFill>
                <a:srgbClr val="FF0000"/>
              </a:solidFill>
            </a:endParaRPr>
          </a:p>
          <a:p>
            <a:pPr marL="0" lvl="0" indent="0">
              <a:buNone/>
            </a:pPr>
            <a:r>
              <a:rPr lang="en-US" b="1" dirty="0"/>
              <a:t>Demo</a:t>
            </a:r>
            <a:r>
              <a:rPr lang="en-US" dirty="0"/>
              <a:t>: Show where this is stored.</a:t>
            </a:r>
          </a:p>
          <a:p>
            <a:pPr marL="0" lvl="0" indent="0">
              <a:buNone/>
            </a:pPr>
            <a:r>
              <a:rPr lang="en-US" dirty="0"/>
              <a:t>---------------------------------</a:t>
            </a:r>
          </a:p>
          <a:p>
            <a:pPr marL="228600" lvl="0" indent="-228600">
              <a:buFont typeface="+mj-lt"/>
              <a:buAutoNum type="arabicPeriod"/>
            </a:pPr>
            <a:r>
              <a:rPr lang="en-US" dirty="0"/>
              <a:t>Go to </a:t>
            </a:r>
            <a:r>
              <a:rPr lang="en-US" i="1" dirty="0"/>
              <a:t>C:\Program Files (x86)\Windows Kits\10\Platforms\UAP\ and select</a:t>
            </a:r>
            <a:r>
              <a:rPr lang="en-US" i="1" baseline="0" dirty="0"/>
              <a:t> highest API version installed</a:t>
            </a:r>
            <a:endParaRPr lang="en-US" i="1" dirty="0"/>
          </a:p>
          <a:p>
            <a:pPr marL="228600" lvl="0" indent="-228600">
              <a:buFont typeface="+mj-lt"/>
              <a:buAutoNum type="arabicPeriod"/>
            </a:pPr>
            <a:r>
              <a:rPr lang="en-US" dirty="0"/>
              <a:t>Click the </a:t>
            </a:r>
            <a:r>
              <a:rPr lang="en-US" b="1" dirty="0"/>
              <a:t>platform.xml</a:t>
            </a:r>
            <a:r>
              <a:rPr lang="en-US" dirty="0"/>
              <a:t> file.</a:t>
            </a:r>
          </a:p>
          <a:p>
            <a:pPr marL="228600" lvl="0" indent="-228600">
              <a:buFont typeface="+mj-lt"/>
              <a:buAutoNum type="arabicPeriod"/>
            </a:pPr>
            <a:r>
              <a:rPr lang="en-US" dirty="0"/>
              <a:t>Go to </a:t>
            </a:r>
            <a:r>
              <a:rPr lang="en-US" i="1" dirty="0"/>
              <a:t>C:\Program Files (x86)\Windows Kits\10\References\</a:t>
            </a:r>
            <a:r>
              <a:rPr lang="en-US" dirty="0"/>
              <a:t> and look for </a:t>
            </a:r>
            <a:r>
              <a:rPr lang="en-US" b="1" dirty="0"/>
              <a:t>Windows.Foundation.UniversalApiContract</a:t>
            </a:r>
            <a:r>
              <a:rPr lang="en-US" dirty="0"/>
              <a:t> and the two other .winmd files.</a:t>
            </a:r>
          </a:p>
          <a:p>
            <a:pPr marL="228600" lvl="0" indent="-228600">
              <a:buFont typeface="+mj-lt"/>
              <a:buAutoNum type="arabicPeriod"/>
            </a:pPr>
            <a:r>
              <a:rPr lang="en-US" dirty="0"/>
              <a:t>Open the files in ILspy.</a:t>
            </a:r>
          </a:p>
          <a:p>
            <a:pPr marL="228600" lvl="0" indent="-228600">
              <a:buFont typeface="+mj-lt"/>
              <a:buAutoNum type="arabicPeriod"/>
            </a:pPr>
            <a:r>
              <a:rPr lang="en-US" dirty="0">
                <a:solidFill>
                  <a:srgbClr val="FF0000"/>
                </a:solidFill>
              </a:rPr>
              <a:t>Windows.Foundation.UniversalApiContract is the former Windows RT APIs and new Windows 10 APIs.  </a:t>
            </a:r>
          </a:p>
          <a:p>
            <a:pPr marL="0" lvl="0" indent="0">
              <a:buFont typeface="+mj-lt"/>
              <a:buNone/>
            </a:pPr>
            <a:endParaRPr lang="en-US" dirty="0">
              <a:solidFill>
                <a:srgbClr val="FF0000"/>
              </a:solidFill>
            </a:endParaRPr>
          </a:p>
          <a:p>
            <a:pPr marL="0" marR="0" lvl="0" indent="0" algn="l" defTabSz="914354" rtl="0" eaLnBrk="1" fontAlgn="auto" latinLnBrk="0" hangingPunct="1">
              <a:lnSpc>
                <a:spcPct val="114000"/>
              </a:lnSpc>
              <a:spcBef>
                <a:spcPts val="0"/>
              </a:spcBef>
              <a:spcAft>
                <a:spcPts val="0"/>
              </a:spcAft>
              <a:buClrTx/>
              <a:buSzPct val="116000"/>
              <a:buFont typeface="+mj-lt"/>
              <a:buNone/>
              <a:tabLst/>
              <a:defRPr/>
            </a:pPr>
            <a:r>
              <a:rPr lang="en-US" dirty="0"/>
              <a:t>DEMO: use </a:t>
            </a:r>
            <a:r>
              <a:rPr lang="en-US" dirty="0" err="1"/>
              <a:t>WinMDdiff</a:t>
            </a:r>
            <a:r>
              <a:rPr lang="en-US" dirty="0"/>
              <a:t> tool to show the differences between versions of Win10/Anniversary Update folders in Demos\Win10Metadata\</a:t>
            </a:r>
          </a:p>
          <a:p>
            <a:pPr marL="0" lvl="0" indent="0">
              <a:buFont typeface="+mj-lt"/>
              <a:buNone/>
            </a:pPr>
            <a:endParaRPr lang="en-US" dirty="0">
              <a:solidFill>
                <a:srgbClr val="FF0000"/>
              </a:solidFill>
            </a:endParaRPr>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Rectangle 5"/>
          <p:cNvSpPr/>
          <p:nvPr/>
        </p:nvSpPr>
        <p:spPr>
          <a:xfrm>
            <a:off x="-2743200" y="4507959"/>
            <a:ext cx="3175000" cy="1107996"/>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Seems ambiguous – Kindly elaborate on the context for clarity.</a:t>
            </a:r>
          </a:p>
        </p:txBody>
      </p:sp>
      <p:sp>
        <p:nvSpPr>
          <p:cNvPr id="7" name="Rectangle 6"/>
          <p:cNvSpPr/>
          <p:nvPr/>
        </p:nvSpPr>
        <p:spPr>
          <a:xfrm>
            <a:off x="6930862" y="6172200"/>
            <a:ext cx="3175000" cy="1107996"/>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Seems incomplete – Kindly elaborate on the content for clarity.</a:t>
            </a:r>
          </a:p>
        </p:txBody>
      </p:sp>
    </p:spTree>
    <p:extLst>
      <p:ext uri="{BB962C8B-B14F-4D97-AF65-F5344CB8AC3E}">
        <p14:creationId xmlns:p14="http://schemas.microsoft.com/office/powerpoint/2010/main" val="8726458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7265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indent="0">
              <a:buNone/>
            </a:pPr>
            <a:endParaRPr lang="en-GB" dirty="0"/>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569930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dirty="0"/>
              <a:t>This is a visual and animated summary of what we are trying to achieve with </a:t>
            </a:r>
            <a:r>
              <a:rPr lang="en-US" dirty="0">
                <a:solidFill>
                  <a:srgbClr val="FF0000"/>
                </a:solidFill>
              </a:rPr>
              <a:t>UAP:^</a:t>
            </a:r>
            <a:r>
              <a:rPr lang="en-US" dirty="0"/>
              <a:t>) </a:t>
            </a:r>
          </a:p>
          <a:p>
            <a:endParaRPr lang="en-US" dirty="0"/>
          </a:p>
          <a:p>
            <a:pPr marL="0" indent="0">
              <a:buNone/>
            </a:pPr>
            <a:r>
              <a:rPr lang="en-US" b="1" dirty="0"/>
              <a:t>Note:</a:t>
            </a:r>
            <a:r>
              <a:rPr lang="en-US" dirty="0"/>
              <a:t> The empty areas are just empty stubs that will throw exceptions </a:t>
            </a:r>
            <a:r>
              <a:rPr lang="en-US" dirty="0">
                <a:solidFill>
                  <a:srgbClr val="FF0000"/>
                </a:solidFill>
              </a:rPr>
              <a:t>if not there on the device</a:t>
            </a:r>
            <a:r>
              <a:rPr lang="en-US" dirty="0"/>
              <a:t>. However, you can still compile your app into one single binary. </a:t>
            </a:r>
          </a:p>
          <a:p>
            <a:endParaRPr lang="en-US" dirty="0"/>
          </a:p>
          <a:p>
            <a:pPr lvl="0"/>
            <a:r>
              <a:rPr lang="en-US" dirty="0"/>
              <a:t>They could also return null instead of exception. </a:t>
            </a:r>
          </a:p>
          <a:p>
            <a:pPr lvl="1"/>
            <a:r>
              <a:rPr lang="en-US" dirty="0"/>
              <a:t>Example: For printer on Xbox, the default printer will be null.</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6710363" y="3943350"/>
            <a:ext cx="3175000" cy="938719"/>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1" i="0" u="none" strike="noStrike" kern="1200" cap="none" spc="0" normalizeH="0" baseline="0" noProof="0" dirty="0">
                <a:ln>
                  <a:noFill/>
                </a:ln>
                <a:solidFill>
                  <a:prstClr val="black"/>
                </a:solidFill>
                <a:effectLst/>
                <a:uLnTx/>
                <a:uFillTx/>
                <a:latin typeface="Calibri"/>
                <a:ea typeface="+mn-ea"/>
                <a:cs typeface="+mn-cs"/>
              </a:rPr>
              <a:t>UAP:^ </a:t>
            </a:r>
            <a:r>
              <a:rPr kumimoji="0" lang="en-US" sz="1100" b="0" i="1" u="none" strike="noStrike" kern="1200" cap="none" spc="0" normalizeH="0" baseline="0" noProof="0" dirty="0">
                <a:ln>
                  <a:noFill/>
                </a:ln>
                <a:solidFill>
                  <a:prstClr val="black"/>
                </a:solidFill>
                <a:effectLst/>
                <a:uLnTx/>
                <a:uFillTx/>
                <a:latin typeface="Calibri"/>
                <a:ea typeface="+mn-ea"/>
                <a:cs typeface="+mn-cs"/>
              </a:rPr>
              <a:t>s</a:t>
            </a:r>
            <a:r>
              <a:rPr kumimoji="0" lang="en-US" sz="1100" b="0" i="0" u="none" strike="noStrike" kern="1200" cap="none" spc="0" normalizeH="0" baseline="0" noProof="0" dirty="0">
                <a:ln>
                  <a:noFill/>
                </a:ln>
                <a:solidFill>
                  <a:prstClr val="black"/>
                </a:solidFill>
                <a:effectLst/>
                <a:uLnTx/>
                <a:uFillTx/>
                <a:latin typeface="Calibri"/>
                <a:ea typeface="+mn-ea"/>
                <a:cs typeface="+mn-cs"/>
              </a:rPr>
              <a:t>eems ambiguous – kindly see. </a:t>
            </a:r>
          </a:p>
        </p:txBody>
      </p:sp>
      <p:sp>
        <p:nvSpPr>
          <p:cNvPr id="8" name="Rectangle 7"/>
          <p:cNvSpPr/>
          <p:nvPr/>
        </p:nvSpPr>
        <p:spPr>
          <a:xfrm>
            <a:off x="6719888" y="5334000"/>
            <a:ext cx="3175000" cy="1107996"/>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Please fill in the missing information for clarity: “if _________ is/are not there on the device”</a:t>
            </a:r>
          </a:p>
        </p:txBody>
      </p:sp>
    </p:spTree>
    <p:extLst>
      <p:ext uri="{BB962C8B-B14F-4D97-AF65-F5344CB8AC3E}">
        <p14:creationId xmlns:p14="http://schemas.microsoft.com/office/powerpoint/2010/main" val="12646233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lvl="0" indent="0">
              <a:buNone/>
            </a:pPr>
            <a:r>
              <a:rPr lang="en-US" dirty="0"/>
              <a:t>Target version</a:t>
            </a:r>
          </a:p>
          <a:p>
            <a:pPr lvl="0"/>
            <a:r>
              <a:rPr lang="en-US" dirty="0"/>
              <a:t>There will be more versions of Windows RT after some time in Windows 10. </a:t>
            </a:r>
          </a:p>
          <a:p>
            <a:pPr lvl="0"/>
            <a:r>
              <a:rPr lang="en-US" dirty="0"/>
              <a:t>Newer versions will have more features.</a:t>
            </a:r>
          </a:p>
          <a:p>
            <a:pPr lvl="0"/>
            <a:r>
              <a:rPr lang="en-US" dirty="0"/>
              <a:t>There is a concept of </a:t>
            </a:r>
            <a:r>
              <a:rPr lang="en-US" dirty="0">
                <a:solidFill>
                  <a:srgbClr val="FF0000"/>
                </a:solidFill>
              </a:rPr>
              <a:t>quirking</a:t>
            </a:r>
            <a:r>
              <a:rPr lang="en-US" dirty="0"/>
              <a:t>. If a feature changes in a later version of an API, the Windows RT will shim that API for backwards compatibility and it will go off the target version.</a:t>
            </a:r>
          </a:p>
          <a:p>
            <a:endParaRPr lang="en-US" dirty="0"/>
          </a:p>
          <a:p>
            <a:pPr marL="0" lvl="0" indent="0">
              <a:buNone/>
            </a:pPr>
            <a:r>
              <a:rPr lang="en-US" dirty="0"/>
              <a:t>Minimum version</a:t>
            </a:r>
          </a:p>
          <a:p>
            <a:pPr lvl="0"/>
            <a:r>
              <a:rPr lang="en-US" dirty="0"/>
              <a:t>Minimum version of the Windows Runtime that the app needs.</a:t>
            </a:r>
          </a:p>
          <a:p>
            <a:pPr lvl="0"/>
            <a:r>
              <a:rPr lang="en-US" dirty="0"/>
              <a:t>Recommendation is to keep this as low as possible to maximize exposure.</a:t>
            </a:r>
          </a:p>
          <a:p>
            <a:pPr lvl="0"/>
            <a:r>
              <a:rPr lang="en-US" dirty="0"/>
              <a:t>Store will filter apps shown to end user based on the Windows RT version. </a:t>
            </a:r>
          </a:p>
          <a:p>
            <a:pPr lvl="0"/>
            <a:r>
              <a:rPr lang="en-US" dirty="0"/>
              <a:t>Target version should be as high as possible to benefit from all features (</a:t>
            </a:r>
            <a:r>
              <a:rPr lang="en-US" dirty="0">
                <a:solidFill>
                  <a:srgbClr val="FF0000"/>
                </a:solidFill>
              </a:rPr>
              <a:t>can you use API-information?</a:t>
            </a:r>
            <a:r>
              <a:rPr lang="en-US" dirty="0"/>
              <a:t>). </a:t>
            </a:r>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2563558" y="4038600"/>
            <a:ext cx="3175000" cy="1107996"/>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Is it referring to “Visual Studio 2015 RTM” and can be changed accordingly? – Kindly verify.</a:t>
            </a:r>
          </a:p>
        </p:txBody>
      </p:sp>
      <p:sp>
        <p:nvSpPr>
          <p:cNvPr id="6" name="Rectangle 5"/>
          <p:cNvSpPr/>
          <p:nvPr/>
        </p:nvSpPr>
        <p:spPr>
          <a:xfrm>
            <a:off x="6710363" y="5903372"/>
            <a:ext cx="3175000" cy="938719"/>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Deepankar Panda (Spectrum Consultants India Pvt):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Please validate the question in the brackets.</a:t>
            </a:r>
          </a:p>
        </p:txBody>
      </p:sp>
      <p:sp>
        <p:nvSpPr>
          <p:cNvPr id="7" name="Rectangle 6"/>
          <p:cNvSpPr/>
          <p:nvPr/>
        </p:nvSpPr>
        <p:spPr>
          <a:xfrm>
            <a:off x="-2563558" y="5297646"/>
            <a:ext cx="3175000" cy="1107996"/>
          </a:xfrm>
          <a:prstGeom prst="rect">
            <a:avLst/>
          </a:prstGeom>
          <a:solidFill>
            <a:srgbClr val="FCD5B5"/>
          </a:solidFill>
          <a:effectLst>
            <a:outerShdw blurRad="190500" dist="76200" dir="2700000" algn="tl">
              <a:srgbClr val="646464"/>
            </a:outerShdw>
          </a:effectLst>
        </p:spPr>
        <p:txBody>
          <a:bodyPr>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[EDITOR] Shiron Antony:</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06 October 2015
</a:t>
            </a:r>
            <a:r>
              <a:rPr kumimoji="0" lang="en-US" sz="1100" b="0" i="0" u="none" strike="noStrike" kern="1200" cap="none" spc="0" normalizeH="0" baseline="0" noProof="0" dirty="0">
                <a:ln>
                  <a:noFill/>
                </a:ln>
                <a:solidFill>
                  <a:prstClr val="black"/>
                </a:solidFill>
                <a:effectLst/>
                <a:uLnTx/>
                <a:uFillTx/>
                <a:latin typeface="Calibri"/>
                <a:ea typeface="+mn-ea"/>
                <a:cs typeface="+mn-cs"/>
              </a:rPr>
              <a:t>Please validate the use of the term “quirk”. Consider replacing it with a more technical term if possible and required. </a:t>
            </a:r>
          </a:p>
        </p:txBody>
      </p:sp>
    </p:spTree>
    <p:extLst>
      <p:ext uri="{BB962C8B-B14F-4D97-AF65-F5344CB8AC3E}">
        <p14:creationId xmlns:p14="http://schemas.microsoft.com/office/powerpoint/2010/main" val="31592658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71442" lvl="0" indent="-171442"/>
            <a:r>
              <a:rPr lang="en-US" dirty="0"/>
              <a:t>Specific API (for example, hardware button on phone) </a:t>
            </a:r>
          </a:p>
          <a:p>
            <a:pPr lvl="0"/>
            <a:r>
              <a:rPr lang="en-US" dirty="0"/>
              <a:t>These extension Software Development Kit (SDK) are also containing all UWP </a:t>
            </a:r>
          </a:p>
        </p:txBody>
      </p:sp>
      <p:sp>
        <p:nvSpPr>
          <p:cNvPr id="9" name="Slide Image Placeholder 8"/>
          <p:cNvSpPr>
            <a:spLocks noGrp="1" noRot="1" noChangeAspect="1"/>
          </p:cNvSpPr>
          <p:nvPr>
            <p:ph type="sldImg"/>
          </p:nvPr>
        </p:nvSpPr>
        <p:spPr/>
      </p:sp>
      <p:sp>
        <p:nvSpPr>
          <p:cNvPr id="10" name="Slide Number Placeholder 9"/>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781521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dirty="0"/>
              <a:t>These tests are done at runtime with the ApiInformation methods.</a:t>
            </a:r>
          </a:p>
          <a:p>
            <a:pPr lvl="0"/>
            <a:r>
              <a:rPr lang="en-US" dirty="0"/>
              <a:t>All types are associated to “Contracts” (not the same as Share “contract”). These contracts are a consistent unit of features that are assumed to be </a:t>
            </a:r>
            <a:r>
              <a:rPr lang="en-US" b="1" dirty="0"/>
              <a:t>all</a:t>
            </a:r>
            <a:r>
              <a:rPr lang="en-US" dirty="0"/>
              <a:t> implemented or not implemented at all. The UWP and the SDK extensions are implementing contracts (see slide 17 to know where these lists of contracts are defined in the SDK).</a:t>
            </a:r>
          </a:p>
          <a:p>
            <a:pPr lvl="0"/>
            <a:r>
              <a:rPr lang="en-US" dirty="0"/>
              <a:t>This association type/contract is done via the ContractVersionAttribute</a:t>
            </a:r>
          </a:p>
          <a:p>
            <a:pPr marL="173028" lvl="1" indent="0">
              <a:buNone/>
            </a:pPr>
            <a:r>
              <a:rPr lang="en-GB" dirty="0"/>
              <a:t>   [</a:t>
            </a:r>
            <a:r>
              <a:rPr lang="en-GB" b="1" dirty="0"/>
              <a:t>ContractVersion</a:t>
            </a:r>
            <a:r>
              <a:rPr lang="en-GB" dirty="0"/>
              <a:t>(typeof(DevicesLowLevelContract), 65536u), …]</a:t>
            </a:r>
            <a:br>
              <a:rPr lang="en-GB" dirty="0"/>
            </a:br>
            <a:r>
              <a:rPr lang="en-GB" dirty="0"/>
              <a:t>    public sealed class </a:t>
            </a:r>
            <a:r>
              <a:rPr lang="en-GB" b="1" dirty="0"/>
              <a:t>GpioController</a:t>
            </a:r>
            <a:r>
              <a:rPr lang="en-GB" dirty="0"/>
              <a:t> : IGpioController</a:t>
            </a:r>
            <a:endParaRPr lang="en-US" dirty="0"/>
          </a:p>
          <a:p>
            <a:endParaRPr lang="en-US" dirty="0"/>
          </a:p>
          <a:p>
            <a:pPr marL="0" indent="0">
              <a:buNone/>
            </a:pPr>
            <a:r>
              <a:rPr lang="en-GB" b="1" dirty="0"/>
              <a:t>Note:</a:t>
            </a:r>
            <a:r>
              <a:rPr lang="en-GB" dirty="0"/>
              <a:t> Use IsApiContractPresent when you need to use several types of the same contract to avoid many calls to IsTypePresent. </a:t>
            </a:r>
            <a:endParaRPr lang="en-US" dirty="0"/>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35390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8</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45343420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US" b="1" dirty="0"/>
              <a:t>Do not use</a:t>
            </a:r>
            <a:r>
              <a:rPr lang="en-US" dirty="0"/>
              <a:t> typeof(Windows.Phone.UI.Input.HardwareButtons).ToString() that “Windows.Phone.UI.Input.</a:t>
            </a:r>
            <a:r>
              <a:rPr lang="en-US" dirty="0">
                <a:solidFill>
                  <a:schemeClr val="accent5"/>
                </a:solidFill>
              </a:rPr>
              <a:t>HardwareButtons</a:t>
            </a:r>
            <a:r>
              <a:rPr lang="en-US" dirty="0"/>
              <a:t>” because it would raise an exception on a platform where the API is not implemented.</a:t>
            </a:r>
          </a:p>
        </p:txBody>
      </p:sp>
      <p:sp>
        <p:nvSpPr>
          <p:cNvPr id="6" name="Slide Image Placeholder 5"/>
          <p:cNvSpPr>
            <a:spLocks noGrp="1" noRot="1" noChangeAspect="1"/>
          </p:cNvSpPr>
          <p:nvPr>
            <p:ph type="sldImg"/>
          </p:nvPr>
        </p:nvSpPr>
        <p:spPr/>
      </p:sp>
      <p:sp>
        <p:nvSpPr>
          <p:cNvPr id="7" name="Slide Number Placeholder 6"/>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001339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XAML and C#/C++ technologies are not the only way to create Windows apps</a:t>
            </a:r>
          </a:p>
          <a:p>
            <a:pPr marL="0" indent="0">
              <a:buNone/>
            </a:pPr>
            <a:r>
              <a:rPr lang="en-US" dirty="0">
                <a:sym typeface="Wingdings" panose="05000000000000000000" pitchFamily="2" charset="2"/>
              </a:rPr>
              <a:t> It is possible to go to UWP from</a:t>
            </a:r>
            <a:r>
              <a:rPr lang="en-US" baseline="0" dirty="0">
                <a:sym typeface="Wingdings" panose="05000000000000000000" pitchFamily="2" charset="2"/>
              </a:rPr>
              <a:t> iOS Objective-C code, HTML/JS web sites and Win32/.NET applications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E83BD9-5195-4298-B962-E0672DF7C7D2}" type="slidenum">
              <a:rPr kumimoji="0" lang="en-GB"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GB"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4480801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Today,</a:t>
            </a:r>
            <a:r>
              <a:rPr lang="en-US" baseline="0" dirty="0"/>
              <a:t> users on the desktop are facing some challenges compared to the experience they have on other platforms, like mobile:</a:t>
            </a:r>
          </a:p>
          <a:p>
            <a:pPr marL="228600" indent="-228600">
              <a:buFont typeface="+mj-lt"/>
              <a:buAutoNum type="arabicPeriod"/>
            </a:pPr>
            <a:r>
              <a:rPr lang="en-US" baseline="0" dirty="0"/>
              <a:t>There isn’t a centralized point of distribution like a Store. Users have to find the right website on the web and make sure to download the right and trusted installers. Many malicious developers, in fact, leverages famous app names to distribute fake versions of the app which are, in reality, malwares or virus.</a:t>
            </a:r>
          </a:p>
          <a:p>
            <a:pPr marL="228600" indent="-228600">
              <a:buFont typeface="+mj-lt"/>
              <a:buAutoNum type="arabicPeriod"/>
            </a:pPr>
            <a:r>
              <a:rPr lang="en-US" dirty="0"/>
              <a:t>The lack of a centralized point of distribution makes also harder to stay</a:t>
            </a:r>
            <a:r>
              <a:rPr lang="en-US" baseline="0" dirty="0"/>
              <a:t> always up-to-date with the latest version of the application, since not all the desktop applications offer a built-in auto update feature.</a:t>
            </a:r>
          </a:p>
          <a:p>
            <a:pPr marL="228600" indent="-228600">
              <a:buFont typeface="+mj-lt"/>
              <a:buAutoNum type="arabicPeriod"/>
            </a:pPr>
            <a:r>
              <a:rPr lang="en-US" baseline="0" dirty="0"/>
              <a:t>Since many desktop applications uses techniques like writing keys in the registry or creating files in public folders to share info with other applications, you may end up with many leftovers after you have uninstalled the app that are useless and that can slow down, time over time, your computer.</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514977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Not just users, but</a:t>
            </a:r>
            <a:r>
              <a:rPr lang="en-US" baseline="0" dirty="0"/>
              <a:t> also developers and software vendors are facing new challenges today:</a:t>
            </a:r>
          </a:p>
          <a:p>
            <a:pPr marL="228600" indent="-228600">
              <a:buFont typeface="+mj-lt"/>
              <a:buAutoNum type="arabicPeriod"/>
            </a:pPr>
            <a:r>
              <a:rPr lang="en-US" baseline="0" dirty="0"/>
              <a:t>Developing and maintaining an application has become complex, because users expect frequent updates but, without a centralized distribution system, it’s up to the developer to create all the needed infrastructure to handle patching, updates, etc.</a:t>
            </a:r>
          </a:p>
          <a:p>
            <a:pPr marL="228600" indent="-228600">
              <a:buFont typeface="+mj-lt"/>
              <a:buAutoNum type="arabicPeriod"/>
            </a:pPr>
            <a:r>
              <a:rPr lang="en-US" baseline="0" dirty="0"/>
              <a:t>Due to the mobile revolutions, customers are more and more used to leverage new and more modern interfaces and way to interact with applications: touch screen interfaces, push notifications, etc. Supporting these scenarios in traditional desktop applications is challenging, because you have to rely on third party solutions or create your own infrastructure / tools / controls.</a:t>
            </a:r>
          </a:p>
          <a:p>
            <a:pPr marL="228600" indent="-228600">
              <a:buFont typeface="+mj-lt"/>
              <a:buAutoNum type="arabicPeriod"/>
            </a:pPr>
            <a:r>
              <a:rPr lang="en-US" baseline="0" dirty="0"/>
              <a:t>Developers want to create a trusted relationship with your customers and having fake copies of your application that are, instead, malware or virus is the worst advertising a software vendor can get.</a:t>
            </a:r>
          </a:p>
          <a:p>
            <a:pPr marL="228600" indent="-228600">
              <a:buFont typeface="+mj-lt"/>
              <a:buAutoNum type="arabicPeriod"/>
            </a:pPr>
            <a:r>
              <a:rPr lang="en-US" baseline="0" dirty="0"/>
              <a:t>Again, due to the lack of a centralized distribution system like on mobile, it’s up to the vendor to create the needed infrastructure to sell its software: they need to setup a </a:t>
            </a:r>
            <a:r>
              <a:rPr lang="en-US" baseline="0" dirty="0" err="1"/>
              <a:t>Paypal</a:t>
            </a:r>
            <a:r>
              <a:rPr lang="en-US" baseline="0" dirty="0"/>
              <a:t> or banking account, integrate the payment APIs on their website, handle the transaction and the required license keys to unlock the software, etc.</a:t>
            </a:r>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0378227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1/29/2017 5:38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6786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9</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54428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kern="1200" dirty="0">
                <a:solidFill>
                  <a:schemeClr val="tx1"/>
                </a:solidFill>
                <a:latin typeface="Segoe UI" pitchFamily="34" charset="0"/>
                <a:ea typeface="+mn-ea"/>
                <a:cs typeface="+mn-cs"/>
              </a:rPr>
              <a:t>This slide is required. </a:t>
            </a:r>
            <a:r>
              <a:rPr lang="en-US" sz="900" b="1" u="sng" kern="1200" dirty="0">
                <a:solidFill>
                  <a:schemeClr val="tx1"/>
                </a:solidFill>
                <a:latin typeface="Segoe UI" pitchFamily="34" charset="0"/>
                <a:ea typeface="+mn-ea"/>
                <a:cs typeface="+mn-cs"/>
              </a:rPr>
              <a:t>Do NOT delete</a:t>
            </a:r>
            <a:r>
              <a:rPr lang="en-US" sz="900" b="1" kern="1200" dirty="0">
                <a:solidFill>
                  <a:schemeClr val="tx1"/>
                </a:solidFill>
                <a:latin typeface="Segoe UI" pitchFamily="34" charset="0"/>
                <a:ea typeface="+mn-ea"/>
                <a:cs typeface="+mn-cs"/>
              </a:rPr>
              <a:t>. This should be the first slide after your Title Slide. </a:t>
            </a:r>
            <a:r>
              <a:rPr lang="en-US" sz="900" kern="1200" dirty="0">
                <a:solidFill>
                  <a:schemeClr val="tx1"/>
                </a:solidFill>
                <a:latin typeface="Segoe UI" pitchFamily="34" charset="0"/>
                <a:ea typeface="+mn-ea"/>
                <a:cs typeface="+mn-cs"/>
              </a:rPr>
              <a:t>This is an important year and we need to arm our attendees with the information they can use to Grow Share! Please ensure that your objectives are SMART (defined below) and that they will enable them to go in and win against the competition to grow share.</a:t>
            </a:r>
            <a:r>
              <a:rPr lang="en-US" sz="900" b="1" kern="1200" dirty="0">
                <a:solidFill>
                  <a:schemeClr val="tx1"/>
                </a:solidFill>
                <a:latin typeface="Segoe UI" pitchFamily="34" charset="0"/>
                <a:ea typeface="+mn-ea"/>
                <a:cs typeface="+mn-cs"/>
              </a:rPr>
              <a:t> If you have questions, please contact your Track PM for guidance. We have also posted guidance on writing good objectives, out on the Speaker Portal (</a:t>
            </a:r>
            <a:r>
              <a:rPr lang="en-US" sz="900" b="1" u="sng" kern="1200" dirty="0">
                <a:solidFill>
                  <a:schemeClr val="tx1"/>
                </a:solidFill>
                <a:latin typeface="Segoe UI" pitchFamily="34" charset="0"/>
                <a:ea typeface="+mn-ea"/>
                <a:cs typeface="+mn-cs"/>
                <a:hlinkClick r:id="rId3"/>
              </a:rPr>
              <a:t>https://www.mytechready.com</a:t>
            </a:r>
            <a:r>
              <a:rPr lang="en-US" sz="900" b="1" kern="1200" dirty="0">
                <a:solidFill>
                  <a:schemeClr val="tx1"/>
                </a:solidFill>
                <a:latin typeface="Segoe UI" pitchFamily="34" charset="0"/>
                <a:ea typeface="+mn-ea"/>
                <a:cs typeface="+mn-cs"/>
              </a:rPr>
              <a:t>). </a:t>
            </a:r>
            <a:endParaRPr lang="en-US" sz="900" kern="1200" dirty="0">
              <a:solidFill>
                <a:schemeClr val="tx1"/>
              </a:solidFill>
              <a:latin typeface="Segoe UI" pitchFamily="34" charset="0"/>
              <a:ea typeface="+mn-ea"/>
              <a:cs typeface="+mn-cs"/>
            </a:endParaRPr>
          </a:p>
          <a:p>
            <a:r>
              <a:rPr lang="en-US" sz="900" kern="1200" dirty="0">
                <a:solidFill>
                  <a:schemeClr val="tx1"/>
                </a:solidFill>
                <a:latin typeface="Segoe UI" pitchFamily="34" charset="0"/>
                <a:ea typeface="+mn-ea"/>
                <a:cs typeface="+mn-cs"/>
              </a:rPr>
              <a:t> </a:t>
            </a:r>
          </a:p>
          <a:p>
            <a:pPr lvl="1">
              <a:buFont typeface="Arial" pitchFamily="34" charset="0"/>
              <a:buChar char="•"/>
            </a:pPr>
            <a:r>
              <a:rPr lang="en-US" sz="900" kern="1200" dirty="0">
                <a:solidFill>
                  <a:schemeClr val="tx1"/>
                </a:solidFill>
                <a:latin typeface="Segoe UI" pitchFamily="34" charset="0"/>
                <a:ea typeface="+mn-ea"/>
                <a:cs typeface="+mn-cs"/>
              </a:rPr>
              <a:t>This slide should introduce the session by identifying how this information helps the attendee, partners and customers be more successful. Why is this content important?</a:t>
            </a:r>
          </a:p>
          <a:p>
            <a:pPr lvl="1">
              <a:buFont typeface="Arial" pitchFamily="34" charset="0"/>
              <a:buChar char="•"/>
            </a:pPr>
            <a:r>
              <a:rPr lang="en-US" sz="900" kern="1200" dirty="0">
                <a:solidFill>
                  <a:schemeClr val="tx1"/>
                </a:solidFill>
                <a:latin typeface="Segoe UI" pitchFamily="34" charset="0"/>
                <a:ea typeface="+mn-ea"/>
                <a:cs typeface="+mn-cs"/>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p>
          <a:p>
            <a:pPr lvl="1">
              <a:buFont typeface="Arial" pitchFamily="34" charset="0"/>
              <a:buChar char="•"/>
            </a:pPr>
            <a:r>
              <a:rPr lang="en-US" sz="900" kern="1200" dirty="0">
                <a:solidFill>
                  <a:schemeClr val="tx1"/>
                </a:solidFill>
                <a:latin typeface="Segoe UI" pitchFamily="34" charset="0"/>
                <a:ea typeface="+mn-ea"/>
                <a:cs typeface="+mn-cs"/>
              </a:rPr>
              <a:t>Good Objectives should be </a:t>
            </a:r>
            <a:r>
              <a:rPr lang="en-US" sz="900" b="1" kern="1200" dirty="0">
                <a:solidFill>
                  <a:schemeClr val="tx1"/>
                </a:solidFill>
                <a:latin typeface="Segoe UI" pitchFamily="34" charset="0"/>
                <a:ea typeface="+mn-ea"/>
                <a:cs typeface="+mn-cs"/>
              </a:rPr>
              <a:t>SMART</a:t>
            </a:r>
            <a:r>
              <a:rPr lang="en-US" sz="900" kern="1200" dirty="0">
                <a:solidFill>
                  <a:schemeClr val="tx1"/>
                </a:solidFill>
                <a:latin typeface="Segoe UI" pitchFamily="34" charset="0"/>
                <a:ea typeface="+mn-ea"/>
                <a:cs typeface="+mn-cs"/>
              </a:rPr>
              <a:t> (specific, measurable, achievable, realistic, time-bound). Focus on the key takeaways and why this information is important to the attendee, our partners and our customers.</a:t>
            </a:r>
          </a:p>
          <a:p>
            <a:pPr lvl="1">
              <a:buFont typeface="Arial" pitchFamily="34" charset="0"/>
              <a:buChar char="•"/>
            </a:pPr>
            <a:r>
              <a:rPr lang="en-US" sz="900" kern="1200" dirty="0">
                <a:solidFill>
                  <a:schemeClr val="tx1"/>
                </a:solidFill>
                <a:latin typeface="Segoe UI" pitchFamily="34" charset="0"/>
                <a:ea typeface="+mn-ea"/>
                <a:cs typeface="+mn-cs"/>
              </a:rPr>
              <a:t>Each session has objectives defined and published on </a:t>
            </a:r>
            <a:r>
              <a:rPr lang="en-US" sz="900" u="sng" kern="1200" dirty="0">
                <a:solidFill>
                  <a:schemeClr val="tx1"/>
                </a:solidFill>
                <a:latin typeface="Segoe UI" pitchFamily="34" charset="0"/>
                <a:ea typeface="+mn-ea"/>
                <a:cs typeface="+mn-cs"/>
                <a:hlinkClick r:id="rId3"/>
              </a:rPr>
              <a:t>www.mytechready.com</a:t>
            </a:r>
            <a:r>
              <a:rPr lang="en-US" sz="900" kern="1200" dirty="0">
                <a:solidFill>
                  <a:schemeClr val="tx1"/>
                </a:solidFill>
                <a:latin typeface="Segoe UI" pitchFamily="34" charset="0"/>
                <a:ea typeface="+mn-ea"/>
                <a:cs typeface="+mn-cs"/>
              </a:rPr>
              <a:t>, please work with your Track PM to call these out here in the slide deck.</a:t>
            </a:r>
          </a:p>
          <a:p>
            <a:pPr lvl="1">
              <a:buFont typeface="Arial" pitchFamily="34" charset="0"/>
              <a:buNone/>
            </a:pPr>
            <a:endParaRPr lang="en-US" sz="900" kern="1200" dirty="0">
              <a:solidFill>
                <a:schemeClr val="tx1"/>
              </a:solidFill>
              <a:latin typeface="Segoe UI" pitchFamily="34" charset="0"/>
              <a:ea typeface="+mn-ea"/>
              <a:cs typeface="+mn-cs"/>
            </a:endParaRPr>
          </a:p>
          <a:p>
            <a:pPr marL="0" marR="0" lvl="0" indent="0" algn="l" defTabSz="914363"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latin typeface="Segoe UI" pitchFamily="34" charset="0"/>
                <a:ea typeface="+mn-ea"/>
                <a:cs typeface="+mn-cs"/>
              </a:rPr>
              <a:t>If you have questions, please contact your Track PM. See slide 5 in this template for a complete</a:t>
            </a:r>
            <a:r>
              <a:rPr lang="en-US" sz="900" kern="1200" baseline="0" dirty="0">
                <a:solidFill>
                  <a:schemeClr val="tx1"/>
                </a:solidFill>
                <a:latin typeface="Segoe UI" pitchFamily="34" charset="0"/>
                <a:ea typeface="+mn-ea"/>
                <a:cs typeface="+mn-cs"/>
              </a:rPr>
              <a:t> list of Tracks and TPMs.</a:t>
            </a:r>
          </a:p>
          <a:p>
            <a:endParaRPr lang="en-US" sz="900" kern="1200" dirty="0">
              <a:solidFill>
                <a:schemeClr val="tx1"/>
              </a:solidFill>
              <a:latin typeface="Segoe UI" pitchFamily="34" charset="0"/>
              <a:ea typeface="+mn-ea"/>
              <a:cs typeface="+mn-cs"/>
            </a:endParaRPr>
          </a:p>
        </p:txBody>
      </p:sp>
      <p:sp>
        <p:nvSpPr>
          <p:cNvPr id="8" name="Date Placeholder 7"/>
          <p:cNvSpPr>
            <a:spLocks noGrp="1"/>
          </p:cNvSpPr>
          <p:nvPr>
            <p:ph type="dt" idx="10"/>
          </p:nvPr>
        </p:nvSpPr>
        <p:spPr/>
        <p:txBody>
          <a:bodyPr/>
          <a:lstStyle/>
          <a:p>
            <a:fld id="{7297213D-75F6-4919-A803-35C7BDDB7930}" type="datetime1">
              <a:rPr lang="en-US" smtClean="0"/>
              <a:pPr/>
              <a:t>1/29/2017</a:t>
            </a:fld>
            <a:endParaRPr lang="en-US" dirty="0"/>
          </a:p>
        </p:txBody>
      </p:sp>
      <p:sp>
        <p:nvSpPr>
          <p:cNvPr id="9" name="Footer Placeholder 8"/>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2011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10</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2061518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jp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jpg"/><Relationship Id="rId1" Type="http://schemas.openxmlformats.org/officeDocument/2006/relationships/slideMaster" Target="../slideMasters/slideMaster10.xml"/><Relationship Id="rId4" Type="http://schemas.openxmlformats.org/officeDocument/2006/relationships/image" Target="../media/image12.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4.xml"/><Relationship Id="rId4" Type="http://schemas.openxmlformats.org/officeDocument/2006/relationships/image" Target="../media/image17.png"/></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17606009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7315200"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7315200"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2506195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5551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100000">
                      <a:schemeClr val="tx2"/>
                    </a:gs>
                  </a:gsLst>
                  <a:lin ang="5400000" scaled="0"/>
                </a:gradFill>
              </a:defRPr>
            </a:lvl1pPr>
            <a:lvl2pPr marL="0" indent="0">
              <a:buNone/>
              <a:defRPr sz="2000">
                <a:gradFill>
                  <a:gsLst>
                    <a:gs pos="1250">
                      <a:schemeClr val="tx2"/>
                    </a:gs>
                    <a:gs pos="100000">
                      <a:schemeClr val="tx2"/>
                    </a:gs>
                  </a:gsLst>
                  <a:lin ang="5400000" scaled="0"/>
                </a:gradFill>
              </a:defRPr>
            </a:lvl2pPr>
            <a:lvl3pPr marL="231662" indent="0">
              <a:buNone/>
              <a:tabLst/>
              <a:defRPr sz="2000">
                <a:gradFill>
                  <a:gsLst>
                    <a:gs pos="1250">
                      <a:schemeClr val="tx2"/>
                    </a:gs>
                    <a:gs pos="100000">
                      <a:schemeClr val="tx2"/>
                    </a:gs>
                  </a:gsLst>
                  <a:lin ang="5400000" scaled="0"/>
                </a:gradFill>
              </a:defRPr>
            </a:lvl3pPr>
            <a:lvl4pPr marL="460150" indent="0">
              <a:buNone/>
              <a:defRPr>
                <a:gradFill>
                  <a:gsLst>
                    <a:gs pos="1250">
                      <a:schemeClr val="tx2"/>
                    </a:gs>
                    <a:gs pos="100000">
                      <a:schemeClr val="tx2"/>
                    </a:gs>
                  </a:gsLst>
                  <a:lin ang="5400000" scaled="0"/>
                </a:gradFill>
              </a:defRPr>
            </a:lvl4pPr>
            <a:lvl5pPr marL="685467" indent="0">
              <a:buNone/>
              <a:tabLst/>
              <a:defRPr>
                <a:gradFill>
                  <a:gsLst>
                    <a:gs pos="1250">
                      <a:schemeClr val="tx2"/>
                    </a:gs>
                    <a:gs pos="100000">
                      <a:schemeClr val="tx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5551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100000">
                      <a:schemeClr val="tx2"/>
                    </a:gs>
                  </a:gsLst>
                  <a:lin ang="5400000" scaled="0"/>
                </a:gradFill>
              </a:defRPr>
            </a:lvl1pPr>
            <a:lvl2pPr marL="0" indent="0">
              <a:buNone/>
              <a:defRPr sz="2000">
                <a:gradFill>
                  <a:gsLst>
                    <a:gs pos="1250">
                      <a:schemeClr val="tx2"/>
                    </a:gs>
                    <a:gs pos="100000">
                      <a:schemeClr val="tx2"/>
                    </a:gs>
                  </a:gsLst>
                  <a:lin ang="5400000" scaled="0"/>
                </a:gradFill>
              </a:defRPr>
            </a:lvl2pPr>
            <a:lvl3pPr marL="231662" indent="0">
              <a:buNone/>
              <a:tabLst/>
              <a:defRPr sz="2000">
                <a:gradFill>
                  <a:gsLst>
                    <a:gs pos="1250">
                      <a:schemeClr val="tx2"/>
                    </a:gs>
                    <a:gs pos="100000">
                      <a:schemeClr val="tx2"/>
                    </a:gs>
                  </a:gsLst>
                  <a:lin ang="5400000" scaled="0"/>
                </a:gradFill>
              </a:defRPr>
            </a:lvl3pPr>
            <a:lvl4pPr marL="460150" indent="0">
              <a:buNone/>
              <a:defRPr>
                <a:gradFill>
                  <a:gsLst>
                    <a:gs pos="1250">
                      <a:schemeClr val="tx2"/>
                    </a:gs>
                    <a:gs pos="100000">
                      <a:schemeClr val="tx2"/>
                    </a:gs>
                  </a:gsLst>
                  <a:lin ang="5400000" scaled="0"/>
                </a:gradFill>
              </a:defRPr>
            </a:lvl4pPr>
            <a:lvl5pPr marL="685467" indent="0">
              <a:buNone/>
              <a:tabLst/>
              <a:defRPr>
                <a:gradFill>
                  <a:gsLst>
                    <a:gs pos="1250">
                      <a:schemeClr val="tx2"/>
                    </a:gs>
                    <a:gs pos="100000">
                      <a:schemeClr val="tx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0898118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gradFill>
                  <a:gsLst>
                    <a:gs pos="1250">
                      <a:schemeClr val="accent2"/>
                    </a:gs>
                    <a:gs pos="100000">
                      <a:schemeClr val="accent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gradFill>
                  <a:gsLst>
                    <a:gs pos="1250">
                      <a:schemeClr val="accent2"/>
                    </a:gs>
                    <a:gs pos="100000">
                      <a:schemeClr val="accent2"/>
                    </a:gs>
                  </a:gsLst>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72942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33908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83031320"/>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mphasis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30901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9242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823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319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428830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marL="0" marR="0" lvl="0" indent="0" algn="ctr" defTabSz="93202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25166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347345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41779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21824" y="307663"/>
            <a:ext cx="11192828" cy="537510"/>
          </a:xfrm>
        </p:spPr>
        <p:txBody>
          <a:bodyPr>
            <a:normAutofit/>
          </a:bodyPr>
          <a:lstStyle>
            <a:lvl1pPr algn="l">
              <a:defRPr sz="3799" b="0" i="0">
                <a:solidFill>
                  <a:srgbClr val="3C90D1"/>
                </a:solidFill>
                <a:latin typeface="+mn-lt"/>
                <a:cs typeface="Helvetica Light"/>
              </a:defRPr>
            </a:lvl1pPr>
          </a:lstStyle>
          <a:p>
            <a:r>
              <a:rPr lang="en-US" dirty="0"/>
              <a:t>Click to edit Master title style</a:t>
            </a:r>
          </a:p>
        </p:txBody>
      </p:sp>
      <p:sp>
        <p:nvSpPr>
          <p:cNvPr id="12" name="Content Placeholder 2"/>
          <p:cNvSpPr>
            <a:spLocks noGrp="1"/>
          </p:cNvSpPr>
          <p:nvPr>
            <p:ph idx="1"/>
          </p:nvPr>
        </p:nvSpPr>
        <p:spPr>
          <a:xfrm>
            <a:off x="621824" y="1365644"/>
            <a:ext cx="11192828" cy="1394943"/>
          </a:xfrm>
        </p:spPr>
        <p:txBody>
          <a:bodyPr numCol="1" spcCol="0"/>
          <a:lstStyle>
            <a:lvl1pPr marL="466254" indent="-466254">
              <a:lnSpc>
                <a:spcPct val="110000"/>
              </a:lnSpc>
              <a:buSzPct val="138000"/>
              <a:buFont typeface="Wingdings" charset="2"/>
              <a:buChar char="§"/>
              <a:defRPr sz="3299"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a:t>Click to edit Master text styles</a:t>
            </a:r>
          </a:p>
          <a:p>
            <a:pPr lvl="0"/>
            <a:endParaRPr lang="en-US" dirty="0"/>
          </a:p>
        </p:txBody>
      </p:sp>
    </p:spTree>
    <p:extLst>
      <p:ext uri="{BB962C8B-B14F-4D97-AF65-F5344CB8AC3E}">
        <p14:creationId xmlns:p14="http://schemas.microsoft.com/office/powerpoint/2010/main" val="41639972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80369364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5"/>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67025483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3"/>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2" y="6045468"/>
            <a:ext cx="3657600"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0607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51707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741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959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05206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0153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51219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8413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57603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567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6391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395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73151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62073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14762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6683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91984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511033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9622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4648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988091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489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40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637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58167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0072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1pPr marL="0" indent="0">
              <a:buNone/>
              <a:defRPr/>
            </a:lvl1pPr>
            <a:lvl2pPr marL="342768" indent="0">
              <a:buNone/>
              <a:defRPr/>
            </a:lvl2pPr>
            <a:lvl3pPr marL="571281" indent="0">
              <a:buNone/>
              <a:defRPr sz="2400"/>
            </a:lvl3pPr>
            <a:lvl4pPr marL="799792" indent="0">
              <a:buNone/>
              <a:defRPr sz="2000"/>
            </a:lvl4pPr>
            <a:lvl5pPr marL="1028305"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942372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2"/>
            <a:ext cx="11887200" cy="1185314"/>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2358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6477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391518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917"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43848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bg1">
            <a:lumMod val="85000"/>
          </a:schemeClr>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91758" y="79806"/>
            <a:ext cx="12252960" cy="6834919"/>
          </a:xfrm>
          <a:prstGeom prst="rect">
            <a:avLst/>
          </a:prstGeom>
          <a:noFill/>
          <a:ln>
            <a:noFill/>
          </a:ln>
        </p:spPr>
      </p:pic>
      <p:sp>
        <p:nvSpPr>
          <p:cNvPr id="2" name="Rectangle 1"/>
          <p:cNvSpPr/>
          <p:nvPr userDrawn="1"/>
        </p:nvSpPr>
        <p:spPr bwMode="auto">
          <a:xfrm>
            <a:off x="768085" y="27172"/>
            <a:ext cx="5081718" cy="6967355"/>
          </a:xfrm>
          <a:prstGeom prst="rect">
            <a:avLst/>
          </a:prstGeom>
          <a:solidFill>
            <a:schemeClr val="bg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D1D1D1"/>
              </a:soli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11"/>
          <p:cNvSpPr>
            <a:spLocks noGrp="1"/>
          </p:cNvSpPr>
          <p:nvPr>
            <p:ph sz="quarter" idx="10"/>
          </p:nvPr>
        </p:nvSpPr>
        <p:spPr>
          <a:xfrm>
            <a:off x="1125540" y="3045217"/>
            <a:ext cx="4264025" cy="332399"/>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rgbClr val="FFFFFF"/>
                </a:solidFill>
                <a:effectLst/>
                <a:latin typeface="+mj-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FF0000"/>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146452747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3" descr="C:\Users\v-junyo\Desktop\Dropbox\ZumTeam\Team_Resources\Design Resources\Photos\Brand Photos\Windows Brand Photos\Win13_Commercial\WIN13_Jareau_PanasonicToughPad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flipH="1">
            <a:off x="319" y="24659"/>
            <a:ext cx="12435840" cy="6945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FF0000"/>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184467961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C:\Users\v-junyo\Desktop\Dropbox\ZumTeam\Team_Resources\Design Resources\Photos\Brand Photos\Windows Brand Photos\Win13_Commercial\WIN13_Hiawatha_DellVenue8Pro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
          <a:stretch/>
        </p:blipFill>
        <p:spPr bwMode="auto">
          <a:xfrm flipH="1">
            <a:off x="319" y="27173"/>
            <a:ext cx="12435840" cy="69401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4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FF0000"/>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2821242638"/>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lumMod val="85000"/>
          </a:schemeClr>
        </a:solidFill>
        <a:effectLst/>
      </p:bgPr>
    </p:bg>
    <p:spTree>
      <p:nvGrpSpPr>
        <p:cNvPr id="1" name=""/>
        <p:cNvGrpSpPr/>
        <p:nvPr/>
      </p:nvGrpSpPr>
      <p:grpSpPr>
        <a:xfrm>
          <a:off x="0" y="0"/>
          <a:ext cx="0" cy="0"/>
          <a:chOff x="0" y="0"/>
          <a:chExt cx="0" cy="0"/>
        </a:xfrm>
      </p:grpSpPr>
      <p:pic>
        <p:nvPicPr>
          <p:cNvPr id="14"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7843" b="7843"/>
          <a:stretch/>
        </p:blipFill>
        <p:spPr bwMode="auto">
          <a:xfrm flipH="1">
            <a:off x="1" y="1"/>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4F4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FF0000"/>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367876829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bg1">
            <a:lumMod val="85000"/>
          </a:schemeClr>
        </a:solidFill>
        <a:effectLst/>
      </p:bgPr>
    </p:bg>
    <p:spTree>
      <p:nvGrpSpPr>
        <p:cNvPr id="1" name=""/>
        <p:cNvGrpSpPr/>
        <p:nvPr/>
      </p:nvGrpSpPr>
      <p:grpSpPr>
        <a:xfrm>
          <a:off x="0" y="0"/>
          <a:ext cx="0" cy="0"/>
          <a:chOff x="0" y="0"/>
          <a:chExt cx="0" cy="0"/>
        </a:xfrm>
      </p:grpSpPr>
      <p:pic>
        <p:nvPicPr>
          <p:cNvPr id="8" name="Picture 7" descr="C:\Users\v-junyo\Desktop\Dropbox\ZumTeam\Team_Resources\Design Resources\Photos\Brand Photos\Windows Brand Photos\Win13_Commercial\WIN13_LenovoThinkPad2mPOS_01.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636" y="3"/>
            <a:ext cx="12435840" cy="69526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chemeClr val="accent2"/>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105297238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bg1">
            <a:lumMod val="85000"/>
          </a:schemeClr>
        </a:solidFill>
        <a:effectLst/>
      </p:bgPr>
    </p:bg>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6555" r="35649"/>
          <a:stretch/>
        </p:blipFill>
        <p:spPr bwMode="auto">
          <a:xfrm>
            <a:off x="319" y="1"/>
            <a:ext cx="12435840" cy="699516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chemeClr val="accent2"/>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50522343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lumMod val="85000"/>
          </a:schemeClr>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32489"/>
            <a:ext cx="12435840" cy="6962672"/>
          </a:xfrm>
          <a:prstGeom prst="rect">
            <a:avLst/>
          </a:prstGeom>
          <a:noFill/>
          <a:ln>
            <a:noFill/>
          </a:ln>
        </p:spPr>
      </p:pic>
      <p:sp>
        <p:nvSpPr>
          <p:cNvPr id="2" name="Rectangle 1"/>
          <p:cNvSpPr/>
          <p:nvPr userDrawn="1"/>
        </p:nvSpPr>
        <p:spPr bwMode="auto">
          <a:xfrm>
            <a:off x="768085" y="27172"/>
            <a:ext cx="5081718" cy="6967355"/>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367704529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C:\Users\v-junyo\Desktop\WIN12_Wes_06.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
          <a:stretch/>
        </p:blipFill>
        <p:spPr bwMode="auto">
          <a:xfrm flipH="1">
            <a:off x="319" y="26831"/>
            <a:ext cx="12435840" cy="694086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97267902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636" y="3"/>
            <a:ext cx="12435840" cy="6952663"/>
          </a:xfrm>
          <a:prstGeom prst="rect">
            <a:avLst/>
          </a:prstGeom>
        </p:spPr>
      </p:pic>
      <p:sp>
        <p:nvSpPr>
          <p:cNvPr id="2" name="Rectangle 1"/>
          <p:cNvSpPr/>
          <p:nvPr userDrawn="1"/>
        </p:nvSpPr>
        <p:spPr bwMode="auto">
          <a:xfrm>
            <a:off x="768085" y="27172"/>
            <a:ext cx="5081718" cy="6967355"/>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085" y="2654328"/>
            <a:ext cx="5081717" cy="42847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chemeClr val="accent2"/>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150008441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1522061137"/>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19" y="16414"/>
            <a:ext cx="12435840"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719" y="2654328"/>
            <a:ext cx="5081083"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786582"/>
            <a:ext cx="4768645" cy="1785615"/>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332212680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0188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6457499"/>
            <a:ext cx="12436475" cy="537029"/>
          </a:xfrm>
          <a:prstGeom prst="rect">
            <a:avLst/>
          </a:prstGeom>
          <a:solidFill>
            <a:srgbClr val="021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0"/>
          </p:nvPr>
        </p:nvSpPr>
        <p:spPr>
          <a:xfrm>
            <a:off x="1655309" y="1704297"/>
            <a:ext cx="5195433" cy="1403461"/>
          </a:xfrm>
          <a:solidFill>
            <a:srgbClr val="FFFFFF"/>
          </a:solidFill>
        </p:spPr>
        <p:txBody>
          <a:bodyPr/>
          <a:lstStyle>
            <a:lvl1pPr marL="0" indent="0" algn="l" defTabSz="932279" rtl="0" eaLnBrk="1" latinLnBrk="0" hangingPunct="1">
              <a:lnSpc>
                <a:spcPct val="90000"/>
              </a:lnSpc>
              <a:spcBef>
                <a:spcPct val="0"/>
              </a:spcBef>
              <a:buNone/>
              <a:defRPr lang="en-US" sz="4398" b="0" kern="1200" cap="all" spc="-102" baseline="0" dirty="0" smtClean="0">
                <a:ln w="3175">
                  <a:noFill/>
                </a:ln>
                <a:solidFill>
                  <a:srgbClr val="00188F"/>
                </a:solidFill>
                <a:effectLst/>
                <a:latin typeface="Segoe UI Black" panose="020B0A02040204020203" pitchFamily="34" charset="0"/>
                <a:ea typeface="Segoe UI Black" panose="020B0A02040204020203" pitchFamily="34" charset="0"/>
                <a:cs typeface="Segoe UI Black" panose="020B0A02040204020203" pitchFamily="34" charset="0"/>
              </a:defRPr>
            </a:lvl1pPr>
            <a:lvl2pPr marL="0" indent="0" algn="l" defTabSz="932279" rtl="0" eaLnBrk="1" latinLnBrk="0" hangingPunct="1">
              <a:lnSpc>
                <a:spcPct val="90000"/>
              </a:lnSpc>
              <a:spcBef>
                <a:spcPct val="0"/>
              </a:spcBef>
              <a:buNone/>
              <a:defRPr lang="en-US" sz="7196" b="0" kern="1200" cap="all" spc="-102" baseline="0" dirty="0" smtClean="0">
                <a:ln w="3175">
                  <a:noFill/>
                </a:ln>
                <a:solidFill>
                  <a:srgbClr val="00188F"/>
                </a:solidFill>
                <a:effectLst/>
                <a:latin typeface="Segoe UI Black" panose="020B0A02040204020203" pitchFamily="34" charset="0"/>
                <a:ea typeface="Segoe UI Black" panose="020B0A02040204020203" pitchFamily="34" charset="0"/>
                <a:cs typeface="Segoe UI Black" panose="020B0A02040204020203" pitchFamily="34" charset="0"/>
              </a:defRPr>
            </a:lvl2pPr>
            <a:lvl3pPr marL="0" indent="0" algn="l" defTabSz="932279" rtl="0" eaLnBrk="1" latinLnBrk="0" hangingPunct="1">
              <a:lnSpc>
                <a:spcPct val="90000"/>
              </a:lnSpc>
              <a:spcBef>
                <a:spcPct val="0"/>
              </a:spcBef>
              <a:buNone/>
              <a:defRPr lang="en-US" sz="7196" b="0" kern="1200" cap="all" spc="-102" baseline="0" dirty="0" smtClean="0">
                <a:ln w="3175">
                  <a:noFill/>
                </a:ln>
                <a:solidFill>
                  <a:srgbClr val="00188F"/>
                </a:solidFill>
                <a:effectLst/>
                <a:latin typeface="Segoe UI Black" panose="020B0A02040204020203" pitchFamily="34" charset="0"/>
                <a:ea typeface="Segoe UI Black" panose="020B0A02040204020203" pitchFamily="34" charset="0"/>
                <a:cs typeface="Segoe UI Black" panose="020B0A02040204020203" pitchFamily="34" charset="0"/>
              </a:defRPr>
            </a:lvl3pPr>
            <a:lvl4pPr marL="0" indent="0" algn="l" defTabSz="932279" rtl="0" eaLnBrk="1" latinLnBrk="0" hangingPunct="1">
              <a:lnSpc>
                <a:spcPct val="90000"/>
              </a:lnSpc>
              <a:spcBef>
                <a:spcPct val="0"/>
              </a:spcBef>
              <a:buNone/>
              <a:defRPr lang="en-US" sz="7196" b="0" kern="1200" cap="all" spc="-102" baseline="0" dirty="0" smtClean="0">
                <a:ln w="3175">
                  <a:noFill/>
                </a:ln>
                <a:solidFill>
                  <a:srgbClr val="00188F"/>
                </a:solidFill>
                <a:effectLst/>
                <a:latin typeface="Segoe UI Black" panose="020B0A02040204020203" pitchFamily="34" charset="0"/>
                <a:ea typeface="Segoe UI Black" panose="020B0A02040204020203" pitchFamily="34" charset="0"/>
                <a:cs typeface="Segoe UI Black" panose="020B0A02040204020203" pitchFamily="34" charset="0"/>
              </a:defRPr>
            </a:lvl4pPr>
            <a:lvl5pPr marL="0" indent="0" algn="l" defTabSz="932279" rtl="0" eaLnBrk="1" latinLnBrk="0" hangingPunct="1">
              <a:lnSpc>
                <a:spcPct val="90000"/>
              </a:lnSpc>
              <a:spcBef>
                <a:spcPct val="0"/>
              </a:spcBef>
              <a:buNone/>
              <a:defRPr lang="en-US" sz="7196" b="0" kern="1200" cap="all" spc="-102" baseline="0" dirty="0" smtClean="0">
                <a:ln w="3175">
                  <a:noFill/>
                </a:ln>
                <a:solidFill>
                  <a:srgbClr val="00188F"/>
                </a:solidFill>
                <a:effectLst/>
                <a:latin typeface="Segoe UI Black" panose="020B0A02040204020203" pitchFamily="34" charset="0"/>
                <a:ea typeface="Segoe UI Black" panose="020B0A02040204020203" pitchFamily="34" charset="0"/>
                <a:cs typeface="Segoe UI Black" panose="020B0A02040204020203" pitchFamily="34" charset="0"/>
              </a:defRPr>
            </a:lvl5pPr>
          </a:lstStyle>
          <a:p>
            <a:pPr lvl="0"/>
            <a:r>
              <a:rPr lang="en-US" dirty="0"/>
              <a:t>Click to edit</a:t>
            </a:r>
          </a:p>
          <a:p>
            <a:pPr lvl="0"/>
            <a:endParaRPr lang="en-US" dirty="0"/>
          </a:p>
        </p:txBody>
      </p:sp>
      <p:sp>
        <p:nvSpPr>
          <p:cNvPr id="9" name="TextBox 8"/>
          <p:cNvSpPr txBox="1"/>
          <p:nvPr userDrawn="1"/>
        </p:nvSpPr>
        <p:spPr>
          <a:xfrm>
            <a:off x="1524340" y="6412079"/>
            <a:ext cx="2728685" cy="634232"/>
          </a:xfrm>
          <a:prstGeom prst="rect">
            <a:avLst/>
          </a:prstGeom>
          <a:noFill/>
        </p:spPr>
        <p:txBody>
          <a:bodyPr wrap="square" lIns="182783" tIns="146227" rIns="182783" bIns="146227" rtlCol="0">
            <a:spAutoFit/>
          </a:bodyPr>
          <a:lstStyle/>
          <a:p>
            <a:pPr defTabSz="932279">
              <a:lnSpc>
                <a:spcPct val="90000"/>
              </a:lnSpc>
              <a:spcAft>
                <a:spcPts val="600"/>
              </a:spcAft>
            </a:pPr>
            <a:r>
              <a:rPr lang="en-US" sz="2399"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DEMO</a:t>
            </a:r>
          </a:p>
        </p:txBody>
      </p:sp>
    </p:spTree>
    <p:extLst>
      <p:ext uri="{BB962C8B-B14F-4D97-AF65-F5344CB8AC3E}">
        <p14:creationId xmlns:p14="http://schemas.microsoft.com/office/powerpoint/2010/main" val="163516593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339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1" y="2581278"/>
            <a:ext cx="5040629" cy="1831975"/>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a:t>SECTION TITLE</a:t>
            </a:r>
          </a:p>
        </p:txBody>
      </p:sp>
    </p:spTree>
    <p:extLst>
      <p:ext uri="{BB962C8B-B14F-4D97-AF65-F5344CB8AC3E}">
        <p14:creationId xmlns:p14="http://schemas.microsoft.com/office/powerpoint/2010/main" val="31722769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7_Section Title Accent Color 1">
    <p:bg>
      <p:bgPr>
        <a:solidFill>
          <a:srgbClr val="FFAF00"/>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1" y="1711570"/>
            <a:ext cx="12436474" cy="3962400"/>
          </a:xfrm>
          <a:prstGeom prst="rect">
            <a:avLst/>
          </a:prstGeom>
          <a:solidFill>
            <a:srgbClr val="EEA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31522" y="2581278"/>
            <a:ext cx="5040630" cy="1831975"/>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a:t>SECTION TITLE</a:t>
            </a:r>
          </a:p>
        </p:txBody>
      </p:sp>
    </p:spTree>
    <p:extLst>
      <p:ext uri="{BB962C8B-B14F-4D97-AF65-F5344CB8AC3E}">
        <p14:creationId xmlns:p14="http://schemas.microsoft.com/office/powerpoint/2010/main" val="2401951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BC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1" y="1371603"/>
            <a:ext cx="9698355" cy="1831975"/>
          </a:xfrm>
          <a:noFill/>
        </p:spPr>
        <p:txBody>
          <a:bodyPr lIns="0" tIns="0" rIns="0" bIns="0" anchor="b" anchorCtr="0"/>
          <a:lstStyle>
            <a:lvl1pPr>
              <a:defRPr lang="en-US" sz="3998"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9" y="3414709"/>
            <a:ext cx="9698037" cy="553998"/>
          </a:xfrm>
        </p:spPr>
        <p:txBody>
          <a:bodyPr lIns="0" tIns="0" rIns="0" bIns="0"/>
          <a:lstStyle>
            <a:lvl1pPr marL="0" indent="0">
              <a:buNone/>
              <a:defRPr lang="en-US" sz="3998"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025818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FFAF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1" y="1371603"/>
            <a:ext cx="9698355" cy="1831975"/>
          </a:xfrm>
          <a:noFill/>
        </p:spPr>
        <p:txBody>
          <a:bodyPr lIns="0" tIns="0" rIns="0" bIns="0" anchor="b" anchorCtr="0"/>
          <a:lstStyle>
            <a:lvl1pPr>
              <a:defRPr lang="en-US" sz="3998" b="1" kern="1200" cap="none" spc="-100" baseline="0" dirty="0">
                <a:ln w="3175">
                  <a:noFill/>
                </a:ln>
                <a:solidFill>
                  <a:schemeClr val="tx1"/>
                </a:solidFill>
                <a:effectLst/>
                <a:latin typeface="+mn-lt"/>
                <a:ea typeface="+mn-ea"/>
                <a:cs typeface="+mn-cs"/>
              </a:defRPr>
            </a:lvl1pPr>
          </a:lstStyle>
          <a:p>
            <a:r>
              <a:rPr lang="en-US" dirty="0"/>
              <a:t>SECTION TITLE</a:t>
            </a:r>
          </a:p>
        </p:txBody>
      </p:sp>
      <p:sp>
        <p:nvSpPr>
          <p:cNvPr id="5" name="Text Placeholder 4"/>
          <p:cNvSpPr>
            <a:spLocks noGrp="1"/>
          </p:cNvSpPr>
          <p:nvPr>
            <p:ph type="body" sz="quarter" idx="10"/>
          </p:nvPr>
        </p:nvSpPr>
        <p:spPr>
          <a:xfrm>
            <a:off x="731839" y="3414709"/>
            <a:ext cx="9698037" cy="553998"/>
          </a:xfrm>
        </p:spPr>
        <p:txBody>
          <a:bodyPr lIns="0" tIns="0" rIns="0" bIns="0"/>
          <a:lstStyle>
            <a:lvl1pPr marL="0" indent="0">
              <a:buNone/>
              <a:defRPr lang="en-US" sz="3998" b="0" kern="1200" cap="none" spc="-100" baseline="0" dirty="0" smtClean="0">
                <a:ln w="3175">
                  <a:noFill/>
                </a:ln>
                <a:solidFill>
                  <a:schemeClr val="tx1"/>
                </a:solidFill>
                <a:effectLst/>
                <a:latin typeface="+mj-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2769779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8_Section Title Accent Color 1">
    <p:bg>
      <p:bgPr>
        <a:solidFill>
          <a:srgbClr val="0563C1"/>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2" y="1516065"/>
            <a:ext cx="12436474" cy="3962400"/>
          </a:xfrm>
          <a:prstGeom prst="rect">
            <a:avLst/>
          </a:prstGeom>
          <a:solidFill>
            <a:srgbClr val="044D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8" tIns="146205" rIns="182758" bIns="146205" numCol="1" spcCol="0" rtlCol="0" fromWordArt="0" anchor="t" anchorCtr="0" forceAA="0" compatLnSpc="1">
            <a:prstTxWarp prst="textNoShape">
              <a:avLst/>
            </a:prstTxWarp>
            <a:noAutofit/>
          </a:bodyPr>
          <a:lstStyle/>
          <a:p>
            <a:pPr algn="ctr" defTabSz="93183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731522" y="2581279"/>
            <a:ext cx="5040629" cy="1831975"/>
          </a:xfrm>
          <a:noFill/>
        </p:spPr>
        <p:txBody>
          <a:bodyPr lIns="0" tIns="0" rIns="0" bIns="0" anchor="ctr" anchorCtr="0"/>
          <a:lstStyle>
            <a:lvl1pPr algn="r">
              <a:defRPr lang="en-US" sz="3997" b="1" kern="1200" cap="none" spc="-100" baseline="0" dirty="0">
                <a:ln w="3175">
                  <a:noFill/>
                </a:ln>
                <a:solidFill>
                  <a:schemeClr val="tx1"/>
                </a:solidFill>
                <a:effectLst/>
                <a:latin typeface="Segoe UI" panose="020B0502040204020203" pitchFamily="34" charset="0"/>
                <a:ea typeface="+mn-ea"/>
                <a:cs typeface="+mn-cs"/>
              </a:defRPr>
            </a:lvl1pPr>
          </a:lstStyle>
          <a:p>
            <a:r>
              <a:rPr lang="en-US" dirty="0"/>
              <a:t>SECTION TITLE</a:t>
            </a:r>
          </a:p>
        </p:txBody>
      </p:sp>
    </p:spTree>
    <p:extLst>
      <p:ext uri="{BB962C8B-B14F-4D97-AF65-F5344CB8AC3E}">
        <p14:creationId xmlns:p14="http://schemas.microsoft.com/office/powerpoint/2010/main" val="1533261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9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2" y="2581279"/>
            <a:ext cx="5040629" cy="1831975"/>
          </a:xfrm>
          <a:noFill/>
        </p:spPr>
        <p:txBody>
          <a:bodyPr lIns="0" tIns="0" rIns="0" bIns="0" anchor="ctr" anchorCtr="0"/>
          <a:lstStyle>
            <a:lvl1pPr algn="r">
              <a:defRPr lang="en-US" sz="3997" b="1" kern="1200" cap="none" spc="-100" baseline="0" dirty="0">
                <a:ln w="3175">
                  <a:noFill/>
                </a:ln>
                <a:solidFill>
                  <a:schemeClr val="tx1"/>
                </a:solidFill>
                <a:effectLst/>
                <a:latin typeface="Segoe UI" panose="020B0502040204020203" pitchFamily="34" charset="0"/>
                <a:ea typeface="+mn-ea"/>
                <a:cs typeface="+mn-cs"/>
              </a:defRPr>
            </a:lvl1pPr>
          </a:lstStyle>
          <a:p>
            <a:r>
              <a:rPr lang="en-US" dirty="0"/>
              <a:t>SECTION TITLE</a:t>
            </a:r>
          </a:p>
        </p:txBody>
      </p:sp>
    </p:spTree>
    <p:extLst>
      <p:ext uri="{BB962C8B-B14F-4D97-AF65-F5344CB8AC3E}">
        <p14:creationId xmlns:p14="http://schemas.microsoft.com/office/powerpoint/2010/main" val="447044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5">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19" y="-318"/>
            <a:ext cx="12435840" cy="6995160"/>
          </a:xfrm>
          <a:prstGeom prst="rect">
            <a:avLst/>
          </a:prstGeom>
        </p:spPr>
      </p:pic>
      <p:sp>
        <p:nvSpPr>
          <p:cNvPr id="2" name="Rectangle 1"/>
          <p:cNvSpPr/>
          <p:nvPr userDrawn="1"/>
        </p:nvSpPr>
        <p:spPr bwMode="auto">
          <a:xfrm>
            <a:off x="2" y="2"/>
            <a:ext cx="5905501" cy="6994525"/>
          </a:xfrm>
          <a:prstGeom prst="rect">
            <a:avLst/>
          </a:prstGeom>
          <a:gradFill flip="none" rotWithShape="1">
            <a:gsLst>
              <a:gs pos="100000">
                <a:srgbClr val="000000">
                  <a:alpha val="0"/>
                </a:srgbClr>
              </a:gs>
              <a:gs pos="0">
                <a:schemeClr val="bg1">
                  <a:alpha val="0"/>
                </a:schemeClr>
              </a:gs>
              <a:gs pos="16000">
                <a:schemeClr val="bg1">
                  <a:alpha val="53000"/>
                </a:schemeClr>
              </a:gs>
              <a:gs pos="12000">
                <a:schemeClr val="bg1">
                  <a:lumMod val="95000"/>
                  <a:alpha val="53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8" tIns="146205" rIns="182758" bIns="146205" numCol="1" spcCol="0" rtlCol="0" fromWordArt="0" anchor="t" anchorCtr="0" forceAA="0" compatLnSpc="1">
            <a:prstTxWarp prst="textNoShape">
              <a:avLst/>
            </a:prstTxWarp>
            <a:noAutofit/>
          </a:bodyPr>
          <a:lstStyle/>
          <a:p>
            <a:pPr algn="ctr" defTabSz="93183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396531"/>
            <a:ext cx="6402388" cy="1830538"/>
          </a:xfrm>
          <a:noFill/>
        </p:spPr>
        <p:txBody>
          <a:bodyPr lIns="146304" tIns="91440" rIns="146304" bIns="91440" anchor="b" anchorCtr="0"/>
          <a:lstStyle>
            <a:lvl1pPr>
              <a:defRPr lang="en-US" sz="3997" b="1" kern="1200" cap="none" spc="-100" baseline="0" dirty="0" smtClean="0">
                <a:ln w="3175">
                  <a:noFill/>
                </a:ln>
                <a:solidFill>
                  <a:srgbClr val="021F4F"/>
                </a:solidFill>
                <a:effectLst/>
                <a:latin typeface="+mn-lt"/>
                <a:ea typeface="+mn-ea"/>
                <a:cs typeface="+mn-cs"/>
              </a:defRPr>
            </a:lvl1pPr>
          </a:lstStyle>
          <a:p>
            <a:r>
              <a:rPr lang="en-US" dirty="0"/>
              <a:t>PRESENTATION TITLE</a:t>
            </a:r>
          </a:p>
        </p:txBody>
      </p:sp>
      <p:sp>
        <p:nvSpPr>
          <p:cNvPr id="3" name="Text Placeholder 2"/>
          <p:cNvSpPr>
            <a:spLocks noGrp="1"/>
          </p:cNvSpPr>
          <p:nvPr>
            <p:ph type="body" sz="quarter" idx="14" hasCustomPrompt="1"/>
          </p:nvPr>
        </p:nvSpPr>
        <p:spPr bwMode="ltGray">
          <a:xfrm>
            <a:off x="273050" y="4230249"/>
            <a:ext cx="6402388" cy="1825625"/>
          </a:xfrm>
          <a:noFill/>
        </p:spPr>
        <p:txBody>
          <a:bodyPr tIns="109728" bIns="109728">
            <a:noAutofit/>
          </a:bodyPr>
          <a:lstStyle>
            <a:lvl1pPr marL="0" indent="0">
              <a:spcBef>
                <a:spcPts val="0"/>
              </a:spcBef>
              <a:buNone/>
              <a:defRPr lang="en-US" sz="3997" b="0" kern="1200" cap="none" spc="-100" baseline="0" dirty="0" smtClean="0">
                <a:ln w="3175">
                  <a:noFill/>
                </a:ln>
                <a:solidFill>
                  <a:srgbClr val="021F4F"/>
                </a:solidFill>
                <a:effectLst/>
                <a:latin typeface="Segoe UI Light"/>
                <a:ea typeface="+mn-ea"/>
                <a:cs typeface="+mn-cs"/>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388922" y="359776"/>
            <a:ext cx="1935178" cy="711843"/>
          </a:xfrm>
          <a:prstGeom prst="rect">
            <a:avLst/>
          </a:prstGeom>
        </p:spPr>
      </p:pic>
      <p:sp>
        <p:nvSpPr>
          <p:cNvPr id="13" name="White Frame"/>
          <p:cNvSpPr/>
          <p:nvPr userDrawn="1"/>
        </p:nvSpPr>
        <p:spPr>
          <a:xfrm>
            <a:off x="1" y="2"/>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01"/>
            <a:endParaRPr lang="en-US" sz="1799" dirty="0">
              <a:solidFill>
                <a:srgbClr val="FFFFFF"/>
              </a:solidFill>
            </a:endParaRPr>
          </a:p>
        </p:txBody>
      </p:sp>
    </p:spTree>
    <p:extLst>
      <p:ext uri="{BB962C8B-B14F-4D97-AF65-F5344CB8AC3E}">
        <p14:creationId xmlns:p14="http://schemas.microsoft.com/office/powerpoint/2010/main" val="788723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04674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1" y="5783262"/>
            <a:ext cx="9142098" cy="902608"/>
          </a:xfrm>
          <a:noFill/>
        </p:spPr>
        <p:txBody>
          <a:bodyPr lIns="146304" tIns="109728" rIns="146304" bIns="109728" anchor="b">
            <a:noAutofit/>
          </a:bodyPr>
          <a:lstStyle>
            <a:lvl1pPr marL="0" indent="0">
              <a:spcBef>
                <a:spcPts val="0"/>
              </a:spcBef>
              <a:buNone/>
              <a:defRPr sz="1999"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397"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8" y="6126164"/>
            <a:ext cx="1849603" cy="394827"/>
          </a:xfrm>
          <a:prstGeom prst="rect">
            <a:avLst/>
          </a:prstGeom>
          <a:noFill/>
          <a:ln>
            <a:noFill/>
          </a:ln>
        </p:spPr>
      </p:pic>
      <p:sp>
        <p:nvSpPr>
          <p:cNvPr id="3" name="Text Placeholder 2"/>
          <p:cNvSpPr>
            <a:spLocks noGrp="1"/>
          </p:cNvSpPr>
          <p:nvPr>
            <p:ph type="body" sz="quarter" idx="13" hasCustomPrompt="1"/>
          </p:nvPr>
        </p:nvSpPr>
        <p:spPr>
          <a:xfrm>
            <a:off x="274703" y="307623"/>
            <a:ext cx="3656013" cy="578237"/>
          </a:xfrm>
        </p:spPr>
        <p:txBody>
          <a:bodyPr lIns="182880" tIns="146304" rIns="182880" bIns="146304"/>
          <a:lstStyle>
            <a:lvl1pPr marL="0" indent="0">
              <a:buNone/>
              <a:defRPr sz="1999">
                <a:latin typeface="+mn-lt"/>
              </a:defRPr>
            </a:lvl1pPr>
            <a:lvl2pPr marL="342730" indent="0">
              <a:buNone/>
              <a:defRPr sz="1999"/>
            </a:lvl2pPr>
            <a:lvl3pPr marL="571217" indent="0">
              <a:buNone/>
              <a:defRPr sz="1999"/>
            </a:lvl3pPr>
            <a:lvl4pPr marL="799703" indent="0">
              <a:buNone/>
              <a:defRPr sz="1999"/>
            </a:lvl4pPr>
            <a:lvl5pPr marL="1028190" indent="0">
              <a:buNone/>
              <a:defRPr sz="1999"/>
            </a:lvl5pPr>
          </a:lstStyle>
          <a:p>
            <a:pPr lvl="0"/>
            <a:r>
              <a:rPr lang="en-US" dirty="0"/>
              <a:t>Session Code Here</a:t>
            </a:r>
          </a:p>
        </p:txBody>
      </p:sp>
    </p:spTree>
    <p:extLst>
      <p:ext uri="{BB962C8B-B14F-4D97-AF65-F5344CB8AC3E}">
        <p14:creationId xmlns:p14="http://schemas.microsoft.com/office/powerpoint/2010/main" val="23448317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3"/>
            <a:ext cx="11887200" cy="2018859"/>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6314742"/>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44665" y="596868"/>
            <a:ext cx="9914980" cy="152946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44664" y="2331510"/>
            <a:ext cx="4850226" cy="2123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9418" y="2331510"/>
            <a:ext cx="4850226" cy="2123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66"/>
            <a:endParaRPr lang="en-US" dirty="0">
              <a:solidFill>
                <a:srgbClr val="404040"/>
              </a:solidFill>
            </a:endParaRPr>
          </a:p>
        </p:txBody>
      </p:sp>
      <p:sp>
        <p:nvSpPr>
          <p:cNvPr id="6" name="Footer Placeholder 5"/>
          <p:cNvSpPr>
            <a:spLocks noGrp="1"/>
          </p:cNvSpPr>
          <p:nvPr>
            <p:ph type="ftr" sz="quarter" idx="11"/>
          </p:nvPr>
        </p:nvSpPr>
        <p:spPr/>
        <p:txBody>
          <a:bodyPr/>
          <a:lstStyle/>
          <a:p>
            <a:pPr defTabSz="932466"/>
            <a:endParaRPr lang="en-US" dirty="0">
              <a:solidFill>
                <a:srgbClr val="404040"/>
              </a:solidFill>
            </a:endParaRPr>
          </a:p>
        </p:txBody>
      </p:sp>
      <p:sp>
        <p:nvSpPr>
          <p:cNvPr id="7" name="Slide Number Placeholder 6"/>
          <p:cNvSpPr>
            <a:spLocks noGrp="1"/>
          </p:cNvSpPr>
          <p:nvPr>
            <p:ph type="sldNum" sz="quarter" idx="12"/>
          </p:nvPr>
        </p:nvSpPr>
        <p:spPr/>
        <p:txBody>
          <a:bodyPr/>
          <a:lstStyle/>
          <a:p>
            <a:pPr defTabSz="932466"/>
            <a:fld id="{28BC5A16-2A45-488E-90B0-FD90D8BC7CEA}" type="slidenum">
              <a:rPr lang="en-US" smtClean="0">
                <a:solidFill>
                  <a:srgbClr val="404040"/>
                </a:solidFill>
              </a:rPr>
              <a:pPr defTabSz="932466"/>
              <a:t>‹#›</a:t>
            </a:fld>
            <a:endParaRPr lang="en-US" dirty="0">
              <a:solidFill>
                <a:srgbClr val="404040"/>
              </a:solidFill>
            </a:endParaRPr>
          </a:p>
        </p:txBody>
      </p:sp>
    </p:spTree>
    <p:extLst>
      <p:ext uri="{BB962C8B-B14F-4D97-AF65-F5344CB8AC3E}">
        <p14:creationId xmlns:p14="http://schemas.microsoft.com/office/powerpoint/2010/main" val="120627496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335574"/>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16" indent="0">
              <a:buNone/>
              <a:tabLst/>
              <a:defRPr sz="1999"/>
            </a:lvl3pPr>
            <a:lvl4pPr marL="460058" indent="0">
              <a:buNone/>
              <a:defRPr/>
            </a:lvl4pPr>
            <a:lvl5pPr marL="6853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49"/>
            <a:ext cx="5486399" cy="2335574"/>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1999"/>
            </a:lvl2pPr>
            <a:lvl3pPr marL="231616" indent="0">
              <a:buNone/>
              <a:tabLst/>
              <a:defRPr sz="1999"/>
            </a:lvl3pPr>
            <a:lvl4pPr marL="460058" indent="0">
              <a:buNone/>
              <a:defRPr/>
            </a:lvl4pPr>
            <a:lvl5pPr marL="68532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83114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accent1"/>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grpSp>
      <p:sp>
        <p:nvSpPr>
          <p:cNvPr id="19" name="Title 1"/>
          <p:cNvSpPr>
            <a:spLocks noGrp="1"/>
          </p:cNvSpPr>
          <p:nvPr>
            <p:ph type="ctrTitle" hasCustomPrompt="1"/>
          </p:nvPr>
        </p:nvSpPr>
        <p:spPr>
          <a:xfrm>
            <a:off x="734788" y="751179"/>
            <a:ext cx="10966899" cy="2748968"/>
          </a:xfrm>
        </p:spPr>
        <p:txBody>
          <a:bodyPr anchor="b" anchorCtr="0">
            <a:noAutofit/>
          </a:bodyPr>
          <a:lstStyle>
            <a:lvl1pPr algn="l">
              <a:defRPr sz="7342">
                <a:solidFill>
                  <a:schemeClr val="bg1"/>
                </a:solidFill>
              </a:defRPr>
            </a:lvl1pPr>
          </a:lstStyle>
          <a:p>
            <a:r>
              <a:rPr lang="en-US" dirty="0"/>
              <a:t>Click to edit title</a:t>
            </a:r>
          </a:p>
        </p:txBody>
      </p:sp>
      <p:sp>
        <p:nvSpPr>
          <p:cNvPr id="35" name="Subtitle 2"/>
          <p:cNvSpPr>
            <a:spLocks noGrp="1"/>
          </p:cNvSpPr>
          <p:nvPr>
            <p:ph type="subTitle" idx="1" hasCustomPrompt="1"/>
          </p:nvPr>
        </p:nvSpPr>
        <p:spPr>
          <a:xfrm>
            <a:off x="742901" y="3500147"/>
            <a:ext cx="7761337" cy="2283116"/>
          </a:xfrm>
        </p:spPr>
        <p:txBody>
          <a:bodyPr/>
          <a:lstStyle>
            <a:lvl1pPr marL="0" indent="0" algn="l">
              <a:spcBef>
                <a:spcPts val="816"/>
              </a:spcBef>
              <a:buNone/>
              <a:defRPr sz="3807">
                <a:solidFill>
                  <a:schemeClr val="bg1"/>
                </a:solidFill>
                <a:latin typeface="+mj-lt"/>
              </a:defRPr>
            </a:lvl1pPr>
            <a:lvl2pPr marL="466240" indent="0" algn="ctr">
              <a:buNone/>
              <a:defRPr sz="2040"/>
            </a:lvl2pPr>
            <a:lvl3pPr marL="932480" indent="0" algn="ctr">
              <a:buNone/>
              <a:defRPr sz="1904"/>
            </a:lvl3pPr>
            <a:lvl4pPr marL="1398720" indent="0" algn="ctr">
              <a:buNone/>
              <a:defRPr sz="1632"/>
            </a:lvl4pPr>
            <a:lvl5pPr marL="1864959" indent="0" algn="ctr">
              <a:buNone/>
              <a:defRPr sz="1632"/>
            </a:lvl5pPr>
            <a:lvl6pPr marL="2331200" indent="0" algn="ctr">
              <a:buNone/>
              <a:defRPr sz="1632"/>
            </a:lvl6pPr>
            <a:lvl7pPr marL="2797439" indent="0" algn="ctr">
              <a:buNone/>
              <a:defRPr sz="1632"/>
            </a:lvl7pPr>
            <a:lvl8pPr marL="3263680" indent="0" algn="ctr">
              <a:buNone/>
              <a:defRPr sz="1632"/>
            </a:lvl8pPr>
            <a:lvl9pPr marL="3729920" indent="0" algn="ctr">
              <a:buNone/>
              <a:defRPr sz="1632"/>
            </a:lvl9pPr>
          </a:lstStyle>
          <a:p>
            <a:r>
              <a:rPr lang="en-US" dirty="0"/>
              <a:t>Click to edit subtitle</a:t>
            </a:r>
          </a:p>
        </p:txBody>
      </p:sp>
    </p:spTree>
    <p:extLst>
      <p:ext uri="{BB962C8B-B14F-4D97-AF65-F5344CB8AC3E}">
        <p14:creationId xmlns:p14="http://schemas.microsoft.com/office/powerpoint/2010/main" val="2454673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2332" y="1228902"/>
            <a:ext cx="11919908" cy="5765625"/>
          </a:xfrm>
        </p:spPr>
        <p:txBody>
          <a:bodyPr/>
          <a:lstStyle>
            <a:lvl2pPr marL="466251" indent="-226650">
              <a:buFont typeface="+mj-lt"/>
              <a:buAutoNum type="arabicPeriod"/>
              <a:defRPr sz="2448"/>
            </a:lvl2pPr>
            <a:lvl3pPr marL="705853" indent="-231508">
              <a:defRPr sz="2448"/>
            </a:lvl3pPr>
            <a:lvl4pPr marL="1172105" indent="-231508">
              <a:defRPr sz="2448"/>
            </a:lvl4pPr>
            <a:lvl5pPr marL="1638356" indent="-231508">
              <a:defRPr sz="244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74640" y="241789"/>
            <a:ext cx="11887200" cy="1001685"/>
          </a:xfrm>
          <a:prstGeom prst="rect">
            <a:avLst/>
          </a:prstGeom>
        </p:spPr>
        <p:txBody>
          <a:bodyPr vert="horz" lIns="139873" tIns="111898" rIns="139873" bIns="11189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96" dirty="0">
                <a:solidFill>
                  <a:srgbClr val="5C2D91"/>
                </a:solidFill>
              </a:rPr>
              <a:t>Agenda</a:t>
            </a:r>
          </a:p>
        </p:txBody>
      </p:sp>
    </p:spTree>
    <p:extLst>
      <p:ext uri="{BB962C8B-B14F-4D97-AF65-F5344CB8AC3E}">
        <p14:creationId xmlns:p14="http://schemas.microsoft.com/office/powerpoint/2010/main" val="349761209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DEMO Lead-in">
    <p:bg>
      <p:bgPr>
        <a:solidFill>
          <a:schemeClr val="accent2"/>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grpSp>
      <p:sp>
        <p:nvSpPr>
          <p:cNvPr id="19" name="Content Placeholder 18"/>
          <p:cNvSpPr>
            <a:spLocks noGrp="1"/>
          </p:cNvSpPr>
          <p:nvPr>
            <p:ph sz="quarter" idx="10" hasCustomPrompt="1"/>
          </p:nvPr>
        </p:nvSpPr>
        <p:spPr>
          <a:xfrm>
            <a:off x="10362111" y="6505558"/>
            <a:ext cx="1672770" cy="330297"/>
          </a:xfrm>
        </p:spPr>
        <p:txBody>
          <a:bodyPr/>
          <a:lstStyle>
            <a:lvl1pPr>
              <a:defRPr sz="1632">
                <a:solidFill>
                  <a:schemeClr val="bg2"/>
                </a:solidFill>
                <a:latin typeface="+mn-lt"/>
              </a:defRPr>
            </a:lvl1pPr>
          </a:lstStyle>
          <a:p>
            <a:pPr lvl="0"/>
            <a:r>
              <a:rPr lang="en-US" dirty="0"/>
              <a:t>0:00</a:t>
            </a:r>
          </a:p>
        </p:txBody>
      </p:sp>
      <p:sp>
        <p:nvSpPr>
          <p:cNvPr id="46" name="TextBox 45"/>
          <p:cNvSpPr txBox="1"/>
          <p:nvPr/>
        </p:nvSpPr>
        <p:spPr>
          <a:xfrm>
            <a:off x="703374" y="3638683"/>
            <a:ext cx="2941302" cy="1263266"/>
          </a:xfrm>
          <a:prstGeom prst="rect">
            <a:avLst/>
          </a:prstGeom>
          <a:noFill/>
        </p:spPr>
        <p:txBody>
          <a:bodyPr wrap="none" lIns="139873" tIns="111898" rIns="139873" bIns="111898" rtlCol="0">
            <a:spAutoFit/>
          </a:bodyPr>
          <a:lstStyle/>
          <a:p>
            <a:pPr defTabSz="932504">
              <a:lnSpc>
                <a:spcPct val="90000"/>
              </a:lnSpc>
              <a:spcBef>
                <a:spcPts val="612"/>
              </a:spcBef>
            </a:pPr>
            <a:r>
              <a:rPr lang="en-US" sz="7342" dirty="0">
                <a:solidFill>
                  <a:prstClr val="white"/>
                </a:solidFill>
              </a:rPr>
              <a:t>DEMO</a:t>
            </a:r>
          </a:p>
        </p:txBody>
      </p:sp>
      <p:sp>
        <p:nvSpPr>
          <p:cNvPr id="20" name="Title 1"/>
          <p:cNvSpPr>
            <a:spLocks noGrp="1"/>
          </p:cNvSpPr>
          <p:nvPr>
            <p:ph type="ctrTitle" hasCustomPrompt="1"/>
          </p:nvPr>
        </p:nvSpPr>
        <p:spPr>
          <a:xfrm>
            <a:off x="734788" y="751179"/>
            <a:ext cx="10966899" cy="2748968"/>
          </a:xfrm>
        </p:spPr>
        <p:txBody>
          <a:bodyPr anchor="b" anchorCtr="0">
            <a:noAutofit/>
          </a:bodyPr>
          <a:lstStyle>
            <a:lvl1pPr algn="l">
              <a:defRPr sz="7342">
                <a:solidFill>
                  <a:schemeClr val="bg1"/>
                </a:solidFill>
              </a:defRPr>
            </a:lvl1pPr>
          </a:lstStyle>
          <a:p>
            <a:r>
              <a:rPr lang="en-US" dirty="0"/>
              <a:t>Click to edit title</a:t>
            </a:r>
          </a:p>
        </p:txBody>
      </p:sp>
    </p:spTree>
    <p:extLst>
      <p:ext uri="{BB962C8B-B14F-4D97-AF65-F5344CB8AC3E}">
        <p14:creationId xmlns:p14="http://schemas.microsoft.com/office/powerpoint/2010/main" val="2441246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LAB">
    <p:bg>
      <p:bgPr>
        <a:solidFill>
          <a:schemeClr val="accent3"/>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grpSp>
      <p:sp>
        <p:nvSpPr>
          <p:cNvPr id="36" name="Content Placeholder 35"/>
          <p:cNvSpPr>
            <a:spLocks noGrp="1"/>
          </p:cNvSpPr>
          <p:nvPr>
            <p:ph sz="quarter" idx="11" hasCustomPrompt="1"/>
          </p:nvPr>
        </p:nvSpPr>
        <p:spPr>
          <a:xfrm>
            <a:off x="717365" y="5835171"/>
            <a:ext cx="10975837" cy="840315"/>
          </a:xfrm>
        </p:spPr>
        <p:txBody>
          <a:bodyPr/>
          <a:lstStyle>
            <a:lvl1pPr>
              <a:defRPr sz="3672">
                <a:solidFill>
                  <a:schemeClr val="accent3">
                    <a:lumMod val="20000"/>
                    <a:lumOff val="80000"/>
                  </a:schemeClr>
                </a:solidFill>
                <a:latin typeface="Consolas" panose="020B0609020204030204" pitchFamily="49" charset="0"/>
                <a:cs typeface="Consolas" panose="020B0609020204030204" pitchFamily="49" charset="0"/>
              </a:defRPr>
            </a:lvl1pPr>
          </a:lstStyle>
          <a:p>
            <a:pPr lvl="0"/>
            <a:r>
              <a:rPr lang="en-US" dirty="0"/>
              <a:t>http://location</a:t>
            </a:r>
          </a:p>
        </p:txBody>
      </p:sp>
      <p:sp>
        <p:nvSpPr>
          <p:cNvPr id="34" name="TextBox 33"/>
          <p:cNvSpPr txBox="1"/>
          <p:nvPr/>
        </p:nvSpPr>
        <p:spPr>
          <a:xfrm>
            <a:off x="703375" y="3638683"/>
            <a:ext cx="1891211" cy="1263266"/>
          </a:xfrm>
          <a:prstGeom prst="rect">
            <a:avLst/>
          </a:prstGeom>
          <a:noFill/>
        </p:spPr>
        <p:txBody>
          <a:bodyPr wrap="none" lIns="139873" tIns="111898" rIns="139873" bIns="111898" rtlCol="0">
            <a:spAutoFit/>
          </a:bodyPr>
          <a:lstStyle/>
          <a:p>
            <a:pPr defTabSz="932504">
              <a:lnSpc>
                <a:spcPct val="90000"/>
              </a:lnSpc>
              <a:spcBef>
                <a:spcPts val="612"/>
              </a:spcBef>
            </a:pPr>
            <a:r>
              <a:rPr lang="en-US" sz="7342" dirty="0">
                <a:solidFill>
                  <a:prstClr val="white"/>
                </a:solidFill>
              </a:rPr>
              <a:t>LAB</a:t>
            </a:r>
          </a:p>
        </p:txBody>
      </p:sp>
      <p:sp>
        <p:nvSpPr>
          <p:cNvPr id="20" name="Title 1"/>
          <p:cNvSpPr>
            <a:spLocks noGrp="1"/>
          </p:cNvSpPr>
          <p:nvPr>
            <p:ph type="ctrTitle" hasCustomPrompt="1"/>
          </p:nvPr>
        </p:nvSpPr>
        <p:spPr>
          <a:xfrm>
            <a:off x="734788" y="751179"/>
            <a:ext cx="10966899" cy="2748968"/>
          </a:xfrm>
        </p:spPr>
        <p:txBody>
          <a:bodyPr anchor="b" anchorCtr="0">
            <a:noAutofit/>
          </a:bodyPr>
          <a:lstStyle>
            <a:lvl1pPr algn="l">
              <a:defRPr sz="7342">
                <a:solidFill>
                  <a:schemeClr val="bg1"/>
                </a:solidFill>
              </a:defRPr>
            </a:lvl1pPr>
          </a:lstStyle>
          <a:p>
            <a:r>
              <a:rPr lang="en-US" dirty="0"/>
              <a:t>Click to edit title</a:t>
            </a:r>
          </a:p>
        </p:txBody>
      </p:sp>
    </p:spTree>
    <p:extLst>
      <p:ext uri="{BB962C8B-B14F-4D97-AF65-F5344CB8AC3E}">
        <p14:creationId xmlns:p14="http://schemas.microsoft.com/office/powerpoint/2010/main" val="3725268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Reco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2"/>
            <a:ext cx="12436475" cy="6994525"/>
          </a:xfrm>
        </p:spPr>
        <p:txBody>
          <a:bodyPr/>
          <a:lstStyle/>
          <a:p>
            <a:r>
              <a:rPr lang="en-US" dirty="0"/>
              <a:t>Click icon to add media</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016799" y="3889637"/>
            <a:ext cx="8402880" cy="2547600"/>
          </a:xfrm>
          <a:prstGeom prst="rect">
            <a:avLst/>
          </a:prstGeom>
        </p:spPr>
      </p:pic>
    </p:spTree>
    <p:extLst>
      <p:ext uri="{BB962C8B-B14F-4D97-AF65-F5344CB8AC3E}">
        <p14:creationId xmlns:p14="http://schemas.microsoft.com/office/powerpoint/2010/main" val="38464633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8">
                <a:solidFill>
                  <a:schemeClr val="bg1"/>
                </a:solidFill>
              </a:defRPr>
            </a:lvl1pPr>
          </a:lstStyle>
          <a:p>
            <a:r>
              <a:rPr lang="en-US" dirty="0"/>
              <a:t>Click to edit title</a:t>
            </a:r>
          </a:p>
        </p:txBody>
      </p:sp>
      <p:grpSp>
        <p:nvGrpSpPr>
          <p:cNvPr id="3" name="Group 2"/>
          <p:cNvGrpSpPr/>
          <p:nvPr/>
        </p:nvGrpSpPr>
        <p:grpSpPr>
          <a:xfrm>
            <a:off x="9595019"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grpSp>
    </p:spTree>
    <p:extLst>
      <p:ext uri="{BB962C8B-B14F-4D97-AF65-F5344CB8AC3E}">
        <p14:creationId xmlns:p14="http://schemas.microsoft.com/office/powerpoint/2010/main" val="279627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38146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ubSection Header">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bg1"/>
                </a:solidFill>
                <a:effectLst/>
              </a:defRPr>
            </a:lvl1pPr>
          </a:lstStyle>
          <a:p>
            <a:r>
              <a:rPr lang="en-US" dirty="0"/>
              <a:t>Click to edit title</a:t>
            </a:r>
          </a:p>
        </p:txBody>
      </p:sp>
      <p:sp>
        <p:nvSpPr>
          <p:cNvPr id="8" name="Text Placeholder 7"/>
          <p:cNvSpPr>
            <a:spLocks noGrp="1"/>
          </p:cNvSpPr>
          <p:nvPr>
            <p:ph type="body" sz="quarter" idx="10"/>
          </p:nvPr>
        </p:nvSpPr>
        <p:spPr>
          <a:xfrm>
            <a:off x="262332" y="1228902"/>
            <a:ext cx="12174143"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12436475"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151987519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62332" y="1228902"/>
            <a:ext cx="12174143"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1138945042"/>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ontent 02">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74639" y="1211263"/>
            <a:ext cx="5943599"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marL="239602" indent="0">
              <a:buNone/>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11" name="Content Placeholder 3"/>
          <p:cNvSpPr>
            <a:spLocks noGrp="1"/>
          </p:cNvSpPr>
          <p:nvPr>
            <p:ph sz="quarter" idx="15" hasCustomPrompt="1"/>
          </p:nvPr>
        </p:nvSpPr>
        <p:spPr>
          <a:xfrm>
            <a:off x="6218238" y="1211263"/>
            <a:ext cx="6218236"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267277583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ontent 03">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274638" y="1211263"/>
            <a:ext cx="3657600"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11" name="Content Placeholder 3"/>
          <p:cNvSpPr>
            <a:spLocks noGrp="1"/>
          </p:cNvSpPr>
          <p:nvPr>
            <p:ph sz="quarter" idx="15" hasCustomPrompt="1"/>
          </p:nvPr>
        </p:nvSpPr>
        <p:spPr>
          <a:xfrm>
            <a:off x="3932236" y="1211263"/>
            <a:ext cx="8504238"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294723985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Content 04">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10" name="Content Placeholder 3"/>
          <p:cNvSpPr>
            <a:spLocks noGrp="1"/>
          </p:cNvSpPr>
          <p:nvPr>
            <p:ph sz="quarter" idx="14" hasCustomPrompt="1"/>
          </p:nvPr>
        </p:nvSpPr>
        <p:spPr>
          <a:xfrm>
            <a:off x="8510011" y="1211263"/>
            <a:ext cx="3926464"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11" name="Content Placeholder 3"/>
          <p:cNvSpPr>
            <a:spLocks noGrp="1"/>
          </p:cNvSpPr>
          <p:nvPr>
            <p:ph sz="quarter" idx="15" hasCustomPrompt="1"/>
          </p:nvPr>
        </p:nvSpPr>
        <p:spPr>
          <a:xfrm>
            <a:off x="280918" y="1211263"/>
            <a:ext cx="8229601" cy="5783263"/>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dirty="0"/>
              <a:t>Click to edit text</a:t>
            </a:r>
          </a:p>
          <a:p>
            <a:pPr marL="466251" lvl="1" indent="-226650">
              <a:buFont typeface="+mj-lt"/>
              <a:buAutoNum type="arabicPeriod"/>
            </a:pPr>
            <a:r>
              <a:rPr lang="en-US" dirty="0"/>
              <a:t>Second level</a:t>
            </a:r>
          </a:p>
          <a:p>
            <a:pPr marL="705853" lvl="2" indent="-231508"/>
            <a:r>
              <a:rPr lang="en-US" dirty="0"/>
              <a:t>Third level</a:t>
            </a:r>
          </a:p>
          <a:p>
            <a:pPr marL="1172105" lvl="3" indent="-231508"/>
            <a:r>
              <a:rPr lang="en-US" dirty="0"/>
              <a:t>Fourth level</a:t>
            </a:r>
          </a:p>
          <a:p>
            <a:pPr marL="1638356" lvl="4" indent="-231508"/>
            <a:r>
              <a:rPr lang="en-US" dirty="0"/>
              <a:t>Fifth level</a:t>
            </a:r>
          </a:p>
        </p:txBody>
      </p:sp>
      <p:sp>
        <p:nvSpPr>
          <p:cNvPr id="5" name="Rectangle 4"/>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66440461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vert="horz" lIns="137160" tIns="109728" rIns="137160" bIns="109728" rtlCol="0" anchor="t" anchorCtr="0">
            <a:noAutofit/>
          </a:bodyPr>
          <a:lstStyle>
            <a:lvl1pPr>
              <a:defRPr lang="en-US" cap="none" spc="0" dirty="0">
                <a:ln>
                  <a:noFill/>
                </a:ln>
                <a:solidFill>
                  <a:schemeClr val="accent5"/>
                </a:solidFill>
                <a:effectLst/>
              </a:defRPr>
            </a:lvl1pPr>
          </a:lstStyle>
          <a:p>
            <a:pPr lvl="0"/>
            <a:r>
              <a:rPr lang="en-US" dirty="0"/>
              <a:t>Click to edit title</a:t>
            </a:r>
          </a:p>
        </p:txBody>
      </p:sp>
      <p:sp>
        <p:nvSpPr>
          <p:cNvPr id="3" name="Rectangle 2"/>
          <p:cNvSpPr/>
          <p:nvPr/>
        </p:nvSpPr>
        <p:spPr>
          <a:xfrm>
            <a:off x="0" y="0"/>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defTabSz="932504">
              <a:lnSpc>
                <a:spcPct val="90000"/>
              </a:lnSpc>
              <a:spcBef>
                <a:spcPts val="612"/>
              </a:spcBef>
            </a:pPr>
            <a:endParaRPr lang="en-US" sz="2040" dirty="0">
              <a:solidFill>
                <a:prstClr val="white"/>
              </a:solidFill>
            </a:endParaRPr>
          </a:p>
        </p:txBody>
      </p:sp>
    </p:spTree>
    <p:extLst>
      <p:ext uri="{BB962C8B-B14F-4D97-AF65-F5344CB8AC3E}">
        <p14:creationId xmlns:p14="http://schemas.microsoft.com/office/powerpoint/2010/main" val="145381629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54848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07607"/>
            <a:ext cx="11870358" cy="979314"/>
          </a:xfrm>
        </p:spPr>
        <p:txBody>
          <a:bodyPr anchor="ctr" anchorCtr="0">
            <a:spAutoFit/>
          </a:bodyPr>
          <a:lstStyle>
            <a:lvl1pPr algn="l">
              <a:defRPr sz="5438">
                <a:solidFill>
                  <a:schemeClr val="bg1"/>
                </a:solidFill>
              </a:defRPr>
            </a:lvl1pPr>
          </a:lstStyle>
          <a:p>
            <a:r>
              <a:rPr lang="en-US" dirty="0"/>
              <a:t>Click to edit title</a:t>
            </a:r>
          </a:p>
        </p:txBody>
      </p:sp>
      <p:grpSp>
        <p:nvGrpSpPr>
          <p:cNvPr id="3" name="Group 2"/>
          <p:cNvGrpSpPr/>
          <p:nvPr/>
        </p:nvGrpSpPr>
        <p:grpSpPr>
          <a:xfrm>
            <a:off x="9595019"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480"/>
              <a:endParaRPr lang="en-US" sz="1904" dirty="0">
                <a:solidFill>
                  <a:srgbClr val="737373"/>
                </a:solidFill>
              </a:endParaRPr>
            </a:p>
          </p:txBody>
        </p:sp>
      </p:grpSp>
    </p:spTree>
    <p:extLst>
      <p:ext uri="{BB962C8B-B14F-4D97-AF65-F5344CB8AC3E}">
        <p14:creationId xmlns:p14="http://schemas.microsoft.com/office/powerpoint/2010/main" val="34963300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p:cSld name="Photo Light">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436475" cy="6994525"/>
          </a:xfrm>
        </p:spPr>
        <p:txBody>
          <a:bodyPr/>
          <a:lstStyle>
            <a:lvl1pPr>
              <a:defRPr>
                <a:solidFill>
                  <a:schemeClr val="tx1"/>
                </a:solidFill>
              </a:defRPr>
            </a:lvl1pPr>
          </a:lstStyle>
          <a:p>
            <a:r>
              <a:rPr lang="en-US" dirty="0"/>
              <a:t>Click icon to add picture</a:t>
            </a:r>
          </a:p>
        </p:txBody>
      </p:sp>
      <p:sp>
        <p:nvSpPr>
          <p:cNvPr id="2" name="Title 1"/>
          <p:cNvSpPr>
            <a:spLocks noGrp="1"/>
          </p:cNvSpPr>
          <p:nvPr>
            <p:ph type="ctrTitle" hasCustomPrompt="1"/>
          </p:nvPr>
        </p:nvSpPr>
        <p:spPr>
          <a:xfrm>
            <a:off x="274639" y="2630956"/>
            <a:ext cx="5486399" cy="1732617"/>
          </a:xfrm>
        </p:spPr>
        <p:txBody>
          <a:bodyPr wrap="square" anchor="ctr" anchorCtr="0">
            <a:spAutoFit/>
          </a:bodyPr>
          <a:lstStyle>
            <a:lvl1pPr algn="l">
              <a:defRPr sz="5438">
                <a:solidFill>
                  <a:schemeClr val="tx1"/>
                </a:solidFill>
              </a:defRPr>
            </a:lvl1pPr>
          </a:lstStyle>
          <a:p>
            <a:r>
              <a:rPr lang="en-US" dirty="0"/>
              <a:t>Click to edit title</a:t>
            </a:r>
          </a:p>
        </p:txBody>
      </p:sp>
    </p:spTree>
    <p:extLst>
      <p:ext uri="{BB962C8B-B14F-4D97-AF65-F5344CB8AC3E}">
        <p14:creationId xmlns:p14="http://schemas.microsoft.com/office/powerpoint/2010/main" val="3043152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Photo Dark">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436475" cy="6994525"/>
          </a:xfrm>
        </p:spPr>
        <p:txBody>
          <a:bodyPr/>
          <a:lstStyle>
            <a:lvl1pPr>
              <a:defRPr>
                <a:solidFill>
                  <a:schemeClr val="tx1"/>
                </a:solidFill>
              </a:defRPr>
            </a:lvl1pPr>
          </a:lstStyle>
          <a:p>
            <a:r>
              <a:rPr lang="en-US" dirty="0"/>
              <a:t>Click icon to add picture</a:t>
            </a:r>
          </a:p>
        </p:txBody>
      </p:sp>
      <p:sp>
        <p:nvSpPr>
          <p:cNvPr id="2" name="Title 1"/>
          <p:cNvSpPr>
            <a:spLocks noGrp="1"/>
          </p:cNvSpPr>
          <p:nvPr>
            <p:ph type="ctrTitle" hasCustomPrompt="1"/>
          </p:nvPr>
        </p:nvSpPr>
        <p:spPr>
          <a:xfrm>
            <a:off x="274639" y="2630956"/>
            <a:ext cx="5486399" cy="1732617"/>
          </a:xfrm>
        </p:spPr>
        <p:txBody>
          <a:bodyPr wrap="square" anchor="ctr" anchorCtr="0">
            <a:spAutoFit/>
          </a:bodyPr>
          <a:lstStyle>
            <a:lvl1pPr algn="l">
              <a:defRPr sz="5438">
                <a:solidFill>
                  <a:schemeClr val="tx1"/>
                </a:solidFill>
              </a:defRPr>
            </a:lvl1pPr>
          </a:lstStyle>
          <a:p>
            <a:r>
              <a:rPr lang="en-US" dirty="0"/>
              <a:t>Click to edit title</a:t>
            </a:r>
          </a:p>
        </p:txBody>
      </p:sp>
    </p:spTree>
    <p:extLst>
      <p:ext uri="{BB962C8B-B14F-4D97-AF65-F5344CB8AC3E}">
        <p14:creationId xmlns:p14="http://schemas.microsoft.com/office/powerpoint/2010/main" val="1910191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622106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p:cSld name="Photo Color">
    <p:bg>
      <p:bgRef idx="1001">
        <a:schemeClr val="bg1"/>
      </p:bgRef>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436475" cy="6994525"/>
          </a:xfrm>
        </p:spPr>
        <p:txBody>
          <a:bodyPr/>
          <a:lstStyle>
            <a:lvl1pPr>
              <a:defRPr>
                <a:solidFill>
                  <a:schemeClr val="tx1"/>
                </a:solidFill>
              </a:defRPr>
            </a:lvl1pPr>
          </a:lstStyle>
          <a:p>
            <a:r>
              <a:rPr lang="en-US" dirty="0"/>
              <a:t>Click icon to add picture</a:t>
            </a:r>
          </a:p>
        </p:txBody>
      </p:sp>
      <p:sp>
        <p:nvSpPr>
          <p:cNvPr id="2" name="Title 1"/>
          <p:cNvSpPr>
            <a:spLocks noGrp="1"/>
          </p:cNvSpPr>
          <p:nvPr>
            <p:ph type="ctrTitle" hasCustomPrompt="1"/>
          </p:nvPr>
        </p:nvSpPr>
        <p:spPr>
          <a:xfrm>
            <a:off x="274638" y="2630956"/>
            <a:ext cx="5486400" cy="1732617"/>
          </a:xfrm>
        </p:spPr>
        <p:txBody>
          <a:bodyPr wrap="square" anchor="ctr" anchorCtr="0">
            <a:spAutoFit/>
          </a:bodyPr>
          <a:lstStyle>
            <a:lvl1pPr algn="l">
              <a:defRPr sz="5438">
                <a:solidFill>
                  <a:schemeClr val="accent1"/>
                </a:solidFill>
              </a:defRPr>
            </a:lvl1pPr>
          </a:lstStyle>
          <a:p>
            <a:r>
              <a:rPr lang="en-US" dirty="0"/>
              <a:t>Click to edit title</a:t>
            </a:r>
          </a:p>
        </p:txBody>
      </p:sp>
    </p:spTree>
    <p:extLst>
      <p:ext uri="{BB962C8B-B14F-4D97-AF65-F5344CB8AC3E}">
        <p14:creationId xmlns:p14="http://schemas.microsoft.com/office/powerpoint/2010/main" val="1058342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Review">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2332" y="1228902"/>
            <a:ext cx="11919908" cy="5765625"/>
          </a:xfrm>
        </p:spPr>
        <p:txBody>
          <a:bodyPr/>
          <a:lstStyle>
            <a:lvl2pPr marL="466251" indent="-226650">
              <a:buFont typeface="+mj-lt"/>
              <a:buAutoNum type="arabicPeriod"/>
              <a:defRPr sz="2448"/>
            </a:lvl2pPr>
            <a:lvl3pPr marL="705853" indent="-231508">
              <a:defRPr sz="2448"/>
            </a:lvl3pPr>
            <a:lvl4pPr marL="1172105" indent="-231508">
              <a:defRPr sz="2448"/>
            </a:lvl4pPr>
            <a:lvl5pPr marL="1638356" indent="-231508">
              <a:defRPr sz="244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5"/>
          <p:cNvSpPr txBox="1">
            <a:spLocks/>
          </p:cNvSpPr>
          <p:nvPr/>
        </p:nvSpPr>
        <p:spPr>
          <a:xfrm>
            <a:off x="274640" y="241789"/>
            <a:ext cx="11887200" cy="1001685"/>
          </a:xfrm>
          <a:prstGeom prst="rect">
            <a:avLst/>
          </a:prstGeom>
        </p:spPr>
        <p:txBody>
          <a:bodyPr vert="horz" lIns="139873" tIns="111898" rIns="139873" bIns="111898" rtlCol="0" anchor="t" anchorCtr="0">
            <a:noAutofit/>
          </a:bodyPr>
          <a:lstStyle>
            <a:lvl1pPr algn="l" defTabSz="914377" rtl="0" eaLnBrk="1" latinLnBrk="0" hangingPunct="1">
              <a:lnSpc>
                <a:spcPct val="90000"/>
              </a:lnSpc>
              <a:spcBef>
                <a:spcPct val="0"/>
              </a:spcBef>
              <a:buNone/>
              <a:defRPr sz="4800" b="1" kern="1200" cap="none" spc="0">
                <a:ln>
                  <a:noFill/>
                </a:ln>
                <a:solidFill>
                  <a:schemeClr val="accent2"/>
                </a:solidFill>
                <a:effectLst/>
                <a:latin typeface="+mj-lt"/>
                <a:ea typeface="+mj-ea"/>
                <a:cs typeface="+mj-cs"/>
              </a:defRPr>
            </a:lvl1pPr>
          </a:lstStyle>
          <a:p>
            <a:r>
              <a:rPr lang="en-US" sz="4896" dirty="0">
                <a:solidFill>
                  <a:srgbClr val="5C2D91"/>
                </a:solidFill>
              </a:rPr>
              <a:t>Review</a:t>
            </a:r>
          </a:p>
        </p:txBody>
      </p:sp>
    </p:spTree>
    <p:extLst>
      <p:ext uri="{BB962C8B-B14F-4D97-AF65-F5344CB8AC3E}">
        <p14:creationId xmlns:p14="http://schemas.microsoft.com/office/powerpoint/2010/main" val="2492146819"/>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Closing">
    <p:bg>
      <p:bgPr>
        <a:solidFill>
          <a:schemeClr val="accent1"/>
        </a:solidFill>
        <a:effectLst/>
      </p:bgPr>
    </p:bg>
    <p:spTree>
      <p:nvGrpSpPr>
        <p:cNvPr id="1" name=""/>
        <p:cNvGrpSpPr/>
        <p:nvPr/>
      </p:nvGrpSpPr>
      <p:grpSpPr>
        <a:xfrm>
          <a:off x="0" y="0"/>
          <a:ext cx="0" cy="0"/>
          <a:chOff x="0" y="0"/>
          <a:chExt cx="0" cy="0"/>
        </a:xfrm>
      </p:grpSpPr>
      <p:grpSp>
        <p:nvGrpSpPr>
          <p:cNvPr id="44" name="Group 43"/>
          <p:cNvGrpSpPr/>
          <p:nvPr/>
        </p:nvGrpSpPr>
        <p:grpSpPr>
          <a:xfrm>
            <a:off x="468439" y="3203665"/>
            <a:ext cx="3405663" cy="725358"/>
            <a:chOff x="416178" y="1279456"/>
            <a:chExt cx="2021678" cy="430650"/>
          </a:xfrm>
        </p:grpSpPr>
        <p:sp>
          <p:nvSpPr>
            <p:cNvPr id="45" name="Freeform 6"/>
            <p:cNvSpPr>
              <a:spLocks/>
            </p:cNvSpPr>
            <p:nvPr/>
          </p:nvSpPr>
          <p:spPr bwMode="auto">
            <a:xfrm>
              <a:off x="977113" y="1365458"/>
              <a:ext cx="279826" cy="258647"/>
            </a:xfrm>
            <a:custGeom>
              <a:avLst/>
              <a:gdLst>
                <a:gd name="T0" fmla="*/ 0 w 873"/>
                <a:gd name="T1" fmla="*/ 0 h 805"/>
                <a:gd name="T2" fmla="*/ 201 w 873"/>
                <a:gd name="T3" fmla="*/ 0 h 805"/>
                <a:gd name="T4" fmla="*/ 438 w 873"/>
                <a:gd name="T5" fmla="*/ 597 h 805"/>
                <a:gd name="T6" fmla="*/ 682 w 873"/>
                <a:gd name="T7" fmla="*/ 0 h 805"/>
                <a:gd name="T8" fmla="*/ 873 w 873"/>
                <a:gd name="T9" fmla="*/ 0 h 805"/>
                <a:gd name="T10" fmla="*/ 873 w 873"/>
                <a:gd name="T11" fmla="*/ 805 h 805"/>
                <a:gd name="T12" fmla="*/ 736 w 873"/>
                <a:gd name="T13" fmla="*/ 805 h 805"/>
                <a:gd name="T14" fmla="*/ 736 w 873"/>
                <a:gd name="T15" fmla="*/ 185 h 805"/>
                <a:gd name="T16" fmla="*/ 730 w 873"/>
                <a:gd name="T17" fmla="*/ 185 h 805"/>
                <a:gd name="T18" fmla="*/ 484 w 873"/>
                <a:gd name="T19" fmla="*/ 805 h 805"/>
                <a:gd name="T20" fmla="*/ 386 w 873"/>
                <a:gd name="T21" fmla="*/ 805 h 805"/>
                <a:gd name="T22" fmla="*/ 136 w 873"/>
                <a:gd name="T23" fmla="*/ 185 h 805"/>
                <a:gd name="T24" fmla="*/ 132 w 873"/>
                <a:gd name="T25" fmla="*/ 185 h 805"/>
                <a:gd name="T26" fmla="*/ 132 w 873"/>
                <a:gd name="T27" fmla="*/ 805 h 805"/>
                <a:gd name="T28" fmla="*/ 0 w 873"/>
                <a:gd name="T29" fmla="*/ 805 h 805"/>
                <a:gd name="T30" fmla="*/ 0 w 873"/>
                <a:gd name="T31" fmla="*/ 0 h 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3" h="805">
                  <a:moveTo>
                    <a:pt x="0" y="0"/>
                  </a:moveTo>
                  <a:lnTo>
                    <a:pt x="201" y="0"/>
                  </a:lnTo>
                  <a:lnTo>
                    <a:pt x="438" y="597"/>
                  </a:lnTo>
                  <a:lnTo>
                    <a:pt x="682" y="0"/>
                  </a:lnTo>
                  <a:lnTo>
                    <a:pt x="873" y="0"/>
                  </a:lnTo>
                  <a:lnTo>
                    <a:pt x="873" y="805"/>
                  </a:lnTo>
                  <a:lnTo>
                    <a:pt x="736" y="805"/>
                  </a:lnTo>
                  <a:lnTo>
                    <a:pt x="736" y="185"/>
                  </a:lnTo>
                  <a:lnTo>
                    <a:pt x="730" y="185"/>
                  </a:lnTo>
                  <a:lnTo>
                    <a:pt x="484" y="805"/>
                  </a:lnTo>
                  <a:lnTo>
                    <a:pt x="386" y="805"/>
                  </a:lnTo>
                  <a:lnTo>
                    <a:pt x="136" y="185"/>
                  </a:lnTo>
                  <a:lnTo>
                    <a:pt x="132" y="185"/>
                  </a:lnTo>
                  <a:lnTo>
                    <a:pt x="132" y="805"/>
                  </a:lnTo>
                  <a:lnTo>
                    <a:pt x="0" y="805"/>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46" name="Freeform 7"/>
            <p:cNvSpPr>
              <a:spLocks noEditPoints="1"/>
            </p:cNvSpPr>
            <p:nvPr/>
          </p:nvSpPr>
          <p:spPr bwMode="auto">
            <a:xfrm>
              <a:off x="1294806" y="1359681"/>
              <a:ext cx="52628" cy="264423"/>
            </a:xfrm>
            <a:custGeom>
              <a:avLst/>
              <a:gdLst>
                <a:gd name="T0" fmla="*/ 13 w 164"/>
                <a:gd name="T1" fmla="*/ 246 h 824"/>
                <a:gd name="T2" fmla="*/ 149 w 164"/>
                <a:gd name="T3" fmla="*/ 246 h 824"/>
                <a:gd name="T4" fmla="*/ 149 w 164"/>
                <a:gd name="T5" fmla="*/ 824 h 824"/>
                <a:gd name="T6" fmla="*/ 13 w 164"/>
                <a:gd name="T7" fmla="*/ 824 h 824"/>
                <a:gd name="T8" fmla="*/ 13 w 164"/>
                <a:gd name="T9" fmla="*/ 246 h 824"/>
                <a:gd name="T10" fmla="*/ 82 w 164"/>
                <a:gd name="T11" fmla="*/ 0 h 824"/>
                <a:gd name="T12" fmla="*/ 105 w 164"/>
                <a:gd name="T13" fmla="*/ 4 h 824"/>
                <a:gd name="T14" fmla="*/ 124 w 164"/>
                <a:gd name="T15" fmla="*/ 12 h 824"/>
                <a:gd name="T16" fmla="*/ 141 w 164"/>
                <a:gd name="T17" fmla="*/ 25 h 824"/>
                <a:gd name="T18" fmla="*/ 154 w 164"/>
                <a:gd name="T19" fmla="*/ 40 h 824"/>
                <a:gd name="T20" fmla="*/ 162 w 164"/>
                <a:gd name="T21" fmla="*/ 59 h 824"/>
                <a:gd name="T22" fmla="*/ 164 w 164"/>
                <a:gd name="T23" fmla="*/ 80 h 824"/>
                <a:gd name="T24" fmla="*/ 162 w 164"/>
                <a:gd name="T25" fmla="*/ 101 h 824"/>
                <a:gd name="T26" fmla="*/ 154 w 164"/>
                <a:gd name="T27" fmla="*/ 120 h 824"/>
                <a:gd name="T28" fmla="*/ 141 w 164"/>
                <a:gd name="T29" fmla="*/ 136 h 824"/>
                <a:gd name="T30" fmla="*/ 124 w 164"/>
                <a:gd name="T31" fmla="*/ 147 h 824"/>
                <a:gd name="T32" fmla="*/ 103 w 164"/>
                <a:gd name="T33" fmla="*/ 155 h 824"/>
                <a:gd name="T34" fmla="*/ 82 w 164"/>
                <a:gd name="T35" fmla="*/ 158 h 824"/>
                <a:gd name="T36" fmla="*/ 61 w 164"/>
                <a:gd name="T37" fmla="*/ 155 h 824"/>
                <a:gd name="T38" fmla="*/ 42 w 164"/>
                <a:gd name="T39" fmla="*/ 147 h 824"/>
                <a:gd name="T40" fmla="*/ 24 w 164"/>
                <a:gd name="T41" fmla="*/ 136 h 824"/>
                <a:gd name="T42" fmla="*/ 11 w 164"/>
                <a:gd name="T43" fmla="*/ 120 h 824"/>
                <a:gd name="T44" fmla="*/ 1 w 164"/>
                <a:gd name="T45" fmla="*/ 101 h 824"/>
                <a:gd name="T46" fmla="*/ 0 w 164"/>
                <a:gd name="T47" fmla="*/ 80 h 824"/>
                <a:gd name="T48" fmla="*/ 1 w 164"/>
                <a:gd name="T49" fmla="*/ 59 h 824"/>
                <a:gd name="T50" fmla="*/ 11 w 164"/>
                <a:gd name="T51" fmla="*/ 40 h 824"/>
                <a:gd name="T52" fmla="*/ 24 w 164"/>
                <a:gd name="T53" fmla="*/ 23 h 824"/>
                <a:gd name="T54" fmla="*/ 42 w 164"/>
                <a:gd name="T55" fmla="*/ 12 h 824"/>
                <a:gd name="T56" fmla="*/ 61 w 164"/>
                <a:gd name="T57" fmla="*/ 4 h 824"/>
                <a:gd name="T58" fmla="*/ 82 w 164"/>
                <a:gd name="T59" fmla="*/ 0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4" h="824">
                  <a:moveTo>
                    <a:pt x="13" y="246"/>
                  </a:moveTo>
                  <a:lnTo>
                    <a:pt x="149" y="246"/>
                  </a:lnTo>
                  <a:lnTo>
                    <a:pt x="149" y="824"/>
                  </a:lnTo>
                  <a:lnTo>
                    <a:pt x="13" y="824"/>
                  </a:lnTo>
                  <a:lnTo>
                    <a:pt x="13" y="246"/>
                  </a:lnTo>
                  <a:close/>
                  <a:moveTo>
                    <a:pt x="82" y="0"/>
                  </a:moveTo>
                  <a:lnTo>
                    <a:pt x="105" y="4"/>
                  </a:lnTo>
                  <a:lnTo>
                    <a:pt x="124" y="12"/>
                  </a:lnTo>
                  <a:lnTo>
                    <a:pt x="141" y="25"/>
                  </a:lnTo>
                  <a:lnTo>
                    <a:pt x="154" y="40"/>
                  </a:lnTo>
                  <a:lnTo>
                    <a:pt x="162" y="59"/>
                  </a:lnTo>
                  <a:lnTo>
                    <a:pt x="164" y="80"/>
                  </a:lnTo>
                  <a:lnTo>
                    <a:pt x="162" y="101"/>
                  </a:lnTo>
                  <a:lnTo>
                    <a:pt x="154" y="120"/>
                  </a:lnTo>
                  <a:lnTo>
                    <a:pt x="141" y="136"/>
                  </a:lnTo>
                  <a:lnTo>
                    <a:pt x="124" y="147"/>
                  </a:lnTo>
                  <a:lnTo>
                    <a:pt x="103" y="155"/>
                  </a:lnTo>
                  <a:lnTo>
                    <a:pt x="82" y="158"/>
                  </a:lnTo>
                  <a:lnTo>
                    <a:pt x="61" y="155"/>
                  </a:lnTo>
                  <a:lnTo>
                    <a:pt x="42" y="147"/>
                  </a:lnTo>
                  <a:lnTo>
                    <a:pt x="24" y="136"/>
                  </a:lnTo>
                  <a:lnTo>
                    <a:pt x="11" y="120"/>
                  </a:lnTo>
                  <a:lnTo>
                    <a:pt x="1" y="101"/>
                  </a:lnTo>
                  <a:lnTo>
                    <a:pt x="0" y="80"/>
                  </a:lnTo>
                  <a:lnTo>
                    <a:pt x="1" y="59"/>
                  </a:lnTo>
                  <a:lnTo>
                    <a:pt x="11" y="40"/>
                  </a:lnTo>
                  <a:lnTo>
                    <a:pt x="24" y="23"/>
                  </a:lnTo>
                  <a:lnTo>
                    <a:pt x="42" y="12"/>
                  </a:lnTo>
                  <a:lnTo>
                    <a:pt x="61" y="4"/>
                  </a:lnTo>
                  <a:lnTo>
                    <a:pt x="8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47" name="Freeform 8"/>
            <p:cNvSpPr>
              <a:spLocks/>
            </p:cNvSpPr>
            <p:nvPr/>
          </p:nvSpPr>
          <p:spPr bwMode="auto">
            <a:xfrm>
              <a:off x="1373106" y="1434131"/>
              <a:ext cx="145047" cy="193825"/>
            </a:xfrm>
            <a:custGeom>
              <a:avLst/>
              <a:gdLst>
                <a:gd name="T0" fmla="*/ 311 w 453"/>
                <a:gd name="T1" fmla="*/ 0 h 604"/>
                <a:gd name="T2" fmla="*/ 350 w 453"/>
                <a:gd name="T3" fmla="*/ 2 h 604"/>
                <a:gd name="T4" fmla="*/ 388 w 453"/>
                <a:gd name="T5" fmla="*/ 7 h 604"/>
                <a:gd name="T6" fmla="*/ 422 w 453"/>
                <a:gd name="T7" fmla="*/ 17 h 604"/>
                <a:gd name="T8" fmla="*/ 451 w 453"/>
                <a:gd name="T9" fmla="*/ 28 h 604"/>
                <a:gd name="T10" fmla="*/ 453 w 453"/>
                <a:gd name="T11" fmla="*/ 30 h 604"/>
                <a:gd name="T12" fmla="*/ 453 w 453"/>
                <a:gd name="T13" fmla="*/ 162 h 604"/>
                <a:gd name="T14" fmla="*/ 447 w 453"/>
                <a:gd name="T15" fmla="*/ 156 h 604"/>
                <a:gd name="T16" fmla="*/ 405 w 453"/>
                <a:gd name="T17" fmla="*/ 131 h 604"/>
                <a:gd name="T18" fmla="*/ 361 w 453"/>
                <a:gd name="T19" fmla="*/ 116 h 604"/>
                <a:gd name="T20" fmla="*/ 317 w 453"/>
                <a:gd name="T21" fmla="*/ 112 h 604"/>
                <a:gd name="T22" fmla="*/ 279 w 453"/>
                <a:gd name="T23" fmla="*/ 116 h 604"/>
                <a:gd name="T24" fmla="*/ 246 w 453"/>
                <a:gd name="T25" fmla="*/ 126 h 604"/>
                <a:gd name="T26" fmla="*/ 216 w 453"/>
                <a:gd name="T27" fmla="*/ 141 h 604"/>
                <a:gd name="T28" fmla="*/ 189 w 453"/>
                <a:gd name="T29" fmla="*/ 164 h 604"/>
                <a:gd name="T30" fmla="*/ 168 w 453"/>
                <a:gd name="T31" fmla="*/ 192 h 604"/>
                <a:gd name="T32" fmla="*/ 153 w 453"/>
                <a:gd name="T33" fmla="*/ 227 h 604"/>
                <a:gd name="T34" fmla="*/ 143 w 453"/>
                <a:gd name="T35" fmla="*/ 263 h 604"/>
                <a:gd name="T36" fmla="*/ 141 w 453"/>
                <a:gd name="T37" fmla="*/ 305 h 604"/>
                <a:gd name="T38" fmla="*/ 143 w 453"/>
                <a:gd name="T39" fmla="*/ 347 h 604"/>
                <a:gd name="T40" fmla="*/ 153 w 453"/>
                <a:gd name="T41" fmla="*/ 383 h 604"/>
                <a:gd name="T42" fmla="*/ 168 w 453"/>
                <a:gd name="T43" fmla="*/ 416 h 604"/>
                <a:gd name="T44" fmla="*/ 187 w 453"/>
                <a:gd name="T45" fmla="*/ 442 h 604"/>
                <a:gd name="T46" fmla="*/ 214 w 453"/>
                <a:gd name="T47" fmla="*/ 463 h 604"/>
                <a:gd name="T48" fmla="*/ 243 w 453"/>
                <a:gd name="T49" fmla="*/ 480 h 604"/>
                <a:gd name="T50" fmla="*/ 277 w 453"/>
                <a:gd name="T51" fmla="*/ 488 h 604"/>
                <a:gd name="T52" fmla="*/ 315 w 453"/>
                <a:gd name="T53" fmla="*/ 492 h 604"/>
                <a:gd name="T54" fmla="*/ 346 w 453"/>
                <a:gd name="T55" fmla="*/ 488 h 604"/>
                <a:gd name="T56" fmla="*/ 380 w 453"/>
                <a:gd name="T57" fmla="*/ 479 h 604"/>
                <a:gd name="T58" fmla="*/ 414 w 453"/>
                <a:gd name="T59" fmla="*/ 465 h 604"/>
                <a:gd name="T60" fmla="*/ 447 w 453"/>
                <a:gd name="T61" fmla="*/ 444 h 604"/>
                <a:gd name="T62" fmla="*/ 453 w 453"/>
                <a:gd name="T63" fmla="*/ 440 h 604"/>
                <a:gd name="T64" fmla="*/ 453 w 453"/>
                <a:gd name="T65" fmla="*/ 564 h 604"/>
                <a:gd name="T66" fmla="*/ 451 w 453"/>
                <a:gd name="T67" fmla="*/ 566 h 604"/>
                <a:gd name="T68" fmla="*/ 414 w 453"/>
                <a:gd name="T69" fmla="*/ 583 h 604"/>
                <a:gd name="T70" fmla="*/ 376 w 453"/>
                <a:gd name="T71" fmla="*/ 595 h 604"/>
                <a:gd name="T72" fmla="*/ 332 w 453"/>
                <a:gd name="T73" fmla="*/ 603 h 604"/>
                <a:gd name="T74" fmla="*/ 287 w 453"/>
                <a:gd name="T75" fmla="*/ 604 h 604"/>
                <a:gd name="T76" fmla="*/ 233 w 453"/>
                <a:gd name="T77" fmla="*/ 601 h 604"/>
                <a:gd name="T78" fmla="*/ 183 w 453"/>
                <a:gd name="T79" fmla="*/ 589 h 604"/>
                <a:gd name="T80" fmla="*/ 138 w 453"/>
                <a:gd name="T81" fmla="*/ 568 h 604"/>
                <a:gd name="T82" fmla="*/ 97 w 453"/>
                <a:gd name="T83" fmla="*/ 542 h 604"/>
                <a:gd name="T84" fmla="*/ 63 w 453"/>
                <a:gd name="T85" fmla="*/ 507 h 604"/>
                <a:gd name="T86" fmla="*/ 36 w 453"/>
                <a:gd name="T87" fmla="*/ 465 h 604"/>
                <a:gd name="T88" fmla="*/ 15 w 453"/>
                <a:gd name="T89" fmla="*/ 419 h 604"/>
                <a:gd name="T90" fmla="*/ 4 w 453"/>
                <a:gd name="T91" fmla="*/ 370 h 604"/>
                <a:gd name="T92" fmla="*/ 0 w 453"/>
                <a:gd name="T93" fmla="*/ 316 h 604"/>
                <a:gd name="T94" fmla="*/ 4 w 453"/>
                <a:gd name="T95" fmla="*/ 257 h 604"/>
                <a:gd name="T96" fmla="*/ 17 w 453"/>
                <a:gd name="T97" fmla="*/ 202 h 604"/>
                <a:gd name="T98" fmla="*/ 38 w 453"/>
                <a:gd name="T99" fmla="*/ 151 h 604"/>
                <a:gd name="T100" fmla="*/ 67 w 453"/>
                <a:gd name="T101" fmla="*/ 107 h 604"/>
                <a:gd name="T102" fmla="*/ 103 w 453"/>
                <a:gd name="T103" fmla="*/ 69 h 604"/>
                <a:gd name="T104" fmla="*/ 147 w 453"/>
                <a:gd name="T105" fmla="*/ 40 h 604"/>
                <a:gd name="T106" fmla="*/ 197 w 453"/>
                <a:gd name="T107" fmla="*/ 17 h 604"/>
                <a:gd name="T108" fmla="*/ 252 w 453"/>
                <a:gd name="T109" fmla="*/ 4 h 604"/>
                <a:gd name="T110" fmla="*/ 311 w 453"/>
                <a:gd name="T111"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3" h="604">
                  <a:moveTo>
                    <a:pt x="311" y="0"/>
                  </a:moveTo>
                  <a:lnTo>
                    <a:pt x="350" y="2"/>
                  </a:lnTo>
                  <a:lnTo>
                    <a:pt x="388" y="7"/>
                  </a:lnTo>
                  <a:lnTo>
                    <a:pt x="422" y="17"/>
                  </a:lnTo>
                  <a:lnTo>
                    <a:pt x="451" y="28"/>
                  </a:lnTo>
                  <a:lnTo>
                    <a:pt x="453" y="30"/>
                  </a:lnTo>
                  <a:lnTo>
                    <a:pt x="453" y="162"/>
                  </a:lnTo>
                  <a:lnTo>
                    <a:pt x="447" y="156"/>
                  </a:lnTo>
                  <a:lnTo>
                    <a:pt x="405" y="131"/>
                  </a:lnTo>
                  <a:lnTo>
                    <a:pt x="361" y="116"/>
                  </a:lnTo>
                  <a:lnTo>
                    <a:pt x="317" y="112"/>
                  </a:lnTo>
                  <a:lnTo>
                    <a:pt x="279" y="116"/>
                  </a:lnTo>
                  <a:lnTo>
                    <a:pt x="246" y="126"/>
                  </a:lnTo>
                  <a:lnTo>
                    <a:pt x="216" y="141"/>
                  </a:lnTo>
                  <a:lnTo>
                    <a:pt x="189" y="164"/>
                  </a:lnTo>
                  <a:lnTo>
                    <a:pt x="168" y="192"/>
                  </a:lnTo>
                  <a:lnTo>
                    <a:pt x="153" y="227"/>
                  </a:lnTo>
                  <a:lnTo>
                    <a:pt x="143" y="263"/>
                  </a:lnTo>
                  <a:lnTo>
                    <a:pt x="141" y="305"/>
                  </a:lnTo>
                  <a:lnTo>
                    <a:pt x="143" y="347"/>
                  </a:lnTo>
                  <a:lnTo>
                    <a:pt x="153" y="383"/>
                  </a:lnTo>
                  <a:lnTo>
                    <a:pt x="168" y="416"/>
                  </a:lnTo>
                  <a:lnTo>
                    <a:pt x="187" y="442"/>
                  </a:lnTo>
                  <a:lnTo>
                    <a:pt x="214" y="463"/>
                  </a:lnTo>
                  <a:lnTo>
                    <a:pt x="243" y="480"/>
                  </a:lnTo>
                  <a:lnTo>
                    <a:pt x="277" y="488"/>
                  </a:lnTo>
                  <a:lnTo>
                    <a:pt x="315" y="492"/>
                  </a:lnTo>
                  <a:lnTo>
                    <a:pt x="346" y="488"/>
                  </a:lnTo>
                  <a:lnTo>
                    <a:pt x="380" y="479"/>
                  </a:lnTo>
                  <a:lnTo>
                    <a:pt x="414" y="465"/>
                  </a:lnTo>
                  <a:lnTo>
                    <a:pt x="447" y="444"/>
                  </a:lnTo>
                  <a:lnTo>
                    <a:pt x="453" y="440"/>
                  </a:lnTo>
                  <a:lnTo>
                    <a:pt x="453" y="564"/>
                  </a:lnTo>
                  <a:lnTo>
                    <a:pt x="451" y="566"/>
                  </a:lnTo>
                  <a:lnTo>
                    <a:pt x="414" y="583"/>
                  </a:lnTo>
                  <a:lnTo>
                    <a:pt x="376" y="595"/>
                  </a:lnTo>
                  <a:lnTo>
                    <a:pt x="332" y="603"/>
                  </a:lnTo>
                  <a:lnTo>
                    <a:pt x="287" y="604"/>
                  </a:lnTo>
                  <a:lnTo>
                    <a:pt x="233" y="601"/>
                  </a:lnTo>
                  <a:lnTo>
                    <a:pt x="183" y="589"/>
                  </a:lnTo>
                  <a:lnTo>
                    <a:pt x="138" y="568"/>
                  </a:lnTo>
                  <a:lnTo>
                    <a:pt x="97" y="542"/>
                  </a:lnTo>
                  <a:lnTo>
                    <a:pt x="63" y="507"/>
                  </a:lnTo>
                  <a:lnTo>
                    <a:pt x="36" y="465"/>
                  </a:lnTo>
                  <a:lnTo>
                    <a:pt x="15" y="419"/>
                  </a:lnTo>
                  <a:lnTo>
                    <a:pt x="4" y="370"/>
                  </a:lnTo>
                  <a:lnTo>
                    <a:pt x="0" y="316"/>
                  </a:lnTo>
                  <a:lnTo>
                    <a:pt x="4" y="257"/>
                  </a:lnTo>
                  <a:lnTo>
                    <a:pt x="17" y="202"/>
                  </a:lnTo>
                  <a:lnTo>
                    <a:pt x="38" y="151"/>
                  </a:lnTo>
                  <a:lnTo>
                    <a:pt x="67" y="107"/>
                  </a:lnTo>
                  <a:lnTo>
                    <a:pt x="103" y="69"/>
                  </a:lnTo>
                  <a:lnTo>
                    <a:pt x="147" y="40"/>
                  </a:lnTo>
                  <a:lnTo>
                    <a:pt x="197" y="17"/>
                  </a:lnTo>
                  <a:lnTo>
                    <a:pt x="252" y="4"/>
                  </a:lnTo>
                  <a:lnTo>
                    <a:pt x="311"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48" name="Freeform 9"/>
            <p:cNvSpPr>
              <a:spLocks/>
            </p:cNvSpPr>
            <p:nvPr/>
          </p:nvSpPr>
          <p:spPr bwMode="auto">
            <a:xfrm>
              <a:off x="1550885" y="1435414"/>
              <a:ext cx="107181" cy="188690"/>
            </a:xfrm>
            <a:custGeom>
              <a:avLst/>
              <a:gdLst>
                <a:gd name="T0" fmla="*/ 279 w 334"/>
                <a:gd name="T1" fmla="*/ 0 h 587"/>
                <a:gd name="T2" fmla="*/ 309 w 334"/>
                <a:gd name="T3" fmla="*/ 2 h 587"/>
                <a:gd name="T4" fmla="*/ 332 w 334"/>
                <a:gd name="T5" fmla="*/ 7 h 587"/>
                <a:gd name="T6" fmla="*/ 334 w 334"/>
                <a:gd name="T7" fmla="*/ 9 h 587"/>
                <a:gd name="T8" fmla="*/ 334 w 334"/>
                <a:gd name="T9" fmla="*/ 145 h 587"/>
                <a:gd name="T10" fmla="*/ 328 w 334"/>
                <a:gd name="T11" fmla="*/ 141 h 587"/>
                <a:gd name="T12" fmla="*/ 317 w 334"/>
                <a:gd name="T13" fmla="*/ 135 h 587"/>
                <a:gd name="T14" fmla="*/ 298 w 334"/>
                <a:gd name="T15" fmla="*/ 129 h 587"/>
                <a:gd name="T16" fmla="*/ 277 w 334"/>
                <a:gd name="T17" fmla="*/ 124 h 587"/>
                <a:gd name="T18" fmla="*/ 256 w 334"/>
                <a:gd name="T19" fmla="*/ 122 h 587"/>
                <a:gd name="T20" fmla="*/ 223 w 334"/>
                <a:gd name="T21" fmla="*/ 127 h 587"/>
                <a:gd name="T22" fmla="*/ 193 w 334"/>
                <a:gd name="T23" fmla="*/ 143 h 587"/>
                <a:gd name="T24" fmla="*/ 168 w 334"/>
                <a:gd name="T25" fmla="*/ 169 h 587"/>
                <a:gd name="T26" fmla="*/ 151 w 334"/>
                <a:gd name="T27" fmla="*/ 204 h 587"/>
                <a:gd name="T28" fmla="*/ 139 w 334"/>
                <a:gd name="T29" fmla="*/ 244 h 587"/>
                <a:gd name="T30" fmla="*/ 135 w 334"/>
                <a:gd name="T31" fmla="*/ 291 h 587"/>
                <a:gd name="T32" fmla="*/ 135 w 334"/>
                <a:gd name="T33" fmla="*/ 587 h 587"/>
                <a:gd name="T34" fmla="*/ 0 w 334"/>
                <a:gd name="T35" fmla="*/ 587 h 587"/>
                <a:gd name="T36" fmla="*/ 0 w 334"/>
                <a:gd name="T37" fmla="*/ 9 h 587"/>
                <a:gd name="T38" fmla="*/ 135 w 334"/>
                <a:gd name="T39" fmla="*/ 9 h 587"/>
                <a:gd name="T40" fmla="*/ 135 w 334"/>
                <a:gd name="T41" fmla="*/ 110 h 587"/>
                <a:gd name="T42" fmla="*/ 135 w 334"/>
                <a:gd name="T43" fmla="*/ 110 h 587"/>
                <a:gd name="T44" fmla="*/ 151 w 334"/>
                <a:gd name="T45" fmla="*/ 80 h 587"/>
                <a:gd name="T46" fmla="*/ 168 w 334"/>
                <a:gd name="T47" fmla="*/ 53 h 587"/>
                <a:gd name="T48" fmla="*/ 189 w 334"/>
                <a:gd name="T49" fmla="*/ 32 h 587"/>
                <a:gd name="T50" fmla="*/ 216 w 334"/>
                <a:gd name="T51" fmla="*/ 15 h 587"/>
                <a:gd name="T52" fmla="*/ 246 w 334"/>
                <a:gd name="T53" fmla="*/ 3 h 587"/>
                <a:gd name="T54" fmla="*/ 279 w 334"/>
                <a:gd name="T55" fmla="*/ 0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4" h="587">
                  <a:moveTo>
                    <a:pt x="279" y="0"/>
                  </a:moveTo>
                  <a:lnTo>
                    <a:pt x="309" y="2"/>
                  </a:lnTo>
                  <a:lnTo>
                    <a:pt x="332" y="7"/>
                  </a:lnTo>
                  <a:lnTo>
                    <a:pt x="334" y="9"/>
                  </a:lnTo>
                  <a:lnTo>
                    <a:pt x="334" y="145"/>
                  </a:lnTo>
                  <a:lnTo>
                    <a:pt x="328" y="141"/>
                  </a:lnTo>
                  <a:lnTo>
                    <a:pt x="317" y="135"/>
                  </a:lnTo>
                  <a:lnTo>
                    <a:pt x="298" y="129"/>
                  </a:lnTo>
                  <a:lnTo>
                    <a:pt x="277" y="124"/>
                  </a:lnTo>
                  <a:lnTo>
                    <a:pt x="256" y="122"/>
                  </a:lnTo>
                  <a:lnTo>
                    <a:pt x="223" y="127"/>
                  </a:lnTo>
                  <a:lnTo>
                    <a:pt x="193" y="143"/>
                  </a:lnTo>
                  <a:lnTo>
                    <a:pt x="168" y="169"/>
                  </a:lnTo>
                  <a:lnTo>
                    <a:pt x="151" y="204"/>
                  </a:lnTo>
                  <a:lnTo>
                    <a:pt x="139" y="244"/>
                  </a:lnTo>
                  <a:lnTo>
                    <a:pt x="135" y="291"/>
                  </a:lnTo>
                  <a:lnTo>
                    <a:pt x="135" y="587"/>
                  </a:lnTo>
                  <a:lnTo>
                    <a:pt x="0" y="587"/>
                  </a:lnTo>
                  <a:lnTo>
                    <a:pt x="0" y="9"/>
                  </a:lnTo>
                  <a:lnTo>
                    <a:pt x="135" y="9"/>
                  </a:lnTo>
                  <a:lnTo>
                    <a:pt x="135" y="110"/>
                  </a:lnTo>
                  <a:lnTo>
                    <a:pt x="135" y="110"/>
                  </a:lnTo>
                  <a:lnTo>
                    <a:pt x="151" y="80"/>
                  </a:lnTo>
                  <a:lnTo>
                    <a:pt x="168" y="53"/>
                  </a:lnTo>
                  <a:lnTo>
                    <a:pt x="189" y="32"/>
                  </a:lnTo>
                  <a:lnTo>
                    <a:pt x="216" y="15"/>
                  </a:lnTo>
                  <a:lnTo>
                    <a:pt x="246" y="3"/>
                  </a:lnTo>
                  <a:lnTo>
                    <a:pt x="279"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49" name="Freeform 10"/>
            <p:cNvSpPr>
              <a:spLocks noEditPoints="1"/>
            </p:cNvSpPr>
            <p:nvPr/>
          </p:nvSpPr>
          <p:spPr bwMode="auto">
            <a:xfrm>
              <a:off x="1661275" y="1434131"/>
              <a:ext cx="190615" cy="193825"/>
            </a:xfrm>
            <a:custGeom>
              <a:avLst/>
              <a:gdLst>
                <a:gd name="T0" fmla="*/ 263 w 593"/>
                <a:gd name="T1" fmla="*/ 114 h 604"/>
                <a:gd name="T2" fmla="*/ 206 w 593"/>
                <a:gd name="T3" fmla="*/ 141 h 604"/>
                <a:gd name="T4" fmla="*/ 164 w 593"/>
                <a:gd name="T5" fmla="*/ 189 h 604"/>
                <a:gd name="T6" fmla="*/ 143 w 593"/>
                <a:gd name="T7" fmla="*/ 261 h 604"/>
                <a:gd name="T8" fmla="*/ 143 w 593"/>
                <a:gd name="T9" fmla="*/ 347 h 604"/>
                <a:gd name="T10" fmla="*/ 164 w 593"/>
                <a:gd name="T11" fmla="*/ 416 h 604"/>
                <a:gd name="T12" fmla="*/ 206 w 593"/>
                <a:gd name="T13" fmla="*/ 465 h 604"/>
                <a:gd name="T14" fmla="*/ 263 w 593"/>
                <a:gd name="T15" fmla="*/ 488 h 604"/>
                <a:gd name="T16" fmla="*/ 336 w 593"/>
                <a:gd name="T17" fmla="*/ 488 h 604"/>
                <a:gd name="T18" fmla="*/ 393 w 593"/>
                <a:gd name="T19" fmla="*/ 465 h 604"/>
                <a:gd name="T20" fmla="*/ 431 w 593"/>
                <a:gd name="T21" fmla="*/ 418 h 604"/>
                <a:gd name="T22" fmla="*/ 450 w 593"/>
                <a:gd name="T23" fmla="*/ 345 h 604"/>
                <a:gd name="T24" fmla="*/ 450 w 593"/>
                <a:gd name="T25" fmla="*/ 257 h 604"/>
                <a:gd name="T26" fmla="*/ 429 w 593"/>
                <a:gd name="T27" fmla="*/ 187 h 604"/>
                <a:gd name="T28" fmla="*/ 389 w 593"/>
                <a:gd name="T29" fmla="*/ 139 h 604"/>
                <a:gd name="T30" fmla="*/ 332 w 593"/>
                <a:gd name="T31" fmla="*/ 114 h 604"/>
                <a:gd name="T32" fmla="*/ 305 w 593"/>
                <a:gd name="T33" fmla="*/ 0 h 604"/>
                <a:gd name="T34" fmla="*/ 404 w 593"/>
                <a:gd name="T35" fmla="*/ 13 h 604"/>
                <a:gd name="T36" fmla="*/ 485 w 593"/>
                <a:gd name="T37" fmla="*/ 51 h 604"/>
                <a:gd name="T38" fmla="*/ 544 w 593"/>
                <a:gd name="T39" fmla="*/ 112 h 604"/>
                <a:gd name="T40" fmla="*/ 580 w 593"/>
                <a:gd name="T41" fmla="*/ 196 h 604"/>
                <a:gd name="T42" fmla="*/ 593 w 593"/>
                <a:gd name="T43" fmla="*/ 297 h 604"/>
                <a:gd name="T44" fmla="*/ 580 w 593"/>
                <a:gd name="T45" fmla="*/ 398 h 604"/>
                <a:gd name="T46" fmla="*/ 542 w 593"/>
                <a:gd name="T47" fmla="*/ 484 h 604"/>
                <a:gd name="T48" fmla="*/ 477 w 593"/>
                <a:gd name="T49" fmla="*/ 551 h 604"/>
                <a:gd name="T50" fmla="*/ 393 w 593"/>
                <a:gd name="T51" fmla="*/ 591 h 604"/>
                <a:gd name="T52" fmla="*/ 292 w 593"/>
                <a:gd name="T53" fmla="*/ 604 h 604"/>
                <a:gd name="T54" fmla="*/ 194 w 593"/>
                <a:gd name="T55" fmla="*/ 591 h 604"/>
                <a:gd name="T56" fmla="*/ 112 w 593"/>
                <a:gd name="T57" fmla="*/ 553 h 604"/>
                <a:gd name="T58" fmla="*/ 51 w 593"/>
                <a:gd name="T59" fmla="*/ 490 h 604"/>
                <a:gd name="T60" fmla="*/ 13 w 593"/>
                <a:gd name="T61" fmla="*/ 408 h 604"/>
                <a:gd name="T62" fmla="*/ 0 w 593"/>
                <a:gd name="T63" fmla="*/ 309 h 604"/>
                <a:gd name="T64" fmla="*/ 13 w 593"/>
                <a:gd name="T65" fmla="*/ 204 h 604"/>
                <a:gd name="T66" fmla="*/ 51 w 593"/>
                <a:gd name="T67" fmla="*/ 118 h 604"/>
                <a:gd name="T68" fmla="*/ 116 w 593"/>
                <a:gd name="T69" fmla="*/ 53 h 604"/>
                <a:gd name="T70" fmla="*/ 200 w 593"/>
                <a:gd name="T71" fmla="*/ 13 h 604"/>
                <a:gd name="T72" fmla="*/ 305 w 593"/>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3" h="604">
                  <a:moveTo>
                    <a:pt x="297" y="112"/>
                  </a:moveTo>
                  <a:lnTo>
                    <a:pt x="263" y="114"/>
                  </a:lnTo>
                  <a:lnTo>
                    <a:pt x="233" y="124"/>
                  </a:lnTo>
                  <a:lnTo>
                    <a:pt x="206" y="141"/>
                  </a:lnTo>
                  <a:lnTo>
                    <a:pt x="183" y="162"/>
                  </a:lnTo>
                  <a:lnTo>
                    <a:pt x="164" y="189"/>
                  </a:lnTo>
                  <a:lnTo>
                    <a:pt x="150" y="223"/>
                  </a:lnTo>
                  <a:lnTo>
                    <a:pt x="143" y="261"/>
                  </a:lnTo>
                  <a:lnTo>
                    <a:pt x="141" y="305"/>
                  </a:lnTo>
                  <a:lnTo>
                    <a:pt x="143" y="347"/>
                  </a:lnTo>
                  <a:lnTo>
                    <a:pt x="150" y="383"/>
                  </a:lnTo>
                  <a:lnTo>
                    <a:pt x="164" y="416"/>
                  </a:lnTo>
                  <a:lnTo>
                    <a:pt x="183" y="442"/>
                  </a:lnTo>
                  <a:lnTo>
                    <a:pt x="206" y="465"/>
                  </a:lnTo>
                  <a:lnTo>
                    <a:pt x="233" y="480"/>
                  </a:lnTo>
                  <a:lnTo>
                    <a:pt x="263" y="488"/>
                  </a:lnTo>
                  <a:lnTo>
                    <a:pt x="299" y="492"/>
                  </a:lnTo>
                  <a:lnTo>
                    <a:pt x="336" y="488"/>
                  </a:lnTo>
                  <a:lnTo>
                    <a:pt x="366" y="480"/>
                  </a:lnTo>
                  <a:lnTo>
                    <a:pt x="393" y="465"/>
                  </a:lnTo>
                  <a:lnTo>
                    <a:pt x="414" y="444"/>
                  </a:lnTo>
                  <a:lnTo>
                    <a:pt x="431" y="418"/>
                  </a:lnTo>
                  <a:lnTo>
                    <a:pt x="443" y="383"/>
                  </a:lnTo>
                  <a:lnTo>
                    <a:pt x="450" y="345"/>
                  </a:lnTo>
                  <a:lnTo>
                    <a:pt x="452" y="301"/>
                  </a:lnTo>
                  <a:lnTo>
                    <a:pt x="450" y="257"/>
                  </a:lnTo>
                  <a:lnTo>
                    <a:pt x="443" y="219"/>
                  </a:lnTo>
                  <a:lnTo>
                    <a:pt x="429" y="187"/>
                  </a:lnTo>
                  <a:lnTo>
                    <a:pt x="412" y="160"/>
                  </a:lnTo>
                  <a:lnTo>
                    <a:pt x="389" y="139"/>
                  </a:lnTo>
                  <a:lnTo>
                    <a:pt x="362" y="124"/>
                  </a:lnTo>
                  <a:lnTo>
                    <a:pt x="332" y="114"/>
                  </a:lnTo>
                  <a:lnTo>
                    <a:pt x="297" y="112"/>
                  </a:lnTo>
                  <a:close/>
                  <a:moveTo>
                    <a:pt x="305" y="0"/>
                  </a:moveTo>
                  <a:lnTo>
                    <a:pt x="357" y="4"/>
                  </a:lnTo>
                  <a:lnTo>
                    <a:pt x="404" y="13"/>
                  </a:lnTo>
                  <a:lnTo>
                    <a:pt x="446" y="28"/>
                  </a:lnTo>
                  <a:lnTo>
                    <a:pt x="485" y="51"/>
                  </a:lnTo>
                  <a:lnTo>
                    <a:pt x="517" y="78"/>
                  </a:lnTo>
                  <a:lnTo>
                    <a:pt x="544" y="112"/>
                  </a:lnTo>
                  <a:lnTo>
                    <a:pt x="565" y="152"/>
                  </a:lnTo>
                  <a:lnTo>
                    <a:pt x="580" y="196"/>
                  </a:lnTo>
                  <a:lnTo>
                    <a:pt x="590" y="244"/>
                  </a:lnTo>
                  <a:lnTo>
                    <a:pt x="593" y="297"/>
                  </a:lnTo>
                  <a:lnTo>
                    <a:pt x="590" y="351"/>
                  </a:lnTo>
                  <a:lnTo>
                    <a:pt x="580" y="398"/>
                  </a:lnTo>
                  <a:lnTo>
                    <a:pt x="565" y="444"/>
                  </a:lnTo>
                  <a:lnTo>
                    <a:pt x="542" y="484"/>
                  </a:lnTo>
                  <a:lnTo>
                    <a:pt x="511" y="521"/>
                  </a:lnTo>
                  <a:lnTo>
                    <a:pt x="477" y="551"/>
                  </a:lnTo>
                  <a:lnTo>
                    <a:pt x="437" y="574"/>
                  </a:lnTo>
                  <a:lnTo>
                    <a:pt x="393" y="591"/>
                  </a:lnTo>
                  <a:lnTo>
                    <a:pt x="345" y="601"/>
                  </a:lnTo>
                  <a:lnTo>
                    <a:pt x="292" y="604"/>
                  </a:lnTo>
                  <a:lnTo>
                    <a:pt x="240" y="601"/>
                  </a:lnTo>
                  <a:lnTo>
                    <a:pt x="194" y="591"/>
                  </a:lnTo>
                  <a:lnTo>
                    <a:pt x="150" y="576"/>
                  </a:lnTo>
                  <a:lnTo>
                    <a:pt x="112" y="553"/>
                  </a:lnTo>
                  <a:lnTo>
                    <a:pt x="80" y="524"/>
                  </a:lnTo>
                  <a:lnTo>
                    <a:pt x="51" y="490"/>
                  </a:lnTo>
                  <a:lnTo>
                    <a:pt x="28" y="452"/>
                  </a:lnTo>
                  <a:lnTo>
                    <a:pt x="13" y="408"/>
                  </a:lnTo>
                  <a:lnTo>
                    <a:pt x="3" y="360"/>
                  </a:lnTo>
                  <a:lnTo>
                    <a:pt x="0" y="309"/>
                  </a:lnTo>
                  <a:lnTo>
                    <a:pt x="3" y="254"/>
                  </a:lnTo>
                  <a:lnTo>
                    <a:pt x="13" y="204"/>
                  </a:lnTo>
                  <a:lnTo>
                    <a:pt x="28" y="158"/>
                  </a:lnTo>
                  <a:lnTo>
                    <a:pt x="51" y="118"/>
                  </a:lnTo>
                  <a:lnTo>
                    <a:pt x="82" y="82"/>
                  </a:lnTo>
                  <a:lnTo>
                    <a:pt x="116" y="53"/>
                  </a:lnTo>
                  <a:lnTo>
                    <a:pt x="156" y="30"/>
                  </a:lnTo>
                  <a:lnTo>
                    <a:pt x="200" y="13"/>
                  </a:lnTo>
                  <a:lnTo>
                    <a:pt x="252" y="4"/>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0" name="Freeform 11"/>
            <p:cNvSpPr>
              <a:spLocks/>
            </p:cNvSpPr>
            <p:nvPr/>
          </p:nvSpPr>
          <p:spPr bwMode="auto">
            <a:xfrm>
              <a:off x="1873070" y="1434131"/>
              <a:ext cx="123226" cy="193825"/>
            </a:xfrm>
            <a:custGeom>
              <a:avLst/>
              <a:gdLst>
                <a:gd name="T0" fmla="*/ 252 w 384"/>
                <a:gd name="T1" fmla="*/ 2 h 604"/>
                <a:gd name="T2" fmla="*/ 323 w 384"/>
                <a:gd name="T3" fmla="*/ 15 h 604"/>
                <a:gd name="T4" fmla="*/ 354 w 384"/>
                <a:gd name="T5" fmla="*/ 25 h 604"/>
                <a:gd name="T6" fmla="*/ 348 w 384"/>
                <a:gd name="T7" fmla="*/ 147 h 604"/>
                <a:gd name="T8" fmla="*/ 287 w 384"/>
                <a:gd name="T9" fmla="*/ 118 h 604"/>
                <a:gd name="T10" fmla="*/ 216 w 384"/>
                <a:gd name="T11" fmla="*/ 107 h 604"/>
                <a:gd name="T12" fmla="*/ 174 w 384"/>
                <a:gd name="T13" fmla="*/ 114 h 604"/>
                <a:gd name="T14" fmla="*/ 147 w 384"/>
                <a:gd name="T15" fmla="*/ 135 h 604"/>
                <a:gd name="T16" fmla="*/ 138 w 384"/>
                <a:gd name="T17" fmla="*/ 166 h 604"/>
                <a:gd name="T18" fmla="*/ 153 w 384"/>
                <a:gd name="T19" fmla="*/ 210 h 604"/>
                <a:gd name="T20" fmla="*/ 197 w 384"/>
                <a:gd name="T21" fmla="*/ 236 h 604"/>
                <a:gd name="T22" fmla="*/ 285 w 384"/>
                <a:gd name="T23" fmla="*/ 274 h 604"/>
                <a:gd name="T24" fmla="*/ 350 w 384"/>
                <a:gd name="T25" fmla="*/ 324 h 604"/>
                <a:gd name="T26" fmla="*/ 380 w 384"/>
                <a:gd name="T27" fmla="*/ 387 h 604"/>
                <a:gd name="T28" fmla="*/ 380 w 384"/>
                <a:gd name="T29" fmla="*/ 463 h 604"/>
                <a:gd name="T30" fmla="*/ 348 w 384"/>
                <a:gd name="T31" fmla="*/ 528 h 604"/>
                <a:gd name="T32" fmla="*/ 287 w 384"/>
                <a:gd name="T33" fmla="*/ 576 h 604"/>
                <a:gd name="T34" fmla="*/ 203 w 384"/>
                <a:gd name="T35" fmla="*/ 601 h 604"/>
                <a:gd name="T36" fmla="*/ 117 w 384"/>
                <a:gd name="T37" fmla="*/ 603 h 604"/>
                <a:gd name="T38" fmla="*/ 35 w 384"/>
                <a:gd name="T39" fmla="*/ 585 h 604"/>
                <a:gd name="T40" fmla="*/ 0 w 384"/>
                <a:gd name="T41" fmla="*/ 572 h 604"/>
                <a:gd name="T42" fmla="*/ 6 w 384"/>
                <a:gd name="T43" fmla="*/ 444 h 604"/>
                <a:gd name="T44" fmla="*/ 82 w 384"/>
                <a:gd name="T45" fmla="*/ 482 h 604"/>
                <a:gd name="T46" fmla="*/ 159 w 384"/>
                <a:gd name="T47" fmla="*/ 496 h 604"/>
                <a:gd name="T48" fmla="*/ 214 w 384"/>
                <a:gd name="T49" fmla="*/ 488 h 604"/>
                <a:gd name="T50" fmla="*/ 243 w 384"/>
                <a:gd name="T51" fmla="*/ 459 h 604"/>
                <a:gd name="T52" fmla="*/ 245 w 384"/>
                <a:gd name="T53" fmla="*/ 421 h 604"/>
                <a:gd name="T54" fmla="*/ 226 w 384"/>
                <a:gd name="T55" fmla="*/ 395 h 604"/>
                <a:gd name="T56" fmla="*/ 189 w 384"/>
                <a:gd name="T57" fmla="*/ 372 h 604"/>
                <a:gd name="T58" fmla="*/ 138 w 384"/>
                <a:gd name="T59" fmla="*/ 349 h 604"/>
                <a:gd name="T60" fmla="*/ 77 w 384"/>
                <a:gd name="T61" fmla="*/ 316 h 604"/>
                <a:gd name="T62" fmla="*/ 31 w 384"/>
                <a:gd name="T63" fmla="*/ 276 h 604"/>
                <a:gd name="T64" fmla="*/ 4 w 384"/>
                <a:gd name="T65" fmla="*/ 215 h 604"/>
                <a:gd name="T66" fmla="*/ 4 w 384"/>
                <a:gd name="T67" fmla="*/ 139 h 604"/>
                <a:gd name="T68" fmla="*/ 35 w 384"/>
                <a:gd name="T69" fmla="*/ 76 h 604"/>
                <a:gd name="T70" fmla="*/ 96 w 384"/>
                <a:gd name="T71" fmla="*/ 27 h 604"/>
                <a:gd name="T72" fmla="*/ 174 w 384"/>
                <a:gd name="T73" fmla="*/ 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604">
                  <a:moveTo>
                    <a:pt x="222" y="0"/>
                  </a:moveTo>
                  <a:lnTo>
                    <a:pt x="252" y="2"/>
                  </a:lnTo>
                  <a:lnTo>
                    <a:pt x="289" y="7"/>
                  </a:lnTo>
                  <a:lnTo>
                    <a:pt x="323" y="15"/>
                  </a:lnTo>
                  <a:lnTo>
                    <a:pt x="352" y="25"/>
                  </a:lnTo>
                  <a:lnTo>
                    <a:pt x="354" y="25"/>
                  </a:lnTo>
                  <a:lnTo>
                    <a:pt x="354" y="151"/>
                  </a:lnTo>
                  <a:lnTo>
                    <a:pt x="348" y="147"/>
                  </a:lnTo>
                  <a:lnTo>
                    <a:pt x="319" y="131"/>
                  </a:lnTo>
                  <a:lnTo>
                    <a:pt x="287" y="118"/>
                  </a:lnTo>
                  <a:lnTo>
                    <a:pt x="252" y="110"/>
                  </a:lnTo>
                  <a:lnTo>
                    <a:pt x="216" y="107"/>
                  </a:lnTo>
                  <a:lnTo>
                    <a:pt x="193" y="109"/>
                  </a:lnTo>
                  <a:lnTo>
                    <a:pt x="174" y="114"/>
                  </a:lnTo>
                  <a:lnTo>
                    <a:pt x="159" y="124"/>
                  </a:lnTo>
                  <a:lnTo>
                    <a:pt x="147" y="135"/>
                  </a:lnTo>
                  <a:lnTo>
                    <a:pt x="140" y="149"/>
                  </a:lnTo>
                  <a:lnTo>
                    <a:pt x="138" y="166"/>
                  </a:lnTo>
                  <a:lnTo>
                    <a:pt x="142" y="191"/>
                  </a:lnTo>
                  <a:lnTo>
                    <a:pt x="153" y="210"/>
                  </a:lnTo>
                  <a:lnTo>
                    <a:pt x="170" y="221"/>
                  </a:lnTo>
                  <a:lnTo>
                    <a:pt x="197" y="236"/>
                  </a:lnTo>
                  <a:lnTo>
                    <a:pt x="235" y="252"/>
                  </a:lnTo>
                  <a:lnTo>
                    <a:pt x="285" y="274"/>
                  </a:lnTo>
                  <a:lnTo>
                    <a:pt x="323" y="299"/>
                  </a:lnTo>
                  <a:lnTo>
                    <a:pt x="350" y="324"/>
                  </a:lnTo>
                  <a:lnTo>
                    <a:pt x="369" y="355"/>
                  </a:lnTo>
                  <a:lnTo>
                    <a:pt x="380" y="387"/>
                  </a:lnTo>
                  <a:lnTo>
                    <a:pt x="384" y="423"/>
                  </a:lnTo>
                  <a:lnTo>
                    <a:pt x="380" y="463"/>
                  </a:lnTo>
                  <a:lnTo>
                    <a:pt x="369" y="498"/>
                  </a:lnTo>
                  <a:lnTo>
                    <a:pt x="348" y="528"/>
                  </a:lnTo>
                  <a:lnTo>
                    <a:pt x="321" y="555"/>
                  </a:lnTo>
                  <a:lnTo>
                    <a:pt x="287" y="576"/>
                  </a:lnTo>
                  <a:lnTo>
                    <a:pt x="249" y="591"/>
                  </a:lnTo>
                  <a:lnTo>
                    <a:pt x="203" y="601"/>
                  </a:lnTo>
                  <a:lnTo>
                    <a:pt x="153" y="604"/>
                  </a:lnTo>
                  <a:lnTo>
                    <a:pt x="117" y="603"/>
                  </a:lnTo>
                  <a:lnTo>
                    <a:pt x="75" y="595"/>
                  </a:lnTo>
                  <a:lnTo>
                    <a:pt x="35" y="585"/>
                  </a:lnTo>
                  <a:lnTo>
                    <a:pt x="2" y="572"/>
                  </a:lnTo>
                  <a:lnTo>
                    <a:pt x="0" y="572"/>
                  </a:lnTo>
                  <a:lnTo>
                    <a:pt x="0" y="440"/>
                  </a:lnTo>
                  <a:lnTo>
                    <a:pt x="6" y="444"/>
                  </a:lnTo>
                  <a:lnTo>
                    <a:pt x="42" y="465"/>
                  </a:lnTo>
                  <a:lnTo>
                    <a:pt x="82" y="482"/>
                  </a:lnTo>
                  <a:lnTo>
                    <a:pt x="123" y="494"/>
                  </a:lnTo>
                  <a:lnTo>
                    <a:pt x="159" y="496"/>
                  </a:lnTo>
                  <a:lnTo>
                    <a:pt x="189" y="494"/>
                  </a:lnTo>
                  <a:lnTo>
                    <a:pt x="214" y="488"/>
                  </a:lnTo>
                  <a:lnTo>
                    <a:pt x="233" y="477"/>
                  </a:lnTo>
                  <a:lnTo>
                    <a:pt x="243" y="459"/>
                  </a:lnTo>
                  <a:lnTo>
                    <a:pt x="247" y="439"/>
                  </a:lnTo>
                  <a:lnTo>
                    <a:pt x="245" y="421"/>
                  </a:lnTo>
                  <a:lnTo>
                    <a:pt x="239" y="406"/>
                  </a:lnTo>
                  <a:lnTo>
                    <a:pt x="226" y="395"/>
                  </a:lnTo>
                  <a:lnTo>
                    <a:pt x="209" y="381"/>
                  </a:lnTo>
                  <a:lnTo>
                    <a:pt x="189" y="372"/>
                  </a:lnTo>
                  <a:lnTo>
                    <a:pt x="167" y="360"/>
                  </a:lnTo>
                  <a:lnTo>
                    <a:pt x="138" y="349"/>
                  </a:lnTo>
                  <a:lnTo>
                    <a:pt x="103" y="334"/>
                  </a:lnTo>
                  <a:lnTo>
                    <a:pt x="77" y="316"/>
                  </a:lnTo>
                  <a:lnTo>
                    <a:pt x="54" y="301"/>
                  </a:lnTo>
                  <a:lnTo>
                    <a:pt x="31" y="276"/>
                  </a:lnTo>
                  <a:lnTo>
                    <a:pt x="14" y="248"/>
                  </a:lnTo>
                  <a:lnTo>
                    <a:pt x="4" y="215"/>
                  </a:lnTo>
                  <a:lnTo>
                    <a:pt x="0" y="177"/>
                  </a:lnTo>
                  <a:lnTo>
                    <a:pt x="4" y="139"/>
                  </a:lnTo>
                  <a:lnTo>
                    <a:pt x="16" y="105"/>
                  </a:lnTo>
                  <a:lnTo>
                    <a:pt x="35" y="76"/>
                  </a:lnTo>
                  <a:lnTo>
                    <a:pt x="61" y="49"/>
                  </a:lnTo>
                  <a:lnTo>
                    <a:pt x="96" y="27"/>
                  </a:lnTo>
                  <a:lnTo>
                    <a:pt x="132" y="11"/>
                  </a:lnTo>
                  <a:lnTo>
                    <a:pt x="174" y="4"/>
                  </a:lnTo>
                  <a:lnTo>
                    <a:pt x="222"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1" name="Freeform 12"/>
            <p:cNvSpPr>
              <a:spLocks noEditPoints="1"/>
            </p:cNvSpPr>
            <p:nvPr/>
          </p:nvSpPr>
          <p:spPr bwMode="auto">
            <a:xfrm>
              <a:off x="2014908" y="1434131"/>
              <a:ext cx="190615" cy="193825"/>
            </a:xfrm>
            <a:custGeom>
              <a:avLst/>
              <a:gdLst>
                <a:gd name="T0" fmla="*/ 264 w 594"/>
                <a:gd name="T1" fmla="*/ 114 h 604"/>
                <a:gd name="T2" fmla="*/ 207 w 594"/>
                <a:gd name="T3" fmla="*/ 141 h 604"/>
                <a:gd name="T4" fmla="*/ 165 w 594"/>
                <a:gd name="T5" fmla="*/ 189 h 604"/>
                <a:gd name="T6" fmla="*/ 144 w 594"/>
                <a:gd name="T7" fmla="*/ 261 h 604"/>
                <a:gd name="T8" fmla="*/ 144 w 594"/>
                <a:gd name="T9" fmla="*/ 347 h 604"/>
                <a:gd name="T10" fmla="*/ 165 w 594"/>
                <a:gd name="T11" fmla="*/ 416 h 604"/>
                <a:gd name="T12" fmla="*/ 207 w 594"/>
                <a:gd name="T13" fmla="*/ 465 h 604"/>
                <a:gd name="T14" fmla="*/ 264 w 594"/>
                <a:gd name="T15" fmla="*/ 488 h 604"/>
                <a:gd name="T16" fmla="*/ 337 w 594"/>
                <a:gd name="T17" fmla="*/ 488 h 604"/>
                <a:gd name="T18" fmla="*/ 392 w 594"/>
                <a:gd name="T19" fmla="*/ 465 h 604"/>
                <a:gd name="T20" fmla="*/ 432 w 594"/>
                <a:gd name="T21" fmla="*/ 418 h 604"/>
                <a:gd name="T22" fmla="*/ 451 w 594"/>
                <a:gd name="T23" fmla="*/ 345 h 604"/>
                <a:gd name="T24" fmla="*/ 451 w 594"/>
                <a:gd name="T25" fmla="*/ 257 h 604"/>
                <a:gd name="T26" fmla="*/ 430 w 594"/>
                <a:gd name="T27" fmla="*/ 187 h 604"/>
                <a:gd name="T28" fmla="*/ 390 w 594"/>
                <a:gd name="T29" fmla="*/ 139 h 604"/>
                <a:gd name="T30" fmla="*/ 333 w 594"/>
                <a:gd name="T31" fmla="*/ 114 h 604"/>
                <a:gd name="T32" fmla="*/ 306 w 594"/>
                <a:gd name="T33" fmla="*/ 0 h 604"/>
                <a:gd name="T34" fmla="*/ 405 w 594"/>
                <a:gd name="T35" fmla="*/ 13 h 604"/>
                <a:gd name="T36" fmla="*/ 485 w 594"/>
                <a:gd name="T37" fmla="*/ 51 h 604"/>
                <a:gd name="T38" fmla="*/ 545 w 594"/>
                <a:gd name="T39" fmla="*/ 112 h 604"/>
                <a:gd name="T40" fmla="*/ 581 w 594"/>
                <a:gd name="T41" fmla="*/ 196 h 604"/>
                <a:gd name="T42" fmla="*/ 594 w 594"/>
                <a:gd name="T43" fmla="*/ 297 h 604"/>
                <a:gd name="T44" fmla="*/ 581 w 594"/>
                <a:gd name="T45" fmla="*/ 398 h 604"/>
                <a:gd name="T46" fmla="*/ 543 w 594"/>
                <a:gd name="T47" fmla="*/ 484 h 604"/>
                <a:gd name="T48" fmla="*/ 478 w 594"/>
                <a:gd name="T49" fmla="*/ 551 h 604"/>
                <a:gd name="T50" fmla="*/ 394 w 594"/>
                <a:gd name="T51" fmla="*/ 591 h 604"/>
                <a:gd name="T52" fmla="*/ 293 w 594"/>
                <a:gd name="T53" fmla="*/ 604 h 604"/>
                <a:gd name="T54" fmla="*/ 195 w 594"/>
                <a:gd name="T55" fmla="*/ 591 h 604"/>
                <a:gd name="T56" fmla="*/ 113 w 594"/>
                <a:gd name="T57" fmla="*/ 553 h 604"/>
                <a:gd name="T58" fmla="*/ 52 w 594"/>
                <a:gd name="T59" fmla="*/ 490 h 604"/>
                <a:gd name="T60" fmla="*/ 14 w 594"/>
                <a:gd name="T61" fmla="*/ 408 h 604"/>
                <a:gd name="T62" fmla="*/ 0 w 594"/>
                <a:gd name="T63" fmla="*/ 309 h 604"/>
                <a:gd name="T64" fmla="*/ 14 w 594"/>
                <a:gd name="T65" fmla="*/ 204 h 604"/>
                <a:gd name="T66" fmla="*/ 52 w 594"/>
                <a:gd name="T67" fmla="*/ 118 h 604"/>
                <a:gd name="T68" fmla="*/ 117 w 594"/>
                <a:gd name="T69" fmla="*/ 53 h 604"/>
                <a:gd name="T70" fmla="*/ 201 w 594"/>
                <a:gd name="T71" fmla="*/ 13 h 604"/>
                <a:gd name="T72" fmla="*/ 306 w 594"/>
                <a:gd name="T7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4" h="604">
                  <a:moveTo>
                    <a:pt x="298" y="112"/>
                  </a:moveTo>
                  <a:lnTo>
                    <a:pt x="264" y="114"/>
                  </a:lnTo>
                  <a:lnTo>
                    <a:pt x="233" y="124"/>
                  </a:lnTo>
                  <a:lnTo>
                    <a:pt x="207" y="141"/>
                  </a:lnTo>
                  <a:lnTo>
                    <a:pt x="184" y="162"/>
                  </a:lnTo>
                  <a:lnTo>
                    <a:pt x="165" y="189"/>
                  </a:lnTo>
                  <a:lnTo>
                    <a:pt x="151" y="223"/>
                  </a:lnTo>
                  <a:lnTo>
                    <a:pt x="144" y="261"/>
                  </a:lnTo>
                  <a:lnTo>
                    <a:pt x="142" y="305"/>
                  </a:lnTo>
                  <a:lnTo>
                    <a:pt x="144" y="347"/>
                  </a:lnTo>
                  <a:lnTo>
                    <a:pt x="151" y="383"/>
                  </a:lnTo>
                  <a:lnTo>
                    <a:pt x="165" y="416"/>
                  </a:lnTo>
                  <a:lnTo>
                    <a:pt x="184" y="442"/>
                  </a:lnTo>
                  <a:lnTo>
                    <a:pt x="207" y="465"/>
                  </a:lnTo>
                  <a:lnTo>
                    <a:pt x="233" y="480"/>
                  </a:lnTo>
                  <a:lnTo>
                    <a:pt x="264" y="488"/>
                  </a:lnTo>
                  <a:lnTo>
                    <a:pt x="300" y="492"/>
                  </a:lnTo>
                  <a:lnTo>
                    <a:pt x="337" y="488"/>
                  </a:lnTo>
                  <a:lnTo>
                    <a:pt x="367" y="480"/>
                  </a:lnTo>
                  <a:lnTo>
                    <a:pt x="392" y="465"/>
                  </a:lnTo>
                  <a:lnTo>
                    <a:pt x="415" y="444"/>
                  </a:lnTo>
                  <a:lnTo>
                    <a:pt x="432" y="418"/>
                  </a:lnTo>
                  <a:lnTo>
                    <a:pt x="443" y="383"/>
                  </a:lnTo>
                  <a:lnTo>
                    <a:pt x="451" y="345"/>
                  </a:lnTo>
                  <a:lnTo>
                    <a:pt x="453" y="301"/>
                  </a:lnTo>
                  <a:lnTo>
                    <a:pt x="451" y="257"/>
                  </a:lnTo>
                  <a:lnTo>
                    <a:pt x="443" y="219"/>
                  </a:lnTo>
                  <a:lnTo>
                    <a:pt x="430" y="187"/>
                  </a:lnTo>
                  <a:lnTo>
                    <a:pt x="411" y="160"/>
                  </a:lnTo>
                  <a:lnTo>
                    <a:pt x="390" y="139"/>
                  </a:lnTo>
                  <a:lnTo>
                    <a:pt x="363" y="124"/>
                  </a:lnTo>
                  <a:lnTo>
                    <a:pt x="333" y="114"/>
                  </a:lnTo>
                  <a:lnTo>
                    <a:pt x="298" y="112"/>
                  </a:lnTo>
                  <a:close/>
                  <a:moveTo>
                    <a:pt x="306" y="0"/>
                  </a:moveTo>
                  <a:lnTo>
                    <a:pt x="358" y="4"/>
                  </a:lnTo>
                  <a:lnTo>
                    <a:pt x="405" y="13"/>
                  </a:lnTo>
                  <a:lnTo>
                    <a:pt x="447" y="28"/>
                  </a:lnTo>
                  <a:lnTo>
                    <a:pt x="485" y="51"/>
                  </a:lnTo>
                  <a:lnTo>
                    <a:pt x="518" y="78"/>
                  </a:lnTo>
                  <a:lnTo>
                    <a:pt x="545" y="112"/>
                  </a:lnTo>
                  <a:lnTo>
                    <a:pt x="566" y="152"/>
                  </a:lnTo>
                  <a:lnTo>
                    <a:pt x="581" y="196"/>
                  </a:lnTo>
                  <a:lnTo>
                    <a:pt x="591" y="244"/>
                  </a:lnTo>
                  <a:lnTo>
                    <a:pt x="594" y="297"/>
                  </a:lnTo>
                  <a:lnTo>
                    <a:pt x="591" y="351"/>
                  </a:lnTo>
                  <a:lnTo>
                    <a:pt x="581" y="398"/>
                  </a:lnTo>
                  <a:lnTo>
                    <a:pt x="564" y="444"/>
                  </a:lnTo>
                  <a:lnTo>
                    <a:pt x="543" y="484"/>
                  </a:lnTo>
                  <a:lnTo>
                    <a:pt x="512" y="521"/>
                  </a:lnTo>
                  <a:lnTo>
                    <a:pt x="478" y="551"/>
                  </a:lnTo>
                  <a:lnTo>
                    <a:pt x="438" y="574"/>
                  </a:lnTo>
                  <a:lnTo>
                    <a:pt x="394" y="591"/>
                  </a:lnTo>
                  <a:lnTo>
                    <a:pt x="346" y="601"/>
                  </a:lnTo>
                  <a:lnTo>
                    <a:pt x="293" y="604"/>
                  </a:lnTo>
                  <a:lnTo>
                    <a:pt x="241" y="601"/>
                  </a:lnTo>
                  <a:lnTo>
                    <a:pt x="195" y="591"/>
                  </a:lnTo>
                  <a:lnTo>
                    <a:pt x="151" y="576"/>
                  </a:lnTo>
                  <a:lnTo>
                    <a:pt x="113" y="553"/>
                  </a:lnTo>
                  <a:lnTo>
                    <a:pt x="79" y="524"/>
                  </a:lnTo>
                  <a:lnTo>
                    <a:pt x="52" y="490"/>
                  </a:lnTo>
                  <a:lnTo>
                    <a:pt x="29" y="452"/>
                  </a:lnTo>
                  <a:lnTo>
                    <a:pt x="14" y="408"/>
                  </a:lnTo>
                  <a:lnTo>
                    <a:pt x="4" y="360"/>
                  </a:lnTo>
                  <a:lnTo>
                    <a:pt x="0" y="309"/>
                  </a:lnTo>
                  <a:lnTo>
                    <a:pt x="4" y="254"/>
                  </a:lnTo>
                  <a:lnTo>
                    <a:pt x="14" y="204"/>
                  </a:lnTo>
                  <a:lnTo>
                    <a:pt x="29" y="158"/>
                  </a:lnTo>
                  <a:lnTo>
                    <a:pt x="52" y="118"/>
                  </a:lnTo>
                  <a:lnTo>
                    <a:pt x="81" y="82"/>
                  </a:lnTo>
                  <a:lnTo>
                    <a:pt x="117" y="53"/>
                  </a:lnTo>
                  <a:lnTo>
                    <a:pt x="157" y="30"/>
                  </a:lnTo>
                  <a:lnTo>
                    <a:pt x="201" y="13"/>
                  </a:lnTo>
                  <a:lnTo>
                    <a:pt x="251" y="4"/>
                  </a:lnTo>
                  <a:lnTo>
                    <a:pt x="30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2" name="Freeform 13"/>
            <p:cNvSpPr>
              <a:spLocks/>
            </p:cNvSpPr>
            <p:nvPr/>
          </p:nvSpPr>
          <p:spPr bwMode="auto">
            <a:xfrm>
              <a:off x="2210016" y="1346845"/>
              <a:ext cx="227840" cy="281110"/>
            </a:xfrm>
            <a:custGeom>
              <a:avLst/>
              <a:gdLst>
                <a:gd name="T0" fmla="*/ 347 w 710"/>
                <a:gd name="T1" fmla="*/ 2 h 877"/>
                <a:gd name="T2" fmla="*/ 384 w 710"/>
                <a:gd name="T3" fmla="*/ 12 h 877"/>
                <a:gd name="T4" fmla="*/ 378 w 710"/>
                <a:gd name="T5" fmla="*/ 124 h 877"/>
                <a:gd name="T6" fmla="*/ 319 w 710"/>
                <a:gd name="T7" fmla="*/ 111 h 877"/>
                <a:gd name="T8" fmla="*/ 273 w 710"/>
                <a:gd name="T9" fmla="*/ 122 h 877"/>
                <a:gd name="T10" fmla="*/ 242 w 710"/>
                <a:gd name="T11" fmla="*/ 157 h 877"/>
                <a:gd name="T12" fmla="*/ 233 w 710"/>
                <a:gd name="T13" fmla="*/ 214 h 877"/>
                <a:gd name="T14" fmla="*/ 437 w 710"/>
                <a:gd name="T15" fmla="*/ 286 h 877"/>
                <a:gd name="T16" fmla="*/ 439 w 710"/>
                <a:gd name="T17" fmla="*/ 155 h 877"/>
                <a:gd name="T18" fmla="*/ 573 w 710"/>
                <a:gd name="T19" fmla="*/ 115 h 877"/>
                <a:gd name="T20" fmla="*/ 710 w 710"/>
                <a:gd name="T21" fmla="*/ 286 h 877"/>
                <a:gd name="T22" fmla="*/ 573 w 710"/>
                <a:gd name="T23" fmla="*/ 397 h 877"/>
                <a:gd name="T24" fmla="*/ 575 w 710"/>
                <a:gd name="T25" fmla="*/ 702 h 877"/>
                <a:gd name="T26" fmla="*/ 592 w 710"/>
                <a:gd name="T27" fmla="*/ 744 h 877"/>
                <a:gd name="T28" fmla="*/ 626 w 710"/>
                <a:gd name="T29" fmla="*/ 763 h 877"/>
                <a:gd name="T30" fmla="*/ 659 w 710"/>
                <a:gd name="T31" fmla="*/ 765 h 877"/>
                <a:gd name="T32" fmla="*/ 678 w 710"/>
                <a:gd name="T33" fmla="*/ 761 h 877"/>
                <a:gd name="T34" fmla="*/ 697 w 710"/>
                <a:gd name="T35" fmla="*/ 753 h 877"/>
                <a:gd name="T36" fmla="*/ 710 w 710"/>
                <a:gd name="T37" fmla="*/ 744 h 877"/>
                <a:gd name="T38" fmla="*/ 708 w 710"/>
                <a:gd name="T39" fmla="*/ 858 h 877"/>
                <a:gd name="T40" fmla="*/ 666 w 710"/>
                <a:gd name="T41" fmla="*/ 872 h 877"/>
                <a:gd name="T42" fmla="*/ 609 w 710"/>
                <a:gd name="T43" fmla="*/ 877 h 877"/>
                <a:gd name="T44" fmla="*/ 525 w 710"/>
                <a:gd name="T45" fmla="*/ 862 h 877"/>
                <a:gd name="T46" fmla="*/ 468 w 710"/>
                <a:gd name="T47" fmla="*/ 816 h 877"/>
                <a:gd name="T48" fmla="*/ 441 w 710"/>
                <a:gd name="T49" fmla="*/ 742 h 877"/>
                <a:gd name="T50" fmla="*/ 437 w 710"/>
                <a:gd name="T51" fmla="*/ 397 h 877"/>
                <a:gd name="T52" fmla="*/ 233 w 710"/>
                <a:gd name="T53" fmla="*/ 864 h 877"/>
                <a:gd name="T54" fmla="*/ 95 w 710"/>
                <a:gd name="T55" fmla="*/ 397 h 877"/>
                <a:gd name="T56" fmla="*/ 0 w 710"/>
                <a:gd name="T57" fmla="*/ 286 h 877"/>
                <a:gd name="T58" fmla="*/ 95 w 710"/>
                <a:gd name="T59" fmla="*/ 206 h 877"/>
                <a:gd name="T60" fmla="*/ 107 w 710"/>
                <a:gd name="T61" fmla="*/ 132 h 877"/>
                <a:gd name="T62" fmla="*/ 141 w 710"/>
                <a:gd name="T63" fmla="*/ 71 h 877"/>
                <a:gd name="T64" fmla="*/ 196 w 710"/>
                <a:gd name="T65" fmla="*/ 25 h 877"/>
                <a:gd name="T66" fmla="*/ 265 w 710"/>
                <a:gd name="T67" fmla="*/ 2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0" h="877">
                  <a:moveTo>
                    <a:pt x="305" y="0"/>
                  </a:moveTo>
                  <a:lnTo>
                    <a:pt x="347" y="2"/>
                  </a:lnTo>
                  <a:lnTo>
                    <a:pt x="382" y="10"/>
                  </a:lnTo>
                  <a:lnTo>
                    <a:pt x="384" y="12"/>
                  </a:lnTo>
                  <a:lnTo>
                    <a:pt x="384" y="128"/>
                  </a:lnTo>
                  <a:lnTo>
                    <a:pt x="378" y="124"/>
                  </a:lnTo>
                  <a:lnTo>
                    <a:pt x="347" y="115"/>
                  </a:lnTo>
                  <a:lnTo>
                    <a:pt x="319" y="111"/>
                  </a:lnTo>
                  <a:lnTo>
                    <a:pt x="294" y="115"/>
                  </a:lnTo>
                  <a:lnTo>
                    <a:pt x="273" y="122"/>
                  </a:lnTo>
                  <a:lnTo>
                    <a:pt x="256" y="137"/>
                  </a:lnTo>
                  <a:lnTo>
                    <a:pt x="242" y="157"/>
                  </a:lnTo>
                  <a:lnTo>
                    <a:pt x="235" y="183"/>
                  </a:lnTo>
                  <a:lnTo>
                    <a:pt x="233" y="214"/>
                  </a:lnTo>
                  <a:lnTo>
                    <a:pt x="233" y="286"/>
                  </a:lnTo>
                  <a:lnTo>
                    <a:pt x="437" y="286"/>
                  </a:lnTo>
                  <a:lnTo>
                    <a:pt x="437" y="157"/>
                  </a:lnTo>
                  <a:lnTo>
                    <a:pt x="439" y="155"/>
                  </a:lnTo>
                  <a:lnTo>
                    <a:pt x="569" y="116"/>
                  </a:lnTo>
                  <a:lnTo>
                    <a:pt x="573" y="115"/>
                  </a:lnTo>
                  <a:lnTo>
                    <a:pt x="573" y="286"/>
                  </a:lnTo>
                  <a:lnTo>
                    <a:pt x="710" y="286"/>
                  </a:lnTo>
                  <a:lnTo>
                    <a:pt x="710" y="397"/>
                  </a:lnTo>
                  <a:lnTo>
                    <a:pt x="573" y="397"/>
                  </a:lnTo>
                  <a:lnTo>
                    <a:pt x="573" y="670"/>
                  </a:lnTo>
                  <a:lnTo>
                    <a:pt x="575" y="702"/>
                  </a:lnTo>
                  <a:lnTo>
                    <a:pt x="582" y="727"/>
                  </a:lnTo>
                  <a:lnTo>
                    <a:pt x="592" y="744"/>
                  </a:lnTo>
                  <a:lnTo>
                    <a:pt x="607" y="755"/>
                  </a:lnTo>
                  <a:lnTo>
                    <a:pt x="626" y="763"/>
                  </a:lnTo>
                  <a:lnTo>
                    <a:pt x="651" y="765"/>
                  </a:lnTo>
                  <a:lnTo>
                    <a:pt x="659" y="765"/>
                  </a:lnTo>
                  <a:lnTo>
                    <a:pt x="666" y="763"/>
                  </a:lnTo>
                  <a:lnTo>
                    <a:pt x="678" y="761"/>
                  </a:lnTo>
                  <a:lnTo>
                    <a:pt x="687" y="757"/>
                  </a:lnTo>
                  <a:lnTo>
                    <a:pt x="697" y="753"/>
                  </a:lnTo>
                  <a:lnTo>
                    <a:pt x="704" y="748"/>
                  </a:lnTo>
                  <a:lnTo>
                    <a:pt x="710" y="744"/>
                  </a:lnTo>
                  <a:lnTo>
                    <a:pt x="710" y="856"/>
                  </a:lnTo>
                  <a:lnTo>
                    <a:pt x="708" y="858"/>
                  </a:lnTo>
                  <a:lnTo>
                    <a:pt x="693" y="864"/>
                  </a:lnTo>
                  <a:lnTo>
                    <a:pt x="666" y="872"/>
                  </a:lnTo>
                  <a:lnTo>
                    <a:pt x="638" y="876"/>
                  </a:lnTo>
                  <a:lnTo>
                    <a:pt x="609" y="877"/>
                  </a:lnTo>
                  <a:lnTo>
                    <a:pt x="563" y="874"/>
                  </a:lnTo>
                  <a:lnTo>
                    <a:pt x="525" y="862"/>
                  </a:lnTo>
                  <a:lnTo>
                    <a:pt x="492" y="843"/>
                  </a:lnTo>
                  <a:lnTo>
                    <a:pt x="468" y="816"/>
                  </a:lnTo>
                  <a:lnTo>
                    <a:pt x="450" y="784"/>
                  </a:lnTo>
                  <a:lnTo>
                    <a:pt x="441" y="742"/>
                  </a:lnTo>
                  <a:lnTo>
                    <a:pt x="437" y="694"/>
                  </a:lnTo>
                  <a:lnTo>
                    <a:pt x="437" y="397"/>
                  </a:lnTo>
                  <a:lnTo>
                    <a:pt x="233" y="397"/>
                  </a:lnTo>
                  <a:lnTo>
                    <a:pt x="233" y="864"/>
                  </a:lnTo>
                  <a:lnTo>
                    <a:pt x="95" y="864"/>
                  </a:lnTo>
                  <a:lnTo>
                    <a:pt x="95" y="397"/>
                  </a:lnTo>
                  <a:lnTo>
                    <a:pt x="0" y="397"/>
                  </a:lnTo>
                  <a:lnTo>
                    <a:pt x="0" y="286"/>
                  </a:lnTo>
                  <a:lnTo>
                    <a:pt x="95" y="286"/>
                  </a:lnTo>
                  <a:lnTo>
                    <a:pt x="95" y="206"/>
                  </a:lnTo>
                  <a:lnTo>
                    <a:pt x="99" y="168"/>
                  </a:lnTo>
                  <a:lnTo>
                    <a:pt x="107" y="132"/>
                  </a:lnTo>
                  <a:lnTo>
                    <a:pt x="122" y="99"/>
                  </a:lnTo>
                  <a:lnTo>
                    <a:pt x="141" y="71"/>
                  </a:lnTo>
                  <a:lnTo>
                    <a:pt x="166" y="46"/>
                  </a:lnTo>
                  <a:lnTo>
                    <a:pt x="196" y="25"/>
                  </a:lnTo>
                  <a:lnTo>
                    <a:pt x="229" y="12"/>
                  </a:lnTo>
                  <a:lnTo>
                    <a:pt x="265" y="2"/>
                  </a:lnTo>
                  <a:lnTo>
                    <a:pt x="305"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3" name="Rectangle 14"/>
            <p:cNvSpPr>
              <a:spLocks noChangeArrowheads="1"/>
            </p:cNvSpPr>
            <p:nvPr/>
          </p:nvSpPr>
          <p:spPr bwMode="auto">
            <a:xfrm>
              <a:off x="416178" y="1279456"/>
              <a:ext cx="205377" cy="204093"/>
            </a:xfrm>
            <a:prstGeom prst="rect">
              <a:avLst/>
            </a:prstGeom>
            <a:solidFill>
              <a:srgbClr val="FF40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4" name="Rectangle 15"/>
            <p:cNvSpPr>
              <a:spLocks noChangeArrowheads="1"/>
            </p:cNvSpPr>
            <p:nvPr/>
          </p:nvSpPr>
          <p:spPr bwMode="auto">
            <a:xfrm>
              <a:off x="642734" y="1279456"/>
              <a:ext cx="204735" cy="204093"/>
            </a:xfrm>
            <a:prstGeom prst="rect">
              <a:avLst/>
            </a:prstGeom>
            <a:solidFill>
              <a:srgbClr val="8DC63F"/>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5" name="Rectangle 16"/>
            <p:cNvSpPr>
              <a:spLocks noChangeArrowheads="1"/>
            </p:cNvSpPr>
            <p:nvPr/>
          </p:nvSpPr>
          <p:spPr bwMode="auto">
            <a:xfrm>
              <a:off x="416178" y="1505371"/>
              <a:ext cx="205377" cy="204735"/>
            </a:xfrm>
            <a:prstGeom prst="rect">
              <a:avLst/>
            </a:prstGeom>
            <a:solidFill>
              <a:srgbClr val="00B0F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sp>
          <p:nvSpPr>
            <p:cNvPr id="56" name="Rectangle 17"/>
            <p:cNvSpPr>
              <a:spLocks noChangeArrowheads="1"/>
            </p:cNvSpPr>
            <p:nvPr/>
          </p:nvSpPr>
          <p:spPr bwMode="auto">
            <a:xfrm>
              <a:off x="642734" y="1505371"/>
              <a:ext cx="204735" cy="204735"/>
            </a:xfrm>
            <a:prstGeom prst="rect">
              <a:avLst/>
            </a:prstGeom>
            <a:solidFill>
              <a:srgbClr val="FFBF00"/>
            </a:solid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932480"/>
              <a:endParaRPr lang="en-US" sz="1904" dirty="0">
                <a:solidFill>
                  <a:prstClr val="white"/>
                </a:solidFill>
              </a:endParaRPr>
            </a:p>
          </p:txBody>
        </p:sp>
      </p:grpSp>
      <p:sp>
        <p:nvSpPr>
          <p:cNvPr id="16" name="Text Box 3"/>
          <p:cNvSpPr txBox="1">
            <a:spLocks noChangeArrowheads="1"/>
          </p:cNvSpPr>
          <p:nvPr/>
        </p:nvSpPr>
        <p:spPr bwMode="blackWhite">
          <a:xfrm>
            <a:off x="278526" y="6102904"/>
            <a:ext cx="11194447" cy="621530"/>
          </a:xfrm>
          <a:prstGeom prst="rect">
            <a:avLst/>
          </a:prstGeom>
          <a:noFill/>
          <a:ln w="12700">
            <a:noFill/>
            <a:miter lim="800000"/>
            <a:headEnd type="none" w="sm" len="sm"/>
            <a:tailEnd type="none" w="sm" len="sm"/>
          </a:ln>
          <a:effectLst/>
        </p:spPr>
        <p:txBody>
          <a:bodyPr vert="horz" wrap="square" lIns="186497" tIns="149198" rIns="186497" bIns="149198" numCol="1" anchor="t" anchorCtr="0" compatLnSpc="1">
            <a:prstTxWarp prst="textNoShape">
              <a:avLst/>
            </a:prstTxWarp>
            <a:spAutoFit/>
          </a:bodyPr>
          <a:lstStyle/>
          <a:p>
            <a:pPr defTabSz="950724" eaLnBrk="0" hangingPunct="0"/>
            <a:r>
              <a:rPr lang="en-US" sz="680" dirty="0">
                <a:solidFill>
                  <a:prstClr val="white">
                    <a:alpha val="95000"/>
                  </a:prstClr>
                </a:solidFill>
                <a:cs typeface="Segoe UI" pitchFamily="34" charset="0"/>
              </a:rPr>
              <a:t>© 2014 Microsoft Corporation. All rights reserved. Microsoft, Windows, Windows Vista and other product names are or may be registered trademarks and/or trademarks in the U.S. and/or other countries.</a:t>
            </a:r>
          </a:p>
          <a:p>
            <a:pPr defTabSz="950724" eaLnBrk="0" hangingPunct="0"/>
            <a:r>
              <a:rPr lang="en-US" sz="680" dirty="0">
                <a:solidFill>
                  <a:prstClr val="white">
                    <a:alpha val="95000"/>
                  </a:prstClr>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112025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3"/>
            <a:ext cx="7315203" cy="914400"/>
          </a:xfrm>
        </p:spPr>
        <p:txBody>
          <a:bodyPr vert="horz" wrap="square" lIns="182880" tIns="146304" rIns="182880" bIns="146304" rtlCol="0" anchor="ctr">
            <a:noAutofit/>
          </a:bodyPr>
          <a:lstStyle>
            <a:lvl1pPr marL="0" indent="0">
              <a:buNone/>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00"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290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48828972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dirty="0"/>
              <a:t>Click to edit Master title style</a:t>
            </a:r>
          </a:p>
        </p:txBody>
      </p:sp>
    </p:spTree>
    <p:extLst>
      <p:ext uri="{BB962C8B-B14F-4D97-AF65-F5344CB8AC3E}">
        <p14:creationId xmlns:p14="http://schemas.microsoft.com/office/powerpoint/2010/main" val="154551607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9" y="1211263"/>
            <a:ext cx="5943599" cy="5486400"/>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5083725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545326"/>
            <a:ext cx="361094" cy="361043"/>
          </a:xfrm>
          <a:prstGeom prst="rect">
            <a:avLst/>
          </a:prstGeom>
        </p:spPr>
      </p:pic>
      <p:sp>
        <p:nvSpPr>
          <p:cNvPr id="5" name="Footer Placeholder 6"/>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dirty="0">
                <a:solidFill>
                  <a:srgbClr val="666666"/>
                </a:solidFill>
              </a:rPr>
              <a:t>MICROSOFT CONFIDENTIAL</a:t>
            </a:r>
          </a:p>
        </p:txBody>
      </p:sp>
    </p:spTree>
    <p:extLst>
      <p:ext uri="{BB962C8B-B14F-4D97-AF65-F5344CB8AC3E}">
        <p14:creationId xmlns:p14="http://schemas.microsoft.com/office/powerpoint/2010/main" val="361808018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3"/>
            <a:ext cx="11887200" cy="2281715"/>
          </a:xfrm>
        </p:spPr>
        <p:txBody>
          <a:bodyPr>
            <a:sp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892444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b="0">
                <a:latin typeface="+mn-lt"/>
              </a:defRPr>
            </a:lvl1pPr>
          </a:lstStyle>
          <a:p>
            <a:r>
              <a:rPr lang="en-US" dirty="0"/>
              <a:t>Click to edit Master title style</a:t>
            </a:r>
          </a:p>
        </p:txBody>
      </p:sp>
      <p:sp>
        <p:nvSpPr>
          <p:cNvPr id="4" name="Text Placeholder 3"/>
          <p:cNvSpPr>
            <a:spLocks noGrp="1"/>
          </p:cNvSpPr>
          <p:nvPr>
            <p:ph type="body" sz="quarter" idx="10"/>
          </p:nvPr>
        </p:nvSpPr>
        <p:spPr>
          <a:xfrm>
            <a:off x="273163" y="1363662"/>
            <a:ext cx="11888676" cy="5029200"/>
          </a:xfrm>
        </p:spPr>
        <p:txBody>
          <a:bodyPr wrap="square">
            <a:noAutofit/>
          </a:bodyPr>
          <a:lstStyle>
            <a:lvl1pPr>
              <a:defRPr sz="3600">
                <a:latin typeface="Segoe UI" panose="020B0502040204020203" pitchFamily="34" charset="0"/>
                <a:cs typeface="Segoe UI" panose="020B0502040204020203" pitchFamily="34" charset="0"/>
              </a:defRPr>
            </a:lvl1pPr>
            <a:lvl2pPr marL="342900" indent="-342900">
              <a:buFont typeface="Arial" panose="020B0604020202020204" pitchFamily="34" charset="0"/>
              <a:buChar char="•"/>
              <a:defRPr sz="2400">
                <a:solidFill>
                  <a:srgbClr val="404040"/>
                </a:solidFill>
                <a:latin typeface="Segoe UI" panose="020B0502040204020203" pitchFamily="34" charset="0"/>
                <a:cs typeface="Segoe UI" panose="020B0502040204020203" pitchFamily="34" charset="0"/>
              </a:defRPr>
            </a:lvl2pPr>
            <a:lvl3pPr>
              <a:defRPr sz="2400"/>
            </a:lvl3pPr>
            <a:lvl4pPr marL="466240" indent="-233120">
              <a:buFont typeface="Courier New" panose="02070309020205020404" pitchFamily="49" charset="0"/>
              <a:buChar char="o"/>
              <a:defRPr sz="2000">
                <a:solidFill>
                  <a:srgbClr val="404040"/>
                </a:solidFill>
                <a:latin typeface="Segoe UI" panose="020B0502040204020203" pitchFamily="34" charset="0"/>
                <a:cs typeface="Segoe UI" panose="020B0502040204020203" pitchFamily="34" charset="0"/>
              </a:defRPr>
            </a:lvl4pPr>
            <a:lvl5pPr marL="704217" indent="-233120">
              <a:buFont typeface="Wingdings" panose="05000000000000000000" pitchFamily="2" charset="2"/>
              <a:buChar char="§"/>
              <a:defRPr sz="2000">
                <a:solidFill>
                  <a:srgbClr val="404040"/>
                </a:solidFill>
                <a:latin typeface="Segoe UI" panose="020B0502040204020203" pitchFamily="34" charset="0"/>
                <a:cs typeface="Segoe UI" panose="020B0502040204020203" pitchFamily="34" charset="0"/>
              </a:defRPr>
            </a:lvl5pPr>
            <a:lvl6pPr marL="1085850" indent="-342900">
              <a:defRPr>
                <a:solidFill>
                  <a:srgbClr val="404040"/>
                </a:solidFill>
                <a:latin typeface="Segoe UI" panose="020B0502040204020203" pitchFamily="34" charset="0"/>
                <a:cs typeface="Segoe UI" panose="020B0502040204020203" pitchFamily="34" charset="0"/>
              </a:defRPr>
            </a:lvl6pPr>
          </a:lstStyle>
          <a:p>
            <a:pPr lvl="0"/>
            <a:r>
              <a:rPr lang="en-US" dirty="0"/>
              <a:t>Click to edit Master text styles</a:t>
            </a:r>
          </a:p>
          <a:p>
            <a:pPr lvl="1"/>
            <a:r>
              <a:rPr lang="en-US" dirty="0"/>
              <a:t>Second level</a:t>
            </a:r>
          </a:p>
          <a:p>
            <a:pPr lvl="3"/>
            <a:r>
              <a:rPr lang="en-US" dirty="0"/>
              <a:t>Third level</a:t>
            </a:r>
          </a:p>
          <a:p>
            <a:pPr lvl="4"/>
            <a:r>
              <a:rPr lang="en-US" dirty="0"/>
              <a:t>Fourth level</a:t>
            </a:r>
          </a:p>
          <a:p>
            <a:pPr lvl="5"/>
            <a:r>
              <a:rPr lang="en-US" dirty="0"/>
              <a:t>Fifth level</a:t>
            </a:r>
          </a:p>
        </p:txBody>
      </p:sp>
    </p:spTree>
    <p:extLst>
      <p:ext uri="{BB962C8B-B14F-4D97-AF65-F5344CB8AC3E}">
        <p14:creationId xmlns:p14="http://schemas.microsoft.com/office/powerpoint/2010/main" val="427639909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00"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168713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953954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800" indent="-3428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00"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71275038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4"/>
            <a:ext cx="8778210" cy="4876799"/>
          </a:xfrm>
        </p:spPr>
        <p:txBody>
          <a:bodyPr wrap="square">
            <a:noAutofit/>
          </a:bodyPr>
          <a:lstStyle>
            <a:lvl1pPr>
              <a:defRPr>
                <a:latin typeface="Segoe UI" panose="020B0502040204020203" pitchFamily="34" charset="0"/>
                <a:cs typeface="Segoe UI" panose="020B0502040204020203" pitchFamily="34" charset="0"/>
              </a:defRPr>
            </a:lvl1pPr>
            <a:lvl2pPr marL="342900" indent="-342900">
              <a:buFont typeface="Arial" panose="020B0604020202020204" pitchFamily="34" charset="0"/>
              <a:buChar char="•"/>
              <a:defRPr sz="2400">
                <a:solidFill>
                  <a:srgbClr val="404040"/>
                </a:solidFill>
                <a:latin typeface="Segoe UI" panose="020B0502040204020203" pitchFamily="34" charset="0"/>
                <a:cs typeface="Segoe UI" panose="020B0502040204020203" pitchFamily="34" charset="0"/>
              </a:defRPr>
            </a:lvl2pPr>
            <a:lvl3pPr>
              <a:defRPr sz="2400"/>
            </a:lvl3pPr>
            <a:lvl4pPr>
              <a:defRPr sz="2000">
                <a:solidFill>
                  <a:srgbClr val="404040"/>
                </a:solidFill>
                <a:latin typeface="Segoe UI" panose="020B0502040204020203" pitchFamily="34" charset="0"/>
                <a:cs typeface="Segoe UI" panose="020B0502040204020203" pitchFamily="34" charset="0"/>
              </a:defRPr>
            </a:lvl4pPr>
            <a:lvl5pPr>
              <a:defRPr sz="2000">
                <a:solidFill>
                  <a:srgbClr val="404040"/>
                </a:solidFill>
                <a:latin typeface="Segoe UI" panose="020B0502040204020203" pitchFamily="34" charset="0"/>
                <a:cs typeface="Segoe UI" panose="020B0502040204020203" pitchFamily="34" charset="0"/>
              </a:defRPr>
            </a:lvl5pPr>
            <a:lvl6pPr marL="1023938" indent="-280988">
              <a:defRPr>
                <a:solidFill>
                  <a:srgbClr val="404040"/>
                </a:solidFill>
                <a:latin typeface="Segoe UI" panose="020B0502040204020203" pitchFamily="34" charset="0"/>
                <a:cs typeface="Segoe UI" panose="020B0502040204020203" pitchFamily="34" charset="0"/>
              </a:defRPr>
            </a:lvl6pPr>
          </a:lstStyle>
          <a:p>
            <a:pPr lvl="0"/>
            <a:r>
              <a:rPr lang="en-US" dirty="0"/>
              <a:t>Click to edit Master text styles</a:t>
            </a:r>
          </a:p>
          <a:p>
            <a:pPr lvl="1"/>
            <a:r>
              <a:rPr lang="en-US" dirty="0"/>
              <a:t>Second level</a:t>
            </a:r>
          </a:p>
          <a:p>
            <a:pPr lvl="3"/>
            <a:r>
              <a:rPr lang="en-US" dirty="0"/>
              <a:t>Third level</a:t>
            </a:r>
          </a:p>
          <a:p>
            <a:pPr lvl="4"/>
            <a:r>
              <a:rPr lang="en-US" dirty="0"/>
              <a:t>Fourth level</a:t>
            </a:r>
          </a:p>
          <a:p>
            <a:pPr lvl="5"/>
            <a:r>
              <a:rPr lang="en-US" dirty="0"/>
              <a:t>Fifth level</a:t>
            </a:r>
          </a:p>
        </p:txBody>
      </p:sp>
      <p:sp>
        <p:nvSpPr>
          <p:cNvPr id="6" name="Title 5"/>
          <p:cNvSpPr>
            <a:spLocks noGrp="1"/>
          </p:cNvSpPr>
          <p:nvPr>
            <p:ph type="title"/>
          </p:nvPr>
        </p:nvSpPr>
        <p:spPr/>
        <p:txBody>
          <a:bodyPr/>
          <a:lstStyle>
            <a:lvl1pPr>
              <a:defRPr sz="4800" b="0">
                <a:latin typeface="+mn-lt"/>
              </a:defRPr>
            </a:lvl1pPr>
          </a:lstStyle>
          <a:p>
            <a:r>
              <a:rPr lang="en-US" dirty="0"/>
              <a:t>Click to edit Master title style</a:t>
            </a:r>
          </a:p>
        </p:txBody>
      </p:sp>
      <p:sp>
        <p:nvSpPr>
          <p:cNvPr id="3" name="Text Placeholder 2"/>
          <p:cNvSpPr>
            <a:spLocks noGrp="1"/>
          </p:cNvSpPr>
          <p:nvPr>
            <p:ph type="body" sz="quarter" idx="11"/>
          </p:nvPr>
        </p:nvSpPr>
        <p:spPr>
          <a:xfrm>
            <a:off x="283148" y="1668464"/>
            <a:ext cx="2743200" cy="4876799"/>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00"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8947752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15" indent="0">
              <a:buNone/>
              <a:defRPr/>
            </a:lvl3pPr>
            <a:lvl4pPr marL="457029" indent="0">
              <a:buNone/>
              <a:defRPr/>
            </a:lvl4pPr>
            <a:lvl5pPr marL="6855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488171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3"/>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42668928"/>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81" y="2236294"/>
            <a:ext cx="10445796" cy="932293"/>
          </a:xfrm>
        </p:spPr>
        <p:txBody>
          <a:bodyPr anchor="b" anchorCtr="0"/>
          <a:lstStyle>
            <a:lvl1pPr>
              <a:defRPr sz="6730" spc="-153"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98581" y="3494024"/>
            <a:ext cx="10445796"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10048068" y="-163736"/>
            <a:ext cx="1865957"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450714" y="1324427"/>
            <a:ext cx="1194706"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450714" y="-163736"/>
            <a:ext cx="892788"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386101" y="1451391"/>
            <a:ext cx="678952"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450714" y="5868094"/>
            <a:ext cx="1194706"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741724" y="5182577"/>
            <a:ext cx="789636"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444376" y="5721979"/>
            <a:ext cx="323147"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838718" y="6465209"/>
            <a:ext cx="2409262"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95804" y="450913"/>
            <a:ext cx="1281084"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904365" y="-163736"/>
            <a:ext cx="523617"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988598" y="1258994"/>
            <a:ext cx="249441"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942897" y="1956615"/>
            <a:ext cx="892788"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5074501" y="5517986"/>
            <a:ext cx="615664"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743809" y="4775081"/>
            <a:ext cx="1051038"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28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3031118"/>
            <a:ext cx="11375536" cy="932293"/>
          </a:xfrm>
        </p:spPr>
        <p:txBody>
          <a:bodyPr anchor="ctr" anchorCtr="0"/>
          <a:lstStyle>
            <a:lvl1pPr>
              <a:defRPr sz="6730" spc="-306" baseline="0">
                <a:solidFill>
                  <a:schemeClr val="tx1">
                    <a:alpha val="99000"/>
                  </a:schemeClr>
                </a:solidFill>
              </a:defRPr>
            </a:lvl1pPr>
          </a:lstStyle>
          <a:p>
            <a:r>
              <a:rPr lang="en-US" dirty="0"/>
              <a:t>Click to edit title style</a:t>
            </a:r>
          </a:p>
        </p:txBody>
      </p:sp>
      <p:sp>
        <p:nvSpPr>
          <p:cNvPr id="3" name="Oval 2"/>
          <p:cNvSpPr/>
          <p:nvPr userDrawn="1"/>
        </p:nvSpPr>
        <p:spPr bwMode="auto">
          <a:xfrm>
            <a:off x="10409713" y="-391055"/>
            <a:ext cx="1865957"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812359" y="1097108"/>
            <a:ext cx="1194706"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812359" y="-391055"/>
            <a:ext cx="892788"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747747" y="1224072"/>
            <a:ext cx="678952"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683035" y="5609390"/>
            <a:ext cx="1194706"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974046" y="4923872"/>
            <a:ext cx="789636"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676696" y="5463275"/>
            <a:ext cx="323147"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1071038" y="6206505"/>
            <a:ext cx="2409262"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34015" y="1137813"/>
            <a:ext cx="1281084"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742577" y="523164"/>
            <a:ext cx="523617"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350243" y="1031675"/>
            <a:ext cx="249441"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382881" y="1916441"/>
            <a:ext cx="892788"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5074501" y="5517986"/>
            <a:ext cx="615664"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743809" y="4775081"/>
            <a:ext cx="1051038"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350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3115870"/>
            <a:ext cx="11375536" cy="762786"/>
          </a:xfrm>
        </p:spPr>
        <p:txBody>
          <a:bodyPr anchor="ctr" anchorCtr="0"/>
          <a:lstStyle>
            <a:lvl1pPr>
              <a:defRPr sz="5506"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26861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8068" y="-163736"/>
            <a:ext cx="1865957"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450714" y="1324427"/>
            <a:ext cx="1194706"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450714" y="-163736"/>
            <a:ext cx="892788"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386101" y="1451391"/>
            <a:ext cx="678952"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450714" y="5868094"/>
            <a:ext cx="1194706"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741724" y="5182577"/>
            <a:ext cx="789636"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444376" y="5721979"/>
            <a:ext cx="323147"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838718" y="6465209"/>
            <a:ext cx="2409262"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95804" y="450913"/>
            <a:ext cx="1281084"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904365" y="-163736"/>
            <a:ext cx="523617"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988598" y="1258994"/>
            <a:ext cx="249441"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942897" y="1956615"/>
            <a:ext cx="892788"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5074501" y="5517986"/>
            <a:ext cx="615664"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743809" y="4775081"/>
            <a:ext cx="1051038"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92912" y="4429866"/>
            <a:ext cx="10445795"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33" indent="0" algn="ctr">
              <a:buNone/>
              <a:defRPr>
                <a:solidFill>
                  <a:schemeClr val="tx1">
                    <a:tint val="75000"/>
                  </a:schemeClr>
                </a:solidFill>
              </a:defRPr>
            </a:lvl2pPr>
            <a:lvl3pPr marL="932466" indent="0" algn="ctr">
              <a:buNone/>
              <a:defRPr>
                <a:solidFill>
                  <a:schemeClr val="tx1">
                    <a:tint val="75000"/>
                  </a:schemeClr>
                </a:solidFill>
              </a:defRPr>
            </a:lvl3pPr>
            <a:lvl4pPr marL="1398699" indent="0" algn="ctr">
              <a:buNone/>
              <a:defRPr>
                <a:solidFill>
                  <a:schemeClr val="tx1">
                    <a:tint val="75000"/>
                  </a:schemeClr>
                </a:solidFill>
              </a:defRPr>
            </a:lvl4pPr>
            <a:lvl5pPr marL="1864932" indent="0" algn="ctr">
              <a:buNone/>
              <a:defRPr>
                <a:solidFill>
                  <a:schemeClr val="tx1">
                    <a:tint val="75000"/>
                  </a:schemeClr>
                </a:solidFill>
              </a:defRPr>
            </a:lvl5pPr>
            <a:lvl6pPr marL="2331166" indent="0" algn="ctr">
              <a:buNone/>
              <a:defRPr>
                <a:solidFill>
                  <a:schemeClr val="tx1">
                    <a:tint val="75000"/>
                  </a:schemeClr>
                </a:solidFill>
              </a:defRPr>
            </a:lvl6pPr>
            <a:lvl7pPr marL="2797397" indent="0" algn="ctr">
              <a:buNone/>
              <a:defRPr>
                <a:solidFill>
                  <a:schemeClr val="tx1">
                    <a:tint val="75000"/>
                  </a:schemeClr>
                </a:solidFill>
              </a:defRPr>
            </a:lvl7pPr>
            <a:lvl8pPr marL="3263631" indent="0" algn="ctr">
              <a:buNone/>
              <a:defRPr>
                <a:solidFill>
                  <a:schemeClr val="tx1">
                    <a:tint val="75000"/>
                  </a:schemeClr>
                </a:solidFill>
              </a:defRPr>
            </a:lvl8pPr>
            <a:lvl9pPr marL="3729864" indent="0" algn="ctr">
              <a:buNone/>
              <a:defRPr>
                <a:solidFill>
                  <a:schemeClr val="tx1">
                    <a:tint val="75000"/>
                  </a:schemeClr>
                </a:solidFill>
              </a:defRPr>
            </a:lvl9pPr>
          </a:lstStyle>
          <a:p>
            <a:pPr marL="0" marR="0" lvl="0" indent="0" algn="l" defTabSz="932466"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6150" y="2794220"/>
            <a:ext cx="1045065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0"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1" y="1476623"/>
            <a:ext cx="10445796" cy="932293"/>
          </a:xfrm>
        </p:spPr>
        <p:txBody>
          <a:bodyPr wrap="square" anchor="ctr">
            <a:noAutofit/>
          </a:bodyPr>
          <a:lstStyle>
            <a:lvl1pPr marL="0" indent="0">
              <a:buNone/>
              <a:defRPr sz="6730" spc="-15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384844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3"/>
            <a:ext cx="11375536" cy="76270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0" y="1476623"/>
            <a:ext cx="11375536" cy="5284753"/>
          </a:xfrm>
          <a:prstGeom prst="rect">
            <a:avLst/>
          </a:prstGeom>
        </p:spPr>
        <p:txBody>
          <a:bodyPr/>
          <a:lstStyle>
            <a:lvl1pPr marL="289789" indent="-289789">
              <a:buFont typeface="Wingdings" pitchFamily="2" charset="2"/>
              <a:buChar char=""/>
              <a:defRPr sz="4080">
                <a:latin typeface="+mn-lt"/>
              </a:defRPr>
            </a:lvl1pPr>
            <a:lvl2pPr marL="527771" indent="-237983">
              <a:buFont typeface="Wingdings" pitchFamily="2" charset="2"/>
              <a:buChar char=""/>
              <a:defRPr>
                <a:latin typeface="+mn-lt"/>
              </a:defRPr>
            </a:lvl2pPr>
            <a:lvl3pPr marL="756040" indent="-228269">
              <a:buFont typeface="Wingdings" pitchFamily="2" charset="2"/>
              <a:buChar char=""/>
              <a:tabLst/>
              <a:defRPr>
                <a:latin typeface="+mn-lt"/>
              </a:defRPr>
            </a:lvl3pPr>
            <a:lvl4pPr marL="932504" indent="-176463">
              <a:buFont typeface="Wingdings" pitchFamily="2" charset="2"/>
              <a:buChar char=""/>
              <a:defRPr>
                <a:latin typeface="+mn-lt"/>
              </a:defRPr>
            </a:lvl4pPr>
            <a:lvl5pPr marL="1108967" indent="-176463">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42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3"/>
            <a:ext cx="11375536"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301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026443"/>
            <a:ext cx="3657600" cy="461665"/>
          </a:xfrm>
        </p:spPr>
        <p:txBody>
          <a:bodyPr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3441286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950"/>
                                        <p:tgtEl>
                                          <p:spTgt spid="12"/>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2"/>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2"/>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950"/>
                                        <p:tgtEl>
                                          <p:spTgt spid="13"/>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3"/>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6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3"/>
            <a:ext cx="11375536"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6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215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31279" y="1476622"/>
            <a:ext cx="5504574" cy="5284752"/>
          </a:xfrm>
        </p:spPr>
        <p:txBody>
          <a:bodyPr>
            <a:noAutofit/>
          </a:bodyPr>
          <a:lstStyle>
            <a:lvl1pPr marL="297883" indent="-297883">
              <a:spcBef>
                <a:spcPts val="1224"/>
              </a:spcBef>
              <a:buClr>
                <a:schemeClr val="tx1"/>
              </a:buClr>
              <a:buFont typeface="Wingdings" pitchFamily="2" charset="2"/>
              <a:buChar char=""/>
              <a:defRPr>
                <a:solidFill>
                  <a:schemeClr val="bg1">
                    <a:lumMod val="75000"/>
                    <a:lumOff val="25000"/>
                  </a:schemeClr>
                </a:solidFill>
              </a:defRPr>
            </a:lvl1pPr>
            <a:lvl2pPr marL="531009" indent="-233126">
              <a:defRPr sz="2040">
                <a:solidFill>
                  <a:schemeClr val="bg1">
                    <a:lumMod val="75000"/>
                    <a:lumOff val="25000"/>
                  </a:schemeClr>
                </a:solidFill>
              </a:defRPr>
            </a:lvl2pPr>
            <a:lvl3pPr marL="699377" indent="-168368">
              <a:tabLst/>
              <a:defRPr sz="2040">
                <a:solidFill>
                  <a:schemeClr val="bg1">
                    <a:lumMod val="75000"/>
                    <a:lumOff val="25000"/>
                  </a:schemeClr>
                </a:solidFill>
              </a:defRPr>
            </a:lvl3pPr>
            <a:lvl4pPr marL="880698" indent="-181320">
              <a:defRPr>
                <a:solidFill>
                  <a:schemeClr val="bg1">
                    <a:lumMod val="75000"/>
                    <a:lumOff val="25000"/>
                  </a:schemeClr>
                </a:solidFill>
              </a:defRPr>
            </a:lvl4pPr>
            <a:lvl5pPr marL="1049066" indent="-168368">
              <a:tabLst/>
              <a:defRPr>
                <a:solidFill>
                  <a:schemeClr val="bg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1" y="1476622"/>
            <a:ext cx="5504574" cy="5284752"/>
          </a:xfrm>
        </p:spPr>
        <p:txBody>
          <a:bodyPr>
            <a:noAutofit/>
          </a:bodyPr>
          <a:lstStyle>
            <a:lvl1pPr marL="346451" indent="-346451">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572" indent="-349689">
              <a:defRPr lang="en-US" sz="2040" kern="1200" spc="0" baseline="0" dirty="0" smtClean="0">
                <a:solidFill>
                  <a:schemeClr val="bg1">
                    <a:lumMod val="75000"/>
                    <a:lumOff val="25000"/>
                  </a:schemeClr>
                </a:solidFill>
                <a:latin typeface="+mn-lt"/>
                <a:ea typeface="+mn-ea"/>
                <a:cs typeface="+mn-cs"/>
              </a:defRPr>
            </a:lvl2pPr>
            <a:lvl3pPr marL="880698" indent="-349689">
              <a:defRPr lang="en-US" sz="2040" kern="1200" spc="0" baseline="0" dirty="0" smtClean="0">
                <a:solidFill>
                  <a:schemeClr val="bg1">
                    <a:lumMod val="75000"/>
                    <a:lumOff val="25000"/>
                  </a:schemeClr>
                </a:solidFill>
                <a:latin typeface="+mn-lt"/>
                <a:ea typeface="+mn-ea"/>
                <a:cs typeface="+mn-cs"/>
              </a:defRPr>
            </a:lvl3pPr>
            <a:lvl4pPr marL="1049066" indent="-349689">
              <a:defRPr lang="en-US" sz="2040" kern="1200" spc="0" baseline="0" dirty="0" smtClean="0">
                <a:solidFill>
                  <a:schemeClr val="bg1">
                    <a:lumMod val="75000"/>
                    <a:lumOff val="25000"/>
                  </a:schemeClr>
                </a:solidFill>
                <a:latin typeface="+mn-lt"/>
                <a:ea typeface="+mn-ea"/>
                <a:cs typeface="+mn-cs"/>
              </a:defRPr>
            </a:lvl4pPr>
            <a:lvl5pPr marL="1230386" indent="-349689">
              <a:defRPr lang="en-US" sz="2040" kern="1200" spc="0" baseline="0" dirty="0">
                <a:solidFill>
                  <a:schemeClr val="bg1">
                    <a:lumMod val="75000"/>
                    <a:lumOff val="25000"/>
                  </a:schemeClr>
                </a:solidFill>
                <a:latin typeface="+mn-lt"/>
                <a:ea typeface="+mn-ea"/>
                <a:cs typeface="+mn-cs"/>
              </a:defRPr>
            </a:lvl5pPr>
          </a:lstStyle>
          <a:p>
            <a:pPr marL="297883" marR="0" lvl="0"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297883" marR="0" lvl="1"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Second level</a:t>
            </a:r>
          </a:p>
          <a:p>
            <a:pPr marL="297883" marR="0" lvl="2"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Third level</a:t>
            </a:r>
          </a:p>
          <a:p>
            <a:pPr marL="297883" marR="0" lvl="3"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Fourth level</a:t>
            </a:r>
          </a:p>
          <a:p>
            <a:pPr marL="297883" marR="0" lvl="4" indent="-297883" algn="l" defTabSz="932466"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173473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79" y="1476622"/>
            <a:ext cx="5504574"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7983" indent="0">
              <a:buNone/>
              <a:defRPr sz="2040">
                <a:solidFill>
                  <a:schemeClr val="bg1">
                    <a:lumMod val="75000"/>
                    <a:lumOff val="25000"/>
                  </a:schemeClr>
                </a:solidFill>
                <a:latin typeface="+mn-lt"/>
              </a:defRPr>
            </a:lvl3pPr>
            <a:lvl4pPr marL="466251" indent="0">
              <a:buNone/>
              <a:defRPr sz="2040">
                <a:solidFill>
                  <a:schemeClr val="bg1">
                    <a:lumMod val="75000"/>
                    <a:lumOff val="25000"/>
                  </a:schemeClr>
                </a:solidFill>
                <a:latin typeface="+mn-lt"/>
              </a:defRPr>
            </a:lvl4pPr>
            <a:lvl5pPr marL="707472"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1" y="1476622"/>
            <a:ext cx="5504574"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7983"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489"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0997" marR="0" indent="0" algn="l" defTabSz="932466"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466"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267322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82583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852851" y="2576876"/>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852851" y="3509477"/>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2" name="Text Placeholder 8"/>
          <p:cNvSpPr>
            <a:spLocks noGrp="1"/>
          </p:cNvSpPr>
          <p:nvPr>
            <p:ph type="body" sz="quarter" idx="13"/>
          </p:nvPr>
        </p:nvSpPr>
        <p:spPr>
          <a:xfrm>
            <a:off x="7686460" y="2576876"/>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686460" y="3509477"/>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2022388" y="2576876"/>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2022388" y="3509477"/>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16795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6266102" y="1422723"/>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6266102" y="2355324"/>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3435640" y="1422723"/>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3435640" y="2355324"/>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0" name="Text Placeholder 8"/>
          <p:cNvSpPr>
            <a:spLocks noGrp="1"/>
          </p:cNvSpPr>
          <p:nvPr>
            <p:ph type="body" sz="quarter" idx="17"/>
          </p:nvPr>
        </p:nvSpPr>
        <p:spPr>
          <a:xfrm>
            <a:off x="6266102" y="4040508"/>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6266102" y="4973109"/>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9" name="Text Placeholder 8"/>
          <p:cNvSpPr>
            <a:spLocks noGrp="1"/>
          </p:cNvSpPr>
          <p:nvPr>
            <p:ph type="body" sz="quarter" idx="21"/>
          </p:nvPr>
        </p:nvSpPr>
        <p:spPr>
          <a:xfrm>
            <a:off x="3435640" y="4040508"/>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3435640" y="4973109"/>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2834302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852851" y="1422723"/>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852851" y="2355324"/>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2" name="Text Placeholder 8"/>
          <p:cNvSpPr>
            <a:spLocks noGrp="1"/>
          </p:cNvSpPr>
          <p:nvPr>
            <p:ph type="body" sz="quarter" idx="13"/>
          </p:nvPr>
        </p:nvSpPr>
        <p:spPr>
          <a:xfrm>
            <a:off x="7686460" y="1422723"/>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686460" y="2355324"/>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2022388" y="1422723"/>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2022388" y="2355324"/>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0" name="Text Placeholder 8"/>
          <p:cNvSpPr>
            <a:spLocks noGrp="1"/>
          </p:cNvSpPr>
          <p:nvPr>
            <p:ph type="body" sz="quarter" idx="17"/>
          </p:nvPr>
        </p:nvSpPr>
        <p:spPr>
          <a:xfrm>
            <a:off x="4852851" y="4040508"/>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4852851" y="4973109"/>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7" name="Text Placeholder 8"/>
          <p:cNvSpPr>
            <a:spLocks noGrp="1"/>
          </p:cNvSpPr>
          <p:nvPr>
            <p:ph type="body" sz="quarter" idx="19"/>
          </p:nvPr>
        </p:nvSpPr>
        <p:spPr>
          <a:xfrm>
            <a:off x="7686460" y="4040508"/>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18" name="Text Placeholder 8"/>
          <p:cNvSpPr>
            <a:spLocks noGrp="1"/>
          </p:cNvSpPr>
          <p:nvPr>
            <p:ph type="body" sz="quarter" idx="20"/>
          </p:nvPr>
        </p:nvSpPr>
        <p:spPr>
          <a:xfrm>
            <a:off x="7686460" y="4973109"/>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9" name="Text Placeholder 8"/>
          <p:cNvSpPr>
            <a:spLocks noGrp="1"/>
          </p:cNvSpPr>
          <p:nvPr>
            <p:ph type="body" sz="quarter" idx="21"/>
          </p:nvPr>
        </p:nvSpPr>
        <p:spPr>
          <a:xfrm>
            <a:off x="2022388" y="4040508"/>
            <a:ext cx="2724297"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197"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2022388" y="4973109"/>
            <a:ext cx="2724297"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103758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38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6475"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4" tIns="46624" rIns="46624" bIns="46624" numCol="1" spcCol="0" rtlCol="0" fromWordArt="0" anchor="ctr" anchorCtr="0" forceAA="0" compatLnSpc="1">
            <a:prstTxWarp prst="textNoShape">
              <a:avLst/>
            </a:prstTxWarp>
            <a:noAutofit/>
          </a:bodyPr>
          <a:lstStyle/>
          <a:p>
            <a:pPr algn="ctr" defTabSz="932197" fontAlgn="base">
              <a:spcBef>
                <a:spcPct val="0"/>
              </a:spcBef>
              <a:spcAft>
                <a:spcPct val="0"/>
              </a:spcAft>
            </a:pPr>
            <a:endParaRPr lang="en-US" sz="1836" dirty="0">
              <a:solidFill>
                <a:srgbClr val="FFFFFF">
                  <a:alpha val="99000"/>
                </a:srgb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28850" y="1476622"/>
            <a:ext cx="11378776"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019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52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olor Block">
    <p:spTree>
      <p:nvGrpSpPr>
        <p:cNvPr id="1" name=""/>
        <p:cNvGrpSpPr/>
        <p:nvPr/>
      </p:nvGrpSpPr>
      <p:grpSpPr>
        <a:xfrm>
          <a:off x="0" y="0"/>
          <a:ext cx="0" cy="0"/>
          <a:chOff x="0" y="0"/>
          <a:chExt cx="0" cy="0"/>
        </a:xfrm>
      </p:grpSpPr>
      <p:sp>
        <p:nvSpPr>
          <p:cNvPr id="2" name="Rectangle 1"/>
          <p:cNvSpPr/>
          <p:nvPr userDrawn="1"/>
        </p:nvSpPr>
        <p:spPr>
          <a:xfrm>
            <a:off x="0" y="1"/>
            <a:ext cx="621823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6494" tIns="149196" rIns="186494" bIns="149196" rtlCol="0" anchor="t" anchorCtr="0"/>
          <a:lstStyle/>
          <a:p>
            <a:pPr marL="0" marR="0" lvl="0" indent="0" algn="ctr" defTabSz="932742" rtl="0" eaLnBrk="1" fontAlgn="auto" latinLnBrk="0" hangingPunct="1">
              <a:lnSpc>
                <a:spcPct val="90000"/>
              </a:lnSpc>
              <a:spcBef>
                <a:spcPts val="816"/>
              </a:spcBef>
              <a:spcAft>
                <a:spcPts val="0"/>
              </a:spcAft>
              <a:buClrTx/>
              <a:buSzTx/>
              <a:buFontTx/>
              <a:buNone/>
              <a:tabLst/>
              <a:defRPr/>
            </a:pPr>
            <a:endParaRPr kumimoji="0" lang="en-US" sz="2719"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6" name="Title 5"/>
          <p:cNvSpPr>
            <a:spLocks noGrp="1"/>
          </p:cNvSpPr>
          <p:nvPr>
            <p:ph type="title" hasCustomPrompt="1"/>
          </p:nvPr>
        </p:nvSpPr>
        <p:spPr>
          <a:xfrm>
            <a:off x="274639" y="1211263"/>
            <a:ext cx="5943596" cy="5486400"/>
          </a:xfrm>
        </p:spPr>
        <p:txBody>
          <a:bodyPr/>
          <a:lstStyle>
            <a:lvl1pPr>
              <a:defRPr>
                <a:gradFill>
                  <a:gsLst>
                    <a:gs pos="0">
                      <a:schemeClr val="bg1"/>
                    </a:gs>
                    <a:gs pos="100000">
                      <a:schemeClr val="bg1"/>
                    </a:gs>
                  </a:gsLst>
                  <a:lin ang="5400000" scaled="1"/>
                </a:gradFill>
              </a:defRPr>
            </a:lvl1pPr>
          </a:lstStyle>
          <a:p>
            <a:r>
              <a:rPr lang="en-US" dirty="0"/>
              <a:t>Click to edit title</a:t>
            </a:r>
          </a:p>
        </p:txBody>
      </p:sp>
      <p:sp>
        <p:nvSpPr>
          <p:cNvPr id="8" name="Content Placeholder 3"/>
          <p:cNvSpPr>
            <a:spLocks noGrp="1"/>
          </p:cNvSpPr>
          <p:nvPr>
            <p:ph sz="quarter" idx="15" hasCustomPrompt="1"/>
          </p:nvPr>
        </p:nvSpPr>
        <p:spPr>
          <a:xfrm>
            <a:off x="6218240" y="1211263"/>
            <a:ext cx="5943598"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2"/>
          <p:cNvSpPr>
            <a:spLocks noGrp="1"/>
          </p:cNvSpPr>
          <p:nvPr>
            <p:ph type="body" sz="quarter" idx="13" hasCustomPrompt="1"/>
          </p:nvPr>
        </p:nvSpPr>
        <p:spPr>
          <a:xfrm>
            <a:off x="6218234" y="6398965"/>
            <a:ext cx="5944035" cy="297646"/>
          </a:xfrm>
        </p:spPr>
        <p:txBody>
          <a:bodyPr wrap="square" anchor="b" anchorCtr="0">
            <a:spAutoFit/>
          </a:bodyPr>
          <a:lstStyle>
            <a:lvl1pPr>
              <a:spcBef>
                <a:spcPts val="0"/>
              </a:spcBef>
              <a:defRPr sz="816" b="0">
                <a:solidFill>
                  <a:schemeClr val="tx1"/>
                </a:solidFill>
                <a:latin typeface="+mn-lt"/>
              </a:defRPr>
            </a:lvl1pPr>
            <a:lvl2pPr>
              <a:defRPr sz="816" b="0">
                <a:solidFill>
                  <a:schemeClr val="tx1"/>
                </a:solidFill>
              </a:defRPr>
            </a:lvl2pPr>
            <a:lvl3pPr>
              <a:defRPr sz="816" b="0">
                <a:solidFill>
                  <a:schemeClr val="tx1"/>
                </a:solidFill>
              </a:defRPr>
            </a:lvl3pPr>
            <a:lvl4pPr>
              <a:defRPr sz="816" b="0">
                <a:solidFill>
                  <a:schemeClr val="tx1"/>
                </a:solidFill>
              </a:defRPr>
            </a:lvl4pPr>
            <a:lvl5pPr>
              <a:defRPr sz="816" b="0">
                <a:solidFill>
                  <a:schemeClr val="tx1"/>
                </a:solidFill>
              </a:defRPr>
            </a:lvl5pPr>
          </a:lstStyle>
          <a:p>
            <a:pPr lvl="0"/>
            <a:r>
              <a:rPr lang="en-US" dirty="0"/>
              <a:t>Footnote</a:t>
            </a:r>
          </a:p>
        </p:txBody>
      </p:sp>
      <p:sp>
        <p:nvSpPr>
          <p:cNvPr id="10"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16" b="0" i="0" u="none" strike="noStrike" kern="1200" cap="none" spc="0" normalizeH="0" baseline="0" noProof="0" dirty="0">
                <a:ln>
                  <a:noFill/>
                </a:ln>
                <a:solidFill>
                  <a:srgbClr val="666666"/>
                </a:solidFill>
                <a:effectLst/>
                <a:uLnTx/>
                <a:uFillTx/>
                <a:latin typeface="Segoe UI Semilight"/>
                <a:ea typeface="+mn-ea"/>
                <a:cs typeface="+mn-cs"/>
              </a:rPr>
              <a:t>MICROSOFT CONFIDENTIAL – For Use Under NDA Only</a:t>
            </a:r>
          </a:p>
        </p:txBody>
      </p:sp>
    </p:spTree>
    <p:extLst>
      <p:ext uri="{BB962C8B-B14F-4D97-AF65-F5344CB8AC3E}">
        <p14:creationId xmlns:p14="http://schemas.microsoft.com/office/powerpoint/2010/main" val="150114054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79" y="233154"/>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0" y="1476623"/>
            <a:ext cx="11375536" cy="2084319"/>
          </a:xfrm>
          <a:prstGeom prst="rect">
            <a:avLst/>
          </a:prstGeom>
        </p:spPr>
        <p:txBody>
          <a:bodyPr/>
          <a:lstStyle>
            <a:lvl1pPr marL="349689" indent="-34968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096"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04" indent="-29140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629"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755" indent="-23312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883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5_Section Title Accent Color 1">
    <p:bg>
      <p:bgPr>
        <a:solidFill>
          <a:srgbClr val="021F4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1521" y="3220406"/>
            <a:ext cx="5040629" cy="553714"/>
          </a:xfrm>
          <a:noFill/>
        </p:spPr>
        <p:txBody>
          <a:bodyPr lIns="0" tIns="0" rIns="0" bIns="0" anchor="ctr" anchorCtr="0"/>
          <a:lstStyle>
            <a:lvl1pPr algn="r">
              <a:defRPr lang="en-US" sz="3998" b="1" kern="1200" cap="none" spc="-100" baseline="0" dirty="0">
                <a:ln w="3175">
                  <a:noFill/>
                </a:ln>
                <a:solidFill>
                  <a:schemeClr val="tx1"/>
                </a:solidFill>
                <a:effectLst/>
                <a:latin typeface="+mn-lt"/>
                <a:ea typeface="+mn-ea"/>
                <a:cs typeface="+mn-cs"/>
              </a:defRPr>
            </a:lvl1pPr>
          </a:lstStyle>
          <a:p>
            <a:r>
              <a:rPr lang="en-US" dirty="0"/>
              <a:t>SECTION TITLE</a:t>
            </a:r>
          </a:p>
        </p:txBody>
      </p:sp>
    </p:spTree>
    <p:extLst>
      <p:ext uri="{BB962C8B-B14F-4D97-AF65-F5344CB8AC3E}">
        <p14:creationId xmlns:p14="http://schemas.microsoft.com/office/powerpoint/2010/main" val="541432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List with Bullets">
    <p:spTree>
      <p:nvGrpSpPr>
        <p:cNvPr id="1" name=""/>
        <p:cNvGrpSpPr/>
        <p:nvPr/>
      </p:nvGrpSpPr>
      <p:grpSpPr>
        <a:xfrm>
          <a:off x="0" y="0"/>
          <a:ext cx="0" cy="0"/>
          <a:chOff x="0" y="0"/>
          <a:chExt cx="0" cy="0"/>
        </a:xfrm>
      </p:grpSpPr>
      <p:sp>
        <p:nvSpPr>
          <p:cNvPr id="2" name="Title 1"/>
          <p:cNvSpPr>
            <a:spLocks noGrp="1"/>
          </p:cNvSpPr>
          <p:nvPr>
            <p:ph type="title"/>
          </p:nvPr>
        </p:nvSpPr>
        <p:spPr>
          <a:xfrm>
            <a:off x="595519" y="233152"/>
            <a:ext cx="11375536" cy="76270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7473" y="1970371"/>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25038" y="1458453"/>
            <a:ext cx="11284161" cy="275095"/>
          </a:xfrm>
        </p:spPr>
        <p:txBody>
          <a:bodyPr/>
          <a:lstStyle>
            <a:lvl1pPr marL="0" indent="0">
              <a:buNone/>
              <a:defRPr sz="1632" b="1" cap="all" baseline="0"/>
            </a:lvl1pPr>
          </a:lstStyle>
          <a:p>
            <a:pPr lvl="0"/>
            <a:r>
              <a:rPr lang="en-US"/>
              <a:t>Click to edit Master text styles</a:t>
            </a:r>
          </a:p>
        </p:txBody>
      </p:sp>
      <p:sp>
        <p:nvSpPr>
          <p:cNvPr id="8" name="Text Placeholder 8"/>
          <p:cNvSpPr>
            <a:spLocks noGrp="1"/>
          </p:cNvSpPr>
          <p:nvPr>
            <p:ph type="body" sz="quarter" idx="12"/>
          </p:nvPr>
        </p:nvSpPr>
        <p:spPr>
          <a:xfrm>
            <a:off x="613904" y="6199218"/>
            <a:ext cx="5785229" cy="197759"/>
          </a:xfrm>
        </p:spPr>
        <p:txBody>
          <a:bodyPr/>
          <a:lstStyle>
            <a:lvl1pPr marL="0" indent="0">
              <a:buNone/>
              <a:defRPr sz="1428"/>
            </a:lvl1pPr>
          </a:lstStyle>
          <a:p>
            <a:pPr lvl="0"/>
            <a:r>
              <a:rPr lang="en-US"/>
              <a:t>Click to edit Master text styles</a:t>
            </a:r>
          </a:p>
        </p:txBody>
      </p:sp>
    </p:spTree>
    <p:extLst>
      <p:ext uri="{BB962C8B-B14F-4D97-AF65-F5344CB8AC3E}">
        <p14:creationId xmlns:p14="http://schemas.microsoft.com/office/powerpoint/2010/main" val="2129428633"/>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8850" y="1476622"/>
            <a:ext cx="11378776" cy="5284752"/>
          </a:xfrm>
        </p:spPr>
        <p:txBody>
          <a:bodyPr>
            <a:normAutofit/>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51"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4"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2"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86"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8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5_Blank">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3" descr="C:\Users\v-junyo\Desktop\WIN12_Marius_Sony_12.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319" y="16414"/>
            <a:ext cx="12435840" cy="6961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userDrawn="1"/>
        </p:nvSpPr>
        <p:spPr bwMode="auto">
          <a:xfrm>
            <a:off x="768085" y="27172"/>
            <a:ext cx="5081718" cy="6967355"/>
          </a:xfrm>
          <a:prstGeom prst="rect">
            <a:avLst/>
          </a:prstGeom>
          <a:solidFill>
            <a:schemeClr val="bg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auto">
          <a:xfrm>
            <a:off x="768719" y="2654328"/>
            <a:ext cx="5081083" cy="4284784"/>
          </a:xfrm>
          <a:prstGeom prst="rect">
            <a:avLst/>
          </a:prstGeom>
          <a:solidFill>
            <a:srgbClr val="009E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11" tIns="46605" rIns="46605" bIns="93211"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solidFill>
                <a:srgbClr val="68217A"/>
              </a:solidFill>
              <a:ea typeface="Segoe UI" pitchFamily="34" charset="0"/>
              <a:cs typeface="Segoe UI" pitchFamily="34" charset="0"/>
            </a:endParaRPr>
          </a:p>
        </p:txBody>
      </p:sp>
      <p:sp>
        <p:nvSpPr>
          <p:cNvPr id="12" name="Content Placeholder 11"/>
          <p:cNvSpPr>
            <a:spLocks noGrp="1"/>
          </p:cNvSpPr>
          <p:nvPr>
            <p:ph sz="quarter" idx="10"/>
          </p:nvPr>
        </p:nvSpPr>
        <p:spPr>
          <a:xfrm>
            <a:off x="1125540" y="3045216"/>
            <a:ext cx="4264025" cy="332281"/>
          </a:xfrm>
        </p:spPr>
        <p:txBody>
          <a:bodyPr lIns="0" tIns="0" rIns="0" bIns="0"/>
          <a:lstStyle>
            <a:lvl1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1pPr>
            <a:lvl2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2pPr>
            <a:lvl3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3pPr>
            <a:lvl4pPr marL="0" indent="0" algn="l" defTabSz="913824" rtl="0" eaLnBrk="1" latinLnBrk="0" hangingPunct="1">
              <a:lnSpc>
                <a:spcPct val="90000"/>
              </a:lnSpc>
              <a:spcBef>
                <a:spcPct val="0"/>
              </a:spcBef>
              <a:spcAft>
                <a:spcPts val="1199"/>
              </a:spcAft>
              <a:buNone/>
              <a:defRPr lang="en-US" sz="2399" b="0" kern="1200" cap="none" spc="-100" baseline="0" dirty="0" smtClean="0">
                <a:ln w="3175">
                  <a:noFill/>
                </a:ln>
                <a:solidFill>
                  <a:schemeClr val="bg1"/>
                </a:solidFill>
                <a:effectLst/>
                <a:latin typeface="+mn-lt"/>
                <a:ea typeface="+mn-ea"/>
                <a:cs typeface="+mn-cs"/>
              </a:defRPr>
            </a:lvl4pPr>
            <a:lvl5pPr marL="0" indent="0" algn="l" defTabSz="913824" rtl="0" eaLnBrk="1" latinLnBrk="0" hangingPunct="1">
              <a:lnSpc>
                <a:spcPct val="90000"/>
              </a:lnSpc>
              <a:spcBef>
                <a:spcPct val="0"/>
              </a:spcBef>
              <a:spcAft>
                <a:spcPts val="1199"/>
              </a:spcAft>
              <a:buNone/>
              <a:defRPr lang="en-US" sz="2399" b="0" kern="1200" cap="none" spc="-100" baseline="0" dirty="0">
                <a:ln w="3175">
                  <a:noFill/>
                </a:ln>
                <a:solidFill>
                  <a:schemeClr val="bg1"/>
                </a:solidFill>
                <a:effectLst/>
                <a:latin typeface="+mn-lt"/>
                <a:ea typeface="+mn-ea"/>
                <a:cs typeface="+mn-cs"/>
              </a:defRPr>
            </a:lvl5pPr>
          </a:lstStyle>
          <a:p>
            <a:pPr lvl="0"/>
            <a:r>
              <a:rPr lang="en-US" dirty="0"/>
              <a:t>Click to edit Master text styles</a:t>
            </a:r>
          </a:p>
        </p:txBody>
      </p:sp>
      <p:sp>
        <p:nvSpPr>
          <p:cNvPr id="10" name="Title 9"/>
          <p:cNvSpPr>
            <a:spLocks noGrp="1"/>
          </p:cNvSpPr>
          <p:nvPr>
            <p:ph type="title" hasCustomPrompt="1"/>
          </p:nvPr>
        </p:nvSpPr>
        <p:spPr>
          <a:xfrm>
            <a:off x="1002891" y="910971"/>
            <a:ext cx="4768645" cy="1661224"/>
          </a:xfrm>
        </p:spPr>
        <p:txBody>
          <a:bodyPr tIns="0" bIns="0" anchor="b"/>
          <a:lstStyle>
            <a:lvl1pPr marL="0" algn="l" defTabSz="913824" rtl="0" eaLnBrk="1" latinLnBrk="0" hangingPunct="1">
              <a:lnSpc>
                <a:spcPct val="90000"/>
              </a:lnSpc>
              <a:spcBef>
                <a:spcPct val="0"/>
              </a:spcBef>
              <a:buNone/>
              <a:defRPr lang="en-US" sz="3998" b="1" kern="1200" cap="none" spc="-100" baseline="0" dirty="0">
                <a:ln w="3175">
                  <a:noFill/>
                </a:ln>
                <a:solidFill>
                  <a:srgbClr val="009E49"/>
                </a:solidFill>
                <a:effectLst/>
                <a:latin typeface="+mn-lt"/>
                <a:ea typeface="+mn-ea"/>
                <a:cs typeface="+mn-cs"/>
              </a:defRPr>
            </a:lvl1pPr>
          </a:lstStyle>
          <a:p>
            <a:r>
              <a:rPr lang="en-US" dirty="0"/>
              <a:t>CLICK TO EDIT MASTER TITLE STYLE</a:t>
            </a:r>
          </a:p>
        </p:txBody>
      </p:sp>
      <p:sp>
        <p:nvSpPr>
          <p:cNvPr id="6" name="White Frame"/>
          <p:cNvSpPr/>
          <p:nvPr userDrawn="1"/>
        </p:nvSpPr>
        <p:spPr>
          <a:xfrm>
            <a:off x="1" y="1"/>
            <a:ext cx="12435840" cy="6995160"/>
          </a:xfrm>
          <a:custGeom>
            <a:avLst/>
            <a:gdLst>
              <a:gd name="connsiteX0" fmla="*/ 92964 w 12192000"/>
              <a:gd name="connsiteY0" fmla="*/ 91440 h 6858000"/>
              <a:gd name="connsiteX1" fmla="*/ 92964 w 12192000"/>
              <a:gd name="connsiteY1" fmla="*/ 6766560 h 6858000"/>
              <a:gd name="connsiteX2" fmla="*/ 12099036 w 12192000"/>
              <a:gd name="connsiteY2" fmla="*/ 6766560 h 6858000"/>
              <a:gd name="connsiteX3" fmla="*/ 12099036 w 12192000"/>
              <a:gd name="connsiteY3" fmla="*/ 9144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2964" y="91440"/>
                </a:moveTo>
                <a:lnTo>
                  <a:pt x="92964" y="6766560"/>
                </a:lnTo>
                <a:lnTo>
                  <a:pt x="12099036" y="6766560"/>
                </a:lnTo>
                <a:lnTo>
                  <a:pt x="12099036" y="91440"/>
                </a:lnTo>
                <a:close/>
                <a:moveTo>
                  <a:pt x="0" y="0"/>
                </a:moveTo>
                <a:lnTo>
                  <a:pt x="12192000" y="0"/>
                </a:lnTo>
                <a:lnTo>
                  <a:pt x="12192000" y="6858000"/>
                </a:lnTo>
                <a:lnTo>
                  <a:pt x="0" y="685800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1799" dirty="0">
              <a:solidFill>
                <a:srgbClr val="FFFFFF"/>
              </a:solidFill>
            </a:endParaRPr>
          </a:p>
        </p:txBody>
      </p:sp>
    </p:spTree>
    <p:extLst>
      <p:ext uri="{BB962C8B-B14F-4D97-AF65-F5344CB8AC3E}">
        <p14:creationId xmlns:p14="http://schemas.microsoft.com/office/powerpoint/2010/main" val="232109219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399"/>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399"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713"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86193089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1" y="493939"/>
            <a:ext cx="7135291" cy="1325880"/>
          </a:xfrm>
          <a:prstGeom prst="rect">
            <a:avLst/>
          </a:prstGeom>
        </p:spPr>
      </p:pic>
    </p:spTree>
    <p:extLst>
      <p:ext uri="{BB962C8B-B14F-4D97-AF65-F5344CB8AC3E}">
        <p14:creationId xmlns:p14="http://schemas.microsoft.com/office/powerpoint/2010/main" val="341771659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90"/>
            <a:ext cx="12433300" cy="2601913"/>
          </a:xfrm>
          <a:prstGeom prst="rect">
            <a:avLst/>
          </a:prstGeom>
          <a:solidFill>
            <a:srgbClr val="4DA0E2"/>
          </a:solidFill>
          <a:ln>
            <a:noFill/>
          </a:ln>
        </p:spPr>
        <p:txBody>
          <a:bodyPr vert="horz" wrap="square" lIns="91428" tIns="45714" rIns="91428" bIns="45714"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90"/>
            <a:ext cx="12433301" cy="1154113"/>
          </a:xfrm>
          <a:prstGeom prst="rect">
            <a:avLst/>
          </a:prstGeom>
          <a:solidFill>
            <a:srgbClr val="00188F"/>
          </a:solidFill>
          <a:ln>
            <a:noFill/>
          </a:ln>
          <a:extLst/>
        </p:spPr>
        <p:txBody>
          <a:bodyPr vert="horz" wrap="square" lIns="91428" tIns="45714" rIns="91428" bIns="45714"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2"/>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9" y="294306"/>
            <a:ext cx="3657600"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586029066"/>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6" y="4395790"/>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sz="1800"/>
          </a:p>
        </p:txBody>
      </p:sp>
      <p:sp>
        <p:nvSpPr>
          <p:cNvPr id="14"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3" y="285945"/>
            <a:ext cx="3657600" cy="461665"/>
          </a:xfrm>
        </p:spPr>
        <p:txBody>
          <a:bodyPr/>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9"/>
            <a:ext cx="3657600" cy="461665"/>
          </a:xfrm>
        </p:spPr>
        <p:txBody>
          <a:bodyPr/>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3337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205900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35019094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8297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1483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61716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85067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827091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117615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226642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54863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1"/>
            <a:ext cx="54863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373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8910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23700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82905212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4571278" cy="1181862"/>
          </a:xfrm>
          <a:noFill/>
        </p:spPr>
        <p:txBody>
          <a:bodyPr wrap="square"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6" y="3410198"/>
            <a:ext cx="12435840" cy="3104213"/>
          </a:xfrm>
          <a:prstGeom prst="rect">
            <a:avLst/>
          </a:prstGeom>
        </p:spPr>
      </p:pic>
      <p:sp>
        <p:nvSpPr>
          <p:cNvPr id="5"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943567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20902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2539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9577310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2125665"/>
            <a:ext cx="10058399"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2125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8"/>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2"/>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66297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760272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7" y="6697629"/>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8898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34075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72167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2471177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510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5999" baseline="0"/>
            </a:lvl1pPr>
          </a:lstStyle>
          <a:p>
            <a:r>
              <a:rPr lang="en-US"/>
              <a:t>Click to edit Master title style</a:t>
            </a:r>
            <a:endParaRPr lang="en-US" dirty="0"/>
          </a:p>
        </p:txBody>
      </p:sp>
      <p:sp>
        <p:nvSpPr>
          <p:cNvPr id="3"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2254813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7" y="1211265"/>
            <a:ext cx="11889564" cy="917575"/>
          </a:xfrm>
        </p:spPr>
        <p:txBody>
          <a:bodyPr/>
          <a:lstStyle>
            <a:lvl1pPr>
              <a:defRPr sz="7199" baseline="0"/>
            </a:lvl1pPr>
          </a:lstStyle>
          <a:p>
            <a:r>
              <a:rPr lang="en-US"/>
              <a:t>Click to edit Master title style</a:t>
            </a:r>
            <a:endParaRPr lang="en-US" dirty="0"/>
          </a:p>
        </p:txBody>
      </p:sp>
      <p:sp>
        <p:nvSpPr>
          <p:cNvPr id="3"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8649806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454935" y="6697629"/>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272"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50645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895484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454451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2105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6143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1919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026443"/>
            <a:ext cx="3657600" cy="461665"/>
          </a:xfrm>
        </p:spPr>
        <p:txBody>
          <a:bodyPr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spTree>
    <p:extLst>
      <p:ext uri="{BB962C8B-B14F-4D97-AF65-F5344CB8AC3E}">
        <p14:creationId xmlns:p14="http://schemas.microsoft.com/office/powerpoint/2010/main" val="440733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2629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042337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63484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28997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132666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47304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49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378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937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065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328125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23129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4855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80413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0821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5221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114135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1710564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1523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1263"/>
            <a:ext cx="11887200" cy="2135969"/>
          </a:xfrm>
          <a:prstGeom prst="rect">
            <a:avLst/>
          </a:prstGeom>
        </p:spPr>
        <p:txBody>
          <a:bodyPr>
            <a:spAutoFit/>
          </a:bodyPr>
          <a:lstStyle>
            <a:lvl1pPr marL="228557" indent="-228557">
              <a:buClr>
                <a:srgbClr val="00B0F0"/>
              </a:buClr>
              <a:buSzPct val="75000"/>
              <a:buFont typeface="Segoe UI" panose="020B0502040204020203" pitchFamily="34" charset="0"/>
              <a:buChar char="•"/>
              <a:defRPr sz="3600">
                <a:solidFill>
                  <a:schemeClr val="bg1">
                    <a:lumMod val="60000"/>
                    <a:lumOff val="40000"/>
                  </a:schemeClr>
                </a:solidFill>
                <a:latin typeface="+mn-lt"/>
              </a:defRPr>
            </a:lvl1pPr>
            <a:lvl2pPr marL="229911" indent="0">
              <a:buClr>
                <a:srgbClr val="0070C0"/>
              </a:buClr>
              <a:buFontTx/>
              <a:buNone/>
              <a:defRPr sz="2448">
                <a:solidFill>
                  <a:schemeClr val="bg1">
                    <a:lumMod val="60000"/>
                    <a:lumOff val="40000"/>
                  </a:schemeClr>
                </a:solidFill>
              </a:defRPr>
            </a:lvl2pPr>
            <a:lvl3pPr marL="229911" indent="0">
              <a:buFontTx/>
              <a:buNone/>
              <a:defRPr sz="2448">
                <a:solidFill>
                  <a:srgbClr val="00B0F0"/>
                </a:solidFill>
                <a:latin typeface="+mn-lt"/>
              </a:defRPr>
            </a:lvl3pPr>
            <a:lvl4pPr marL="1023938" indent="-225425">
              <a:buFont typeface="Arial" panose="020B0604020202020204" pitchFamily="34" charset="0"/>
              <a:buChar char="•"/>
              <a:defRPr sz="2000">
                <a:solidFill>
                  <a:schemeClr val="bg1">
                    <a:lumMod val="60000"/>
                    <a:lumOff val="40000"/>
                  </a:schemeClr>
                </a:solidFill>
              </a:defRPr>
            </a:lvl4pPr>
            <a:lvl5pPr marL="1028501" indent="0">
              <a:buFontTx/>
              <a:buNone/>
              <a:defRPr sz="2000">
                <a:solidFill>
                  <a:schemeClr val="bg1">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a:xfrm>
            <a:off x="274639" y="295275"/>
            <a:ext cx="11889564" cy="917575"/>
          </a:xfrm>
          <a:prstGeom prst="rect">
            <a:avLst/>
          </a:prstGeom>
        </p:spPr>
        <p:txBody>
          <a:bodyPr/>
          <a:lstStyle>
            <a:lvl1pPr marL="0" indent="0">
              <a:defRPr sz="5400" baseline="0">
                <a:solidFill>
                  <a:srgbClr val="0070C0"/>
                </a:solidFill>
                <a:latin typeface="Segoe UI Semibold" panose="020B0702040204020203" pitchFamily="34" charset="0"/>
              </a:defRPr>
            </a:lvl1pPr>
          </a:lstStyle>
          <a:p>
            <a:r>
              <a:rPr lang="en-US" dirty="0"/>
              <a:t>Presentation title</a:t>
            </a:r>
          </a:p>
        </p:txBody>
      </p:sp>
    </p:spTree>
    <p:extLst>
      <p:ext uri="{BB962C8B-B14F-4D97-AF65-F5344CB8AC3E}">
        <p14:creationId xmlns:p14="http://schemas.microsoft.com/office/powerpoint/2010/main" val="7222135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29970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207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4"/>
          <p:cNvSpPr>
            <a:spLocks noGrp="1"/>
          </p:cNvSpPr>
          <p:nvPr>
            <p:ph type="body" sz="quarter" idx="13" hasCustomPrompt="1"/>
          </p:nvPr>
        </p:nvSpPr>
        <p:spPr>
          <a:xfrm>
            <a:off x="274638" y="3982826"/>
            <a:ext cx="7632700" cy="1183205"/>
          </a:xfrm>
          <a:noFill/>
        </p:spPr>
        <p:txBody>
          <a:bodyPr wrap="square" lIns="182880" tIns="146304" rIns="182880" bIns="146304">
            <a:spAutoFit/>
          </a:bodyPr>
          <a:lstStyle>
            <a:lvl1pPr marL="0" indent="0">
              <a:spcBef>
                <a:spcPts val="0"/>
              </a:spcBef>
              <a:buNone/>
              <a:defRPr sz="3200" spc="0" baseline="0">
                <a:gradFill>
                  <a:gsLst>
                    <a:gs pos="52778">
                      <a:schemeClr val="bg1"/>
                    </a:gs>
                    <a:gs pos="27000">
                      <a:schemeClr val="bg1"/>
                    </a:gs>
                  </a:gsLst>
                  <a:lin ang="5400000" scaled="1"/>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74638" y="2864380"/>
            <a:ext cx="7619999" cy="878159"/>
          </a:xfrm>
          <a:noFill/>
        </p:spPr>
        <p:txBody>
          <a:bodyPr wrap="square" lIns="182880" tIns="146304" rIns="182880" bIns="146304">
            <a:spAutoFit/>
          </a:bodyPr>
          <a:lstStyle>
            <a:lvl1pPr marL="0" indent="0">
              <a:spcBef>
                <a:spcPts val="0"/>
              </a:spcBef>
              <a:buNone/>
              <a:defRPr sz="4200" spc="0" baseline="0">
                <a:gradFill>
                  <a:gsLst>
                    <a:gs pos="52778">
                      <a:schemeClr val="bg1"/>
                    </a:gs>
                    <a:gs pos="27000">
                      <a:schemeClr val="bg1"/>
                    </a:gs>
                  </a:gsLst>
                  <a:lin ang="5400000" scaled="1"/>
                </a:gradFill>
                <a:latin typeface="+mj-lt"/>
              </a:defRPr>
            </a:lvl1pPr>
          </a:lstStyle>
          <a:p>
            <a:pPr lvl="0"/>
            <a:r>
              <a:rPr lang="en-US" dirty="0"/>
              <a:t>Presentation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59230" y="6205621"/>
            <a:ext cx="1367982" cy="293042"/>
          </a:xfrm>
          <a:prstGeom prst="rect">
            <a:avLst/>
          </a:prstGeom>
        </p:spPr>
      </p:pic>
    </p:spTree>
    <p:extLst>
      <p:ext uri="{BB962C8B-B14F-4D97-AF65-F5344CB8AC3E}">
        <p14:creationId xmlns:p14="http://schemas.microsoft.com/office/powerpoint/2010/main" val="27316343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sp>
        <p:nvSpPr>
          <p:cNvPr id="14" name="Text Placeholder 4"/>
          <p:cNvSpPr>
            <a:spLocks noGrp="1"/>
          </p:cNvSpPr>
          <p:nvPr>
            <p:ph type="body" sz="quarter" idx="13" hasCustomPrompt="1"/>
          </p:nvPr>
        </p:nvSpPr>
        <p:spPr>
          <a:xfrm>
            <a:off x="274638" y="3982826"/>
            <a:ext cx="7632700" cy="1183205"/>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74638" y="2864380"/>
            <a:ext cx="7619999"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4182639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74638" y="2864380"/>
            <a:ext cx="11877675" cy="878159"/>
          </a:xfrm>
          <a:noFill/>
        </p:spPr>
        <p:txBody>
          <a:bodyPr wrap="square" lIns="182880" tIns="146304" rIns="182880" bIns="146304">
            <a:spAutoFit/>
          </a:bodyPr>
          <a:lstStyle>
            <a:lvl1pPr marL="0" indent="0">
              <a:spcBef>
                <a:spcPts val="0"/>
              </a:spcBef>
              <a:buNone/>
              <a:defRPr sz="4200" spc="0" baseline="0">
                <a:gradFill>
                  <a:gsLst>
                    <a:gs pos="25926">
                      <a:schemeClr val="bg1"/>
                    </a:gs>
                    <a:gs pos="66000">
                      <a:schemeClr val="bg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4367367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6" name="Rectangle 5"/>
          <p:cNvSpPr/>
          <p:nvPr userDrawn="1"/>
        </p:nvSpPr>
        <p:spPr bwMode="auto">
          <a:xfrm>
            <a:off x="-1" y="0"/>
            <a:ext cx="12420997" cy="6994525"/>
          </a:xfrm>
          <a:prstGeom prst="rect">
            <a:avLst/>
          </a:prstGeom>
          <a:solidFill>
            <a:srgbClr val="502784">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4"/>
          <p:cNvSpPr>
            <a:spLocks noGrp="1"/>
          </p:cNvSpPr>
          <p:nvPr>
            <p:ph type="body" sz="quarter" idx="14" hasCustomPrompt="1"/>
          </p:nvPr>
        </p:nvSpPr>
        <p:spPr>
          <a:xfrm>
            <a:off x="284163"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06570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9400"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51717065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9400"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894108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9400"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6045058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9400" y="2864380"/>
            <a:ext cx="11877675" cy="878159"/>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5538299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33333">
                      <a:schemeClr val="bg1"/>
                    </a:gs>
                    <a:gs pos="64000">
                      <a:schemeClr val="bg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gradFill>
                  <a:gsLst>
                    <a:gs pos="33333">
                      <a:schemeClr val="bg1"/>
                    </a:gs>
                    <a:gs pos="64000">
                      <a:schemeClr val="bg1"/>
                    </a:gs>
                  </a:gsLst>
                  <a:lin ang="5400000" scaled="0"/>
                </a:gradFill>
              </a:defRPr>
            </a:lvl1pPr>
            <a:lvl2pPr marL="28543" indent="0">
              <a:buNone/>
              <a:defRPr sz="1998">
                <a:gradFill>
                  <a:gsLst>
                    <a:gs pos="33333">
                      <a:schemeClr val="bg1"/>
                    </a:gs>
                    <a:gs pos="64000">
                      <a:schemeClr val="bg1"/>
                    </a:gs>
                  </a:gsLst>
                  <a:lin ang="5400000" scaled="0"/>
                </a:gradFill>
              </a:defRPr>
            </a:lvl2pPr>
            <a:lvl3pPr marL="223590" indent="0">
              <a:buNone/>
              <a:defRPr sz="1998">
                <a:gradFill>
                  <a:gsLst>
                    <a:gs pos="33333">
                      <a:schemeClr val="bg1"/>
                    </a:gs>
                    <a:gs pos="64000">
                      <a:schemeClr val="bg1"/>
                    </a:gs>
                  </a:gsLst>
                  <a:lin ang="5400000" scaled="0"/>
                </a:gradFill>
              </a:defRPr>
            </a:lvl3pPr>
            <a:lvl4pPr marL="475723" indent="0">
              <a:buNone/>
              <a:defRPr sz="1798">
                <a:gradFill>
                  <a:gsLst>
                    <a:gs pos="33333">
                      <a:schemeClr val="bg1"/>
                    </a:gs>
                    <a:gs pos="64000">
                      <a:schemeClr val="bg1"/>
                    </a:gs>
                  </a:gsLst>
                  <a:lin ang="5400000" scaled="0"/>
                </a:gradFill>
              </a:defRPr>
            </a:lvl4pPr>
            <a:lvl5pPr marL="738957" indent="0">
              <a:buNone/>
              <a:defRPr sz="1798">
                <a:gradFill>
                  <a:gsLst>
                    <a:gs pos="33333">
                      <a:schemeClr val="bg1"/>
                    </a:gs>
                    <a:gs pos="64000">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49985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gradFill>
                  <a:gsLst>
                    <a:gs pos="21296">
                      <a:schemeClr val="tx1"/>
                    </a:gs>
                    <a:gs pos="33333">
                      <a:schemeClr val="tx1"/>
                    </a:gs>
                  </a:gsLst>
                  <a:lin ang="5400000" scaled="0"/>
                </a:gradFill>
              </a:defRPr>
            </a:lvl1pPr>
            <a:lvl2pPr marL="28543" indent="0">
              <a:buNone/>
              <a:defRPr sz="1998">
                <a:gradFill>
                  <a:gsLst>
                    <a:gs pos="21296">
                      <a:schemeClr val="tx1"/>
                    </a:gs>
                    <a:gs pos="33333">
                      <a:schemeClr val="tx1"/>
                    </a:gs>
                  </a:gsLst>
                  <a:lin ang="5400000" scaled="0"/>
                </a:gradFill>
              </a:defRPr>
            </a:lvl2pPr>
            <a:lvl3pPr marL="223590" indent="0">
              <a:buNone/>
              <a:defRPr sz="1998">
                <a:gradFill>
                  <a:gsLst>
                    <a:gs pos="21296">
                      <a:schemeClr val="tx1"/>
                    </a:gs>
                    <a:gs pos="33333">
                      <a:schemeClr val="tx1"/>
                    </a:gs>
                  </a:gsLst>
                  <a:lin ang="5400000" scaled="0"/>
                </a:gradFill>
              </a:defRPr>
            </a:lvl3pPr>
            <a:lvl4pPr marL="475723" indent="0">
              <a:buNone/>
              <a:defRPr sz="1798">
                <a:gradFill>
                  <a:gsLst>
                    <a:gs pos="21296">
                      <a:schemeClr val="tx1"/>
                    </a:gs>
                    <a:gs pos="33333">
                      <a:schemeClr val="tx1"/>
                    </a:gs>
                  </a:gsLst>
                  <a:lin ang="5400000" scaled="0"/>
                </a:gradFill>
              </a:defRPr>
            </a:lvl4pPr>
            <a:lvl5pPr marL="738957" indent="0">
              <a:buNone/>
              <a:defRPr sz="1798">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717693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6765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2290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gradFill>
                  <a:gsLst>
                    <a:gs pos="21296">
                      <a:schemeClr val="tx1"/>
                    </a:gs>
                    <a:gs pos="33333">
                      <a:schemeClr val="tx1"/>
                    </a:gs>
                  </a:gsLst>
                  <a:lin ang="5400000" scaled="0"/>
                </a:gradFill>
              </a:defRPr>
            </a:lvl1pPr>
            <a:lvl2pPr marL="28543" indent="0">
              <a:buNone/>
              <a:defRPr sz="1998">
                <a:gradFill>
                  <a:gsLst>
                    <a:gs pos="21296">
                      <a:schemeClr val="tx1"/>
                    </a:gs>
                    <a:gs pos="33333">
                      <a:schemeClr val="tx1"/>
                    </a:gs>
                  </a:gsLst>
                  <a:lin ang="5400000" scaled="0"/>
                </a:gradFill>
              </a:defRPr>
            </a:lvl2pPr>
            <a:lvl3pPr marL="223590" indent="0">
              <a:buNone/>
              <a:defRPr sz="1998">
                <a:gradFill>
                  <a:gsLst>
                    <a:gs pos="21296">
                      <a:schemeClr val="tx1"/>
                    </a:gs>
                    <a:gs pos="33333">
                      <a:schemeClr val="tx1"/>
                    </a:gs>
                  </a:gsLst>
                  <a:lin ang="5400000" scaled="0"/>
                </a:gradFill>
              </a:defRPr>
            </a:lvl3pPr>
            <a:lvl4pPr marL="475723" indent="0">
              <a:buNone/>
              <a:defRPr sz="1798">
                <a:gradFill>
                  <a:gsLst>
                    <a:gs pos="21296">
                      <a:schemeClr val="tx1"/>
                    </a:gs>
                    <a:gs pos="33333">
                      <a:schemeClr val="tx1"/>
                    </a:gs>
                  </a:gsLst>
                  <a:lin ang="5400000" scaled="0"/>
                </a:gradFill>
              </a:defRPr>
            </a:lvl4pPr>
            <a:lvl5pPr marL="738957" indent="0">
              <a:buNone/>
              <a:defRPr sz="1798">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619617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21296">
                      <a:schemeClr val="tx1"/>
                    </a:gs>
                    <a:gs pos="33333">
                      <a:schemeClr val="tx1"/>
                    </a:gs>
                  </a:gsLst>
                  <a:lin ang="5400000" scaled="0"/>
                </a:gradFill>
              </a:defRPr>
            </a:lvl1pPr>
          </a:lstStyle>
          <a:p>
            <a:r>
              <a:rPr lang="en-US" dirty="0"/>
              <a:t>Click to edit Master title style</a:t>
            </a:r>
          </a:p>
        </p:txBody>
      </p:sp>
      <p:sp>
        <p:nvSpPr>
          <p:cNvPr id="5" name="Text Placeholder 3"/>
          <p:cNvSpPr>
            <a:spLocks noGrp="1"/>
          </p:cNvSpPr>
          <p:nvPr>
            <p:ph type="body" sz="quarter" idx="13"/>
          </p:nvPr>
        </p:nvSpPr>
        <p:spPr>
          <a:xfrm>
            <a:off x="274640" y="1818958"/>
            <a:ext cx="11889564" cy="2092080"/>
          </a:xfrm>
        </p:spPr>
        <p:txBody>
          <a:bodyPr/>
          <a:lstStyle>
            <a:lvl1pPr marL="0" indent="0">
              <a:buNone/>
              <a:defRPr>
                <a:gradFill>
                  <a:gsLst>
                    <a:gs pos="21296">
                      <a:schemeClr val="tx1"/>
                    </a:gs>
                    <a:gs pos="33333">
                      <a:schemeClr val="tx1"/>
                    </a:gs>
                  </a:gsLst>
                  <a:lin ang="5400000" scaled="0"/>
                </a:gradFill>
              </a:defRPr>
            </a:lvl1pPr>
            <a:lvl2pPr marL="28543" indent="0">
              <a:buNone/>
              <a:defRPr sz="1998">
                <a:gradFill>
                  <a:gsLst>
                    <a:gs pos="21296">
                      <a:schemeClr val="tx1"/>
                    </a:gs>
                    <a:gs pos="33333">
                      <a:schemeClr val="tx1"/>
                    </a:gs>
                  </a:gsLst>
                  <a:lin ang="5400000" scaled="0"/>
                </a:gradFill>
              </a:defRPr>
            </a:lvl2pPr>
            <a:lvl3pPr marL="223590" indent="0">
              <a:buNone/>
              <a:defRPr sz="1998">
                <a:gradFill>
                  <a:gsLst>
                    <a:gs pos="21296">
                      <a:schemeClr val="tx1"/>
                    </a:gs>
                    <a:gs pos="33333">
                      <a:schemeClr val="tx1"/>
                    </a:gs>
                  </a:gsLst>
                  <a:lin ang="5400000" scaled="0"/>
                </a:gradFill>
              </a:defRPr>
            </a:lvl3pPr>
            <a:lvl4pPr marL="475723" indent="0">
              <a:buNone/>
              <a:defRPr sz="1798">
                <a:gradFill>
                  <a:gsLst>
                    <a:gs pos="21296">
                      <a:schemeClr val="tx1"/>
                    </a:gs>
                    <a:gs pos="33333">
                      <a:schemeClr val="tx1"/>
                    </a:gs>
                  </a:gsLst>
                  <a:lin ang="5400000" scaled="0"/>
                </a:gradFill>
              </a:defRPr>
            </a:lvl4pPr>
            <a:lvl5pPr marL="738957" indent="0">
              <a:buNone/>
              <a:defRPr sz="1798">
                <a:gradFill>
                  <a:gsLst>
                    <a:gs pos="21296">
                      <a:schemeClr val="tx1"/>
                    </a:gs>
                    <a:gs pos="33333">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267933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7407">
                      <a:schemeClr val="bg1"/>
                    </a:gs>
                    <a:gs pos="21296">
                      <a:schemeClr val="bg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23197081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7407">
                      <a:schemeClr val="bg1"/>
                    </a:gs>
                    <a:gs pos="21296">
                      <a:schemeClr val="bg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7407">
                      <a:schemeClr val="bg1"/>
                    </a:gs>
                    <a:gs pos="21296">
                      <a:schemeClr val="bg1"/>
                    </a:gs>
                  </a:gsLst>
                  <a:lin ang="5400000" scaled="0"/>
                </a:gradFill>
              </a:defRPr>
            </a:lvl1pPr>
            <a:lvl2pPr marL="0" indent="0">
              <a:buNone/>
              <a:defRPr sz="1998">
                <a:gradFill>
                  <a:gsLst>
                    <a:gs pos="7407">
                      <a:schemeClr val="bg1"/>
                    </a:gs>
                    <a:gs pos="21296">
                      <a:schemeClr val="bg1"/>
                    </a:gs>
                  </a:gsLst>
                  <a:lin ang="5400000" scaled="0"/>
                </a:gradFill>
              </a:defRPr>
            </a:lvl2pPr>
            <a:lvl3pPr marL="231518" indent="0">
              <a:buNone/>
              <a:tabLst/>
              <a:defRPr sz="1998">
                <a:gradFill>
                  <a:gsLst>
                    <a:gs pos="7407">
                      <a:schemeClr val="bg1"/>
                    </a:gs>
                    <a:gs pos="21296">
                      <a:schemeClr val="bg1"/>
                    </a:gs>
                  </a:gsLst>
                  <a:lin ang="5400000" scaled="0"/>
                </a:gradFill>
              </a:defRPr>
            </a:lvl3pPr>
            <a:lvl4pPr marL="459866" indent="0">
              <a:buNone/>
              <a:defRPr>
                <a:gradFill>
                  <a:gsLst>
                    <a:gs pos="7407">
                      <a:schemeClr val="bg1"/>
                    </a:gs>
                    <a:gs pos="21296">
                      <a:schemeClr val="bg1"/>
                    </a:gs>
                  </a:gsLst>
                  <a:lin ang="5400000" scaled="0"/>
                </a:gradFill>
              </a:defRPr>
            </a:lvl4pPr>
            <a:lvl5pPr marL="685041" indent="0">
              <a:buNone/>
              <a:tabLst/>
              <a:defRPr>
                <a:gradFill>
                  <a:gsLst>
                    <a:gs pos="7407">
                      <a:schemeClr val="bg1"/>
                    </a:gs>
                    <a:gs pos="21296">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7407">
                      <a:schemeClr val="bg1"/>
                    </a:gs>
                    <a:gs pos="21296">
                      <a:schemeClr val="bg1"/>
                    </a:gs>
                  </a:gsLst>
                  <a:lin ang="5400000" scaled="0"/>
                </a:gradFill>
              </a:defRPr>
            </a:lvl1pPr>
            <a:lvl2pPr marL="0" indent="0">
              <a:buNone/>
              <a:defRPr sz="1998">
                <a:gradFill>
                  <a:gsLst>
                    <a:gs pos="7407">
                      <a:schemeClr val="bg1"/>
                    </a:gs>
                    <a:gs pos="21296">
                      <a:schemeClr val="bg1"/>
                    </a:gs>
                  </a:gsLst>
                  <a:lin ang="5400000" scaled="0"/>
                </a:gradFill>
              </a:defRPr>
            </a:lvl2pPr>
            <a:lvl3pPr marL="231518" indent="0">
              <a:buNone/>
              <a:tabLst/>
              <a:defRPr sz="1998">
                <a:gradFill>
                  <a:gsLst>
                    <a:gs pos="7407">
                      <a:schemeClr val="bg1"/>
                    </a:gs>
                    <a:gs pos="21296">
                      <a:schemeClr val="bg1"/>
                    </a:gs>
                  </a:gsLst>
                  <a:lin ang="5400000" scaled="0"/>
                </a:gradFill>
              </a:defRPr>
            </a:lvl3pPr>
            <a:lvl4pPr marL="459866" indent="0">
              <a:buNone/>
              <a:defRPr>
                <a:gradFill>
                  <a:gsLst>
                    <a:gs pos="7407">
                      <a:schemeClr val="bg1"/>
                    </a:gs>
                    <a:gs pos="21296">
                      <a:schemeClr val="bg1"/>
                    </a:gs>
                  </a:gsLst>
                  <a:lin ang="5400000" scaled="0"/>
                </a:gradFill>
              </a:defRPr>
            </a:lvl4pPr>
            <a:lvl5pPr marL="685041" indent="0">
              <a:buNone/>
              <a:tabLst/>
              <a:defRPr>
                <a:gradFill>
                  <a:gsLst>
                    <a:gs pos="7407">
                      <a:schemeClr val="bg1"/>
                    </a:gs>
                    <a:gs pos="21296">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12839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908121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828645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4009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gradFill>
                  <a:gsLst>
                    <a:gs pos="53704">
                      <a:schemeClr val="tx1"/>
                    </a:gs>
                    <a:gs pos="39000">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53704">
                      <a:schemeClr val="tx1"/>
                    </a:gs>
                    <a:gs pos="39000">
                      <a:schemeClr val="tx1"/>
                    </a:gs>
                  </a:gsLst>
                  <a:lin ang="5400000" scaled="0"/>
                </a:gradFill>
              </a:defRPr>
            </a:lvl1pPr>
            <a:lvl2pPr marL="0" indent="0">
              <a:buNone/>
              <a:defRPr sz="1998">
                <a:gradFill>
                  <a:gsLst>
                    <a:gs pos="53704">
                      <a:schemeClr val="tx1"/>
                    </a:gs>
                    <a:gs pos="39000">
                      <a:schemeClr val="tx1"/>
                    </a:gs>
                  </a:gsLst>
                  <a:lin ang="5400000" scaled="0"/>
                </a:gradFill>
              </a:defRPr>
            </a:lvl2pPr>
            <a:lvl3pPr marL="231518" indent="0">
              <a:buNone/>
              <a:tabLst/>
              <a:defRPr sz="1998">
                <a:gradFill>
                  <a:gsLst>
                    <a:gs pos="53704">
                      <a:schemeClr val="tx1"/>
                    </a:gs>
                    <a:gs pos="39000">
                      <a:schemeClr val="tx1"/>
                    </a:gs>
                  </a:gsLst>
                  <a:lin ang="5400000" scaled="0"/>
                </a:gradFill>
              </a:defRPr>
            </a:lvl3pPr>
            <a:lvl4pPr marL="459866" indent="0">
              <a:buNone/>
              <a:defRPr>
                <a:gradFill>
                  <a:gsLst>
                    <a:gs pos="53704">
                      <a:schemeClr val="tx1"/>
                    </a:gs>
                    <a:gs pos="39000">
                      <a:schemeClr val="tx1"/>
                    </a:gs>
                  </a:gsLst>
                  <a:lin ang="5400000" scaled="0"/>
                </a:gradFill>
              </a:defRPr>
            </a:lvl4pPr>
            <a:lvl5pPr marL="685041" indent="0">
              <a:buNone/>
              <a:tabLst/>
              <a:defRPr>
                <a:gradFill>
                  <a:gsLst>
                    <a:gs pos="53704">
                      <a:schemeClr val="tx1"/>
                    </a:gs>
                    <a:gs pos="39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1352582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spTree>
      <p:nvGrpSpPr>
        <p:cNvPr id="1" name=""/>
        <p:cNvGrpSpPr/>
        <p:nvPr/>
      </p:nvGrpSpPr>
      <p:grpSpPr>
        <a:xfrm>
          <a:off x="0" y="0"/>
          <a:ext cx="0" cy="0"/>
          <a:chOff x="0" y="0"/>
          <a:chExt cx="0" cy="0"/>
        </a:xfrm>
      </p:grpSpPr>
      <p:sp>
        <p:nvSpPr>
          <p:cNvPr id="2" name="Title 1"/>
          <p:cNvSpPr>
            <a:spLocks noGrp="1"/>
          </p:cNvSpPr>
          <p:nvPr>
            <p:ph type="title"/>
          </p:nvPr>
        </p:nvSpPr>
        <p:spPr>
          <a:xfrm>
            <a:off x="274641" y="295277"/>
            <a:ext cx="5486401" cy="1523681"/>
          </a:xfrm>
        </p:spPr>
        <p:txBody>
          <a:bodyPr/>
          <a:lstStyle>
            <a:lvl1pPr>
              <a:defRPr sz="4800">
                <a:gradFill>
                  <a:gsLst>
                    <a:gs pos="85185">
                      <a:schemeClr val="bg1"/>
                    </a:gs>
                    <a:gs pos="64815">
                      <a:schemeClr val="bg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85185">
                      <a:schemeClr val="bg1"/>
                    </a:gs>
                    <a:gs pos="64815">
                      <a:schemeClr val="bg1"/>
                    </a:gs>
                  </a:gsLst>
                  <a:lin ang="5400000" scaled="0"/>
                </a:gradFill>
              </a:defRPr>
            </a:lvl1pPr>
            <a:lvl2pPr marL="0" indent="0">
              <a:buNone/>
              <a:defRPr sz="1998">
                <a:gradFill>
                  <a:gsLst>
                    <a:gs pos="85185">
                      <a:schemeClr val="bg1"/>
                    </a:gs>
                    <a:gs pos="64815">
                      <a:schemeClr val="bg1"/>
                    </a:gs>
                  </a:gsLst>
                  <a:lin ang="5400000" scaled="0"/>
                </a:gradFill>
              </a:defRPr>
            </a:lvl2pPr>
            <a:lvl3pPr marL="231518" indent="0">
              <a:buNone/>
              <a:tabLst/>
              <a:defRPr sz="1998">
                <a:gradFill>
                  <a:gsLst>
                    <a:gs pos="85185">
                      <a:schemeClr val="bg1"/>
                    </a:gs>
                    <a:gs pos="64815">
                      <a:schemeClr val="bg1"/>
                    </a:gs>
                  </a:gsLst>
                  <a:lin ang="5400000" scaled="0"/>
                </a:gradFill>
              </a:defRPr>
            </a:lvl3pPr>
            <a:lvl4pPr marL="459866" indent="0">
              <a:buNone/>
              <a:defRPr>
                <a:gradFill>
                  <a:gsLst>
                    <a:gs pos="85185">
                      <a:schemeClr val="bg1"/>
                    </a:gs>
                    <a:gs pos="64815">
                      <a:schemeClr val="bg1"/>
                    </a:gs>
                  </a:gsLst>
                  <a:lin ang="5400000" scaled="0"/>
                </a:gradFill>
              </a:defRPr>
            </a:lvl4pPr>
            <a:lvl5pPr marL="685041" indent="0">
              <a:buNone/>
              <a:tabLst/>
              <a:defRPr>
                <a:gradFill>
                  <a:gsLst>
                    <a:gs pos="85185">
                      <a:schemeClr val="bg1"/>
                    </a:gs>
                    <a:gs pos="64815">
                      <a:schemeClr val="bg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628384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50012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603504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74641" y="295277"/>
            <a:ext cx="5486401" cy="1523681"/>
          </a:xfrm>
        </p:spPr>
        <p:txBody>
          <a:bodyPr/>
          <a:lstStyle>
            <a:lvl1pPr>
              <a:defRPr sz="4800">
                <a:gradFill>
                  <a:gsLst>
                    <a:gs pos="92593">
                      <a:schemeClr val="tx1"/>
                    </a:gs>
                    <a:gs pos="85185">
                      <a:schemeClr val="tx1"/>
                    </a:gs>
                  </a:gsLst>
                  <a:lin ang="5400000" scaled="0"/>
                </a:gradFill>
              </a:defRPr>
            </a:lvl1pPr>
          </a:lstStyle>
          <a:p>
            <a:r>
              <a:rPr lang="en-US" dirty="0"/>
              <a:t>Click to edit Master title style</a:t>
            </a:r>
          </a:p>
        </p:txBody>
      </p:sp>
      <p:sp>
        <p:nvSpPr>
          <p:cNvPr id="6"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92593">
                      <a:schemeClr val="tx1"/>
                    </a:gs>
                    <a:gs pos="85185">
                      <a:schemeClr val="tx1"/>
                    </a:gs>
                  </a:gsLst>
                  <a:lin ang="5400000" scaled="0"/>
                </a:gradFill>
              </a:defRPr>
            </a:lvl1pPr>
            <a:lvl2pPr marL="0" indent="0">
              <a:buNone/>
              <a:defRPr sz="1998">
                <a:gradFill>
                  <a:gsLst>
                    <a:gs pos="92593">
                      <a:schemeClr val="tx1"/>
                    </a:gs>
                    <a:gs pos="85185">
                      <a:schemeClr val="tx1"/>
                    </a:gs>
                  </a:gsLst>
                  <a:lin ang="5400000" scaled="0"/>
                </a:gradFill>
              </a:defRPr>
            </a:lvl2pPr>
            <a:lvl3pPr marL="231518" indent="0">
              <a:buNone/>
              <a:tabLst/>
              <a:defRPr sz="1998">
                <a:gradFill>
                  <a:gsLst>
                    <a:gs pos="92593">
                      <a:schemeClr val="tx1"/>
                    </a:gs>
                    <a:gs pos="85185">
                      <a:schemeClr val="tx1"/>
                    </a:gs>
                  </a:gsLst>
                  <a:lin ang="5400000" scaled="0"/>
                </a:gradFill>
              </a:defRPr>
            </a:lvl3pPr>
            <a:lvl4pPr marL="459866" indent="0">
              <a:buNone/>
              <a:defRPr>
                <a:gradFill>
                  <a:gsLst>
                    <a:gs pos="92593">
                      <a:schemeClr val="tx1"/>
                    </a:gs>
                    <a:gs pos="85185">
                      <a:schemeClr val="tx1"/>
                    </a:gs>
                  </a:gsLst>
                  <a:lin ang="5400000" scaled="0"/>
                </a:gradFill>
              </a:defRPr>
            </a:lvl4pPr>
            <a:lvl5pPr marL="68504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023394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spTree>
      <p:nvGrpSpPr>
        <p:cNvPr id="1" name=""/>
        <p:cNvGrpSpPr/>
        <p:nvPr/>
      </p:nvGrpSpPr>
      <p:grpSpPr>
        <a:xfrm>
          <a:off x="0" y="0"/>
          <a:ext cx="0" cy="0"/>
          <a:chOff x="0" y="0"/>
          <a:chExt cx="0" cy="0"/>
        </a:xfrm>
      </p:grpSpPr>
      <p:sp>
        <p:nvSpPr>
          <p:cNvPr id="8" name="Rectangle 7"/>
          <p:cNvSpPr/>
          <p:nvPr userDrawn="1"/>
        </p:nvSpPr>
        <p:spPr bwMode="auto">
          <a:xfrm>
            <a:off x="-2" y="0"/>
            <a:ext cx="6035040" cy="6994525"/>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103239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spTree>
      <p:nvGrpSpPr>
        <p:cNvPr id="1" name=""/>
        <p:cNvGrpSpPr/>
        <p:nvPr/>
      </p:nvGrpSpPr>
      <p:grpSpPr>
        <a:xfrm>
          <a:off x="0" y="0"/>
          <a:ext cx="0" cy="0"/>
          <a:chOff x="0" y="0"/>
          <a:chExt cx="0" cy="0"/>
        </a:xfrm>
      </p:grpSpPr>
      <p:sp>
        <p:nvSpPr>
          <p:cNvPr id="5" name="Rectangle 4"/>
          <p:cNvSpPr/>
          <p:nvPr userDrawn="1"/>
        </p:nvSpPr>
        <p:spPr bwMode="auto">
          <a:xfrm>
            <a:off x="-1" y="0"/>
            <a:ext cx="6035040" cy="6994525"/>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74641" y="295277"/>
            <a:ext cx="5486401" cy="1523681"/>
          </a:xfrm>
        </p:spPr>
        <p:txBody>
          <a:bodyPr/>
          <a:lstStyle>
            <a:lvl1pPr>
              <a:defRPr sz="4800">
                <a:gradFill>
                  <a:gsLst>
                    <a:gs pos="92593">
                      <a:schemeClr val="tx1"/>
                    </a:gs>
                    <a:gs pos="85185">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92593">
                      <a:schemeClr val="tx1"/>
                    </a:gs>
                    <a:gs pos="85185">
                      <a:schemeClr val="tx1"/>
                    </a:gs>
                  </a:gsLst>
                  <a:lin ang="5400000" scaled="0"/>
                </a:gradFill>
              </a:defRPr>
            </a:lvl1pPr>
            <a:lvl2pPr marL="0" indent="0">
              <a:buNone/>
              <a:defRPr sz="1998">
                <a:gradFill>
                  <a:gsLst>
                    <a:gs pos="92593">
                      <a:schemeClr val="tx1"/>
                    </a:gs>
                    <a:gs pos="85185">
                      <a:schemeClr val="tx1"/>
                    </a:gs>
                  </a:gsLst>
                  <a:lin ang="5400000" scaled="0"/>
                </a:gradFill>
              </a:defRPr>
            </a:lvl2pPr>
            <a:lvl3pPr marL="231518" indent="0">
              <a:buNone/>
              <a:tabLst/>
              <a:defRPr sz="1998">
                <a:gradFill>
                  <a:gsLst>
                    <a:gs pos="92593">
                      <a:schemeClr val="tx1"/>
                    </a:gs>
                    <a:gs pos="85185">
                      <a:schemeClr val="tx1"/>
                    </a:gs>
                  </a:gsLst>
                  <a:lin ang="5400000" scaled="0"/>
                </a:gradFill>
              </a:defRPr>
            </a:lvl3pPr>
            <a:lvl4pPr marL="459866" indent="0">
              <a:buNone/>
              <a:defRPr>
                <a:gradFill>
                  <a:gsLst>
                    <a:gs pos="92593">
                      <a:schemeClr val="tx1"/>
                    </a:gs>
                    <a:gs pos="85185">
                      <a:schemeClr val="tx1"/>
                    </a:gs>
                  </a:gsLst>
                  <a:lin ang="5400000" scaled="0"/>
                </a:gradFill>
              </a:defRPr>
            </a:lvl4pPr>
            <a:lvl5pPr marL="68504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55103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spTree>
      <p:nvGrpSpPr>
        <p:cNvPr id="1" name=""/>
        <p:cNvGrpSpPr/>
        <p:nvPr/>
      </p:nvGrpSpPr>
      <p:grpSpPr>
        <a:xfrm>
          <a:off x="0" y="0"/>
          <a:ext cx="0" cy="0"/>
          <a:chOff x="0" y="0"/>
          <a:chExt cx="0" cy="0"/>
        </a:xfrm>
      </p:grpSpPr>
      <p:sp>
        <p:nvSpPr>
          <p:cNvPr id="5" name="Rectangle 4"/>
          <p:cNvSpPr/>
          <p:nvPr userDrawn="1"/>
        </p:nvSpPr>
        <p:spPr bwMode="auto">
          <a:xfrm>
            <a:off x="-1" y="0"/>
            <a:ext cx="60350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74641" y="295277"/>
            <a:ext cx="5486401" cy="1523681"/>
          </a:xfrm>
        </p:spPr>
        <p:txBody>
          <a:bodyPr/>
          <a:lstStyle>
            <a:lvl1pPr>
              <a:defRPr sz="4800">
                <a:gradFill>
                  <a:gsLst>
                    <a:gs pos="92593">
                      <a:schemeClr val="tx1"/>
                    </a:gs>
                    <a:gs pos="85185">
                      <a:schemeClr val="tx1"/>
                    </a:gs>
                  </a:gsLst>
                  <a:lin ang="5400000" scaled="0"/>
                </a:gradFill>
              </a:defRPr>
            </a:lvl1pPr>
          </a:lstStyle>
          <a:p>
            <a:r>
              <a:rPr lang="en-US" dirty="0"/>
              <a:t>Click to edit Master title style</a:t>
            </a:r>
          </a:p>
        </p:txBody>
      </p:sp>
      <p:sp>
        <p:nvSpPr>
          <p:cNvPr id="7"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92593">
                      <a:schemeClr val="tx1"/>
                    </a:gs>
                    <a:gs pos="85185">
                      <a:schemeClr val="tx1"/>
                    </a:gs>
                  </a:gsLst>
                  <a:lin ang="5400000" scaled="0"/>
                </a:gradFill>
              </a:defRPr>
            </a:lvl1pPr>
            <a:lvl2pPr marL="0" indent="0">
              <a:buNone/>
              <a:defRPr sz="1998">
                <a:gradFill>
                  <a:gsLst>
                    <a:gs pos="92593">
                      <a:schemeClr val="tx1"/>
                    </a:gs>
                    <a:gs pos="85185">
                      <a:schemeClr val="tx1"/>
                    </a:gs>
                  </a:gsLst>
                  <a:lin ang="5400000" scaled="0"/>
                </a:gradFill>
              </a:defRPr>
            </a:lvl2pPr>
            <a:lvl3pPr marL="231518" indent="0">
              <a:buNone/>
              <a:tabLst/>
              <a:defRPr sz="1998">
                <a:gradFill>
                  <a:gsLst>
                    <a:gs pos="92593">
                      <a:schemeClr val="tx1"/>
                    </a:gs>
                    <a:gs pos="85185">
                      <a:schemeClr val="tx1"/>
                    </a:gs>
                  </a:gsLst>
                  <a:lin ang="5400000" scaled="0"/>
                </a:gradFill>
              </a:defRPr>
            </a:lvl3pPr>
            <a:lvl4pPr marL="459866" indent="0">
              <a:buNone/>
              <a:defRPr>
                <a:gradFill>
                  <a:gsLst>
                    <a:gs pos="92593">
                      <a:schemeClr val="tx1"/>
                    </a:gs>
                    <a:gs pos="85185">
                      <a:schemeClr val="tx1"/>
                    </a:gs>
                  </a:gsLst>
                  <a:lin ang="5400000" scaled="0"/>
                </a:gradFill>
              </a:defRPr>
            </a:lvl4pPr>
            <a:lvl5pPr marL="68504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906983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spTree>
      <p:nvGrpSpPr>
        <p:cNvPr id="1" name=""/>
        <p:cNvGrpSpPr/>
        <p:nvPr/>
      </p:nvGrpSpPr>
      <p:grpSpPr>
        <a:xfrm>
          <a:off x="0" y="0"/>
          <a:ext cx="0" cy="0"/>
          <a:chOff x="0" y="0"/>
          <a:chExt cx="0" cy="0"/>
        </a:xfrm>
      </p:grpSpPr>
      <p:sp>
        <p:nvSpPr>
          <p:cNvPr id="5" name="Rectangle 4"/>
          <p:cNvSpPr/>
          <p:nvPr userDrawn="1"/>
        </p:nvSpPr>
        <p:spPr bwMode="auto">
          <a:xfrm>
            <a:off x="-1" y="0"/>
            <a:ext cx="6035040" cy="6994525"/>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74641" y="295277"/>
            <a:ext cx="5486401" cy="1523681"/>
          </a:xfrm>
        </p:spPr>
        <p:txBody>
          <a:bodyPr/>
          <a:lstStyle>
            <a:lvl1pPr>
              <a:defRPr sz="4800">
                <a:gradFill>
                  <a:gsLst>
                    <a:gs pos="92593">
                      <a:schemeClr val="tx1"/>
                    </a:gs>
                    <a:gs pos="85185">
                      <a:schemeClr val="tx1"/>
                    </a:gs>
                  </a:gsLst>
                  <a:lin ang="5400000" scaled="0"/>
                </a:gradFill>
              </a:defRPr>
            </a:lvl1pPr>
          </a:lstStyle>
          <a:p>
            <a:r>
              <a:rPr lang="en-US" dirty="0"/>
              <a:t>Click to edit Master title style</a:t>
            </a:r>
          </a:p>
        </p:txBody>
      </p:sp>
      <p:sp>
        <p:nvSpPr>
          <p:cNvPr id="9" name="Text Placeholder 3"/>
          <p:cNvSpPr>
            <a:spLocks noGrp="1"/>
          </p:cNvSpPr>
          <p:nvPr>
            <p:ph type="body" sz="quarter" idx="11"/>
          </p:nvPr>
        </p:nvSpPr>
        <p:spPr>
          <a:xfrm>
            <a:off x="274643" y="1818958"/>
            <a:ext cx="5486399" cy="2648601"/>
          </a:xfrm>
        </p:spPr>
        <p:txBody>
          <a:bodyPr wrap="square">
            <a:spAutoFit/>
          </a:bodyPr>
          <a:lstStyle>
            <a:lvl1pPr marL="0" indent="0">
              <a:spcBef>
                <a:spcPts val="1222"/>
              </a:spcBef>
              <a:buClr>
                <a:schemeClr val="tx1"/>
              </a:buClr>
              <a:buFont typeface="Wingdings" pitchFamily="2" charset="2"/>
              <a:buNone/>
              <a:defRPr sz="4000">
                <a:gradFill>
                  <a:gsLst>
                    <a:gs pos="92593">
                      <a:schemeClr val="tx1"/>
                    </a:gs>
                    <a:gs pos="85185">
                      <a:schemeClr val="tx1"/>
                    </a:gs>
                  </a:gsLst>
                  <a:lin ang="5400000" scaled="0"/>
                </a:gradFill>
              </a:defRPr>
            </a:lvl1pPr>
            <a:lvl2pPr marL="0" indent="0">
              <a:buNone/>
              <a:defRPr sz="1998">
                <a:gradFill>
                  <a:gsLst>
                    <a:gs pos="92593">
                      <a:schemeClr val="tx1"/>
                    </a:gs>
                    <a:gs pos="85185">
                      <a:schemeClr val="tx1"/>
                    </a:gs>
                  </a:gsLst>
                  <a:lin ang="5400000" scaled="0"/>
                </a:gradFill>
              </a:defRPr>
            </a:lvl2pPr>
            <a:lvl3pPr marL="231518" indent="0">
              <a:buNone/>
              <a:tabLst/>
              <a:defRPr sz="1998">
                <a:gradFill>
                  <a:gsLst>
                    <a:gs pos="92593">
                      <a:schemeClr val="tx1"/>
                    </a:gs>
                    <a:gs pos="85185">
                      <a:schemeClr val="tx1"/>
                    </a:gs>
                  </a:gsLst>
                  <a:lin ang="5400000" scaled="0"/>
                </a:gradFill>
              </a:defRPr>
            </a:lvl3pPr>
            <a:lvl4pPr marL="459866" indent="0">
              <a:buNone/>
              <a:defRPr>
                <a:gradFill>
                  <a:gsLst>
                    <a:gs pos="92593">
                      <a:schemeClr val="tx1"/>
                    </a:gs>
                    <a:gs pos="85185">
                      <a:schemeClr val="tx1"/>
                    </a:gs>
                  </a:gsLst>
                  <a:lin ang="5400000" scaled="0"/>
                </a:gradFill>
              </a:defRPr>
            </a:lvl4pPr>
            <a:lvl5pPr marL="685041" indent="0">
              <a:buNone/>
              <a:tabLst/>
              <a:defRPr>
                <a:gradFill>
                  <a:gsLst>
                    <a:gs pos="92593">
                      <a:schemeClr val="tx1"/>
                    </a:gs>
                    <a:gs pos="85185">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01502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Layout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182249255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Layout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89182638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uote Layout (3)">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67286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Layout (4)">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06296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Layout (5)">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40" y="1201810"/>
            <a:ext cx="10058399" cy="3439751"/>
          </a:xfrm>
        </p:spPr>
        <p:txBody>
          <a:bodyPr/>
          <a:lstStyle>
            <a:lvl1pPr marL="180000" indent="-233105">
              <a:defRPr sz="4800" baseline="0">
                <a:gradFill>
                  <a:gsLst>
                    <a:gs pos="4630">
                      <a:schemeClr val="tx1"/>
                    </a:gs>
                    <a:gs pos="15741">
                      <a:schemeClr val="tx1"/>
                    </a:gs>
                  </a:gsLst>
                  <a:lin ang="5400000" scaled="1"/>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41"/>
            <a:ext cx="5486400" cy="1071123"/>
          </a:xfrm>
        </p:spPr>
        <p:txBody>
          <a:bodyPr/>
          <a:lstStyle>
            <a:lvl1pPr marL="0" indent="0">
              <a:spcBef>
                <a:spcPts val="0"/>
              </a:spcBef>
              <a:buNone/>
              <a:defRPr sz="3196" baseline="0">
                <a:gradFill>
                  <a:gsLst>
                    <a:gs pos="4630">
                      <a:schemeClr val="tx1"/>
                    </a:gs>
                    <a:gs pos="15741">
                      <a:schemeClr val="tx1"/>
                    </a:gs>
                  </a:gsLst>
                  <a:lin ang="5400000" scaled="1"/>
                </a:gra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4440950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1312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73246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211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4472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4)">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49095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9" name="Rectangle 8"/>
          <p:cNvSpPr/>
          <p:nvPr userDrawn="1"/>
        </p:nvSpPr>
        <p:spPr bwMode="auto">
          <a:xfrm>
            <a:off x="-1" y="0"/>
            <a:ext cx="12420997" cy="6994525"/>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1557475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420997" cy="6982615"/>
          </a:xfrm>
          <a:prstGeom prst="rect">
            <a:avLst/>
          </a:prstGeom>
        </p:spPr>
      </p:pic>
      <p:sp>
        <p:nvSpPr>
          <p:cNvPr id="7" name="Rectangle 6"/>
          <p:cNvSpPr/>
          <p:nvPr userDrawn="1"/>
        </p:nvSpPr>
        <p:spPr bwMode="auto">
          <a:xfrm>
            <a:off x="-1" y="0"/>
            <a:ext cx="12420997" cy="6994525"/>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5612" y="6207230"/>
            <a:ext cx="1371600" cy="293816"/>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57200" y="6220740"/>
            <a:ext cx="1371600" cy="293816"/>
          </a:xfrm>
          <a:prstGeom prst="rect">
            <a:avLst/>
          </a:prstGeom>
        </p:spPr>
      </p:pic>
    </p:spTree>
    <p:extLst>
      <p:ext uri="{BB962C8B-B14F-4D97-AF65-F5344CB8AC3E}">
        <p14:creationId xmlns:p14="http://schemas.microsoft.com/office/powerpoint/2010/main" val="283724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3)">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9" y="3145046"/>
            <a:ext cx="3284727" cy="704435"/>
          </a:xfrm>
          <a:prstGeom prst="rect">
            <a:avLst/>
          </a:prstGeom>
        </p:spPr>
      </p:pic>
      <p:sp>
        <p:nvSpPr>
          <p:cNvPr id="6"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algn="l" defTabSz="931264" rtl="0" eaLnBrk="0" fontAlgn="auto" latinLnBrk="0" hangingPunct="0">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srgbClr val="FFFFFF"/>
                </a:solidFill>
                <a:effectLst/>
                <a:uLnTx/>
                <a:uFillTx/>
                <a:latin typeface="Segoe UI"/>
                <a:ea typeface="ＭＳ Ｐゴシック" charset="0"/>
                <a:cs typeface="Segoe UI" pitchFamily="34" charset="0"/>
              </a:rPr>
              <a:t>© 2015 Microsoft Corporation. All rights reserved. </a:t>
            </a:r>
          </a:p>
        </p:txBody>
      </p:sp>
    </p:spTree>
    <p:extLst>
      <p:ext uri="{BB962C8B-B14F-4D97-AF65-F5344CB8AC3E}">
        <p14:creationId xmlns:p14="http://schemas.microsoft.com/office/powerpoint/2010/main" val="54406259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4)">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0" y="6292889"/>
            <a:ext cx="11856403" cy="403187"/>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marL="0" marR="0" lvl="0" indent="0" algn="l" defTabSz="931264" rtl="0" eaLnBrk="0" fontAlgn="auto" latinLnBrk="0" hangingPunct="0">
              <a:lnSpc>
                <a:spcPct val="100000"/>
              </a:lnSpc>
              <a:spcBef>
                <a:spcPts val="0"/>
              </a:spcBef>
              <a:spcAft>
                <a:spcPts val="0"/>
              </a:spcAft>
              <a:buClrTx/>
              <a:buSzTx/>
              <a:buFontTx/>
              <a:buNone/>
              <a:tabLst/>
              <a:defRPr/>
            </a:pPr>
            <a:r>
              <a:rPr kumimoji="0" lang="en-US" sz="699" b="0" i="0" u="none" strike="noStrike" kern="1200" cap="none" spc="0" normalizeH="0" baseline="0" noProof="0" dirty="0">
                <a:ln>
                  <a:noFill/>
                </a:ln>
                <a:solidFill>
                  <a:srgbClr val="505050"/>
                </a:solidFill>
                <a:effectLst/>
                <a:uLnTx/>
                <a:uFillTx/>
                <a:latin typeface="Segoe UI"/>
                <a:ea typeface="ＭＳ Ｐゴシック" charset="0"/>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286326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peaker Notes">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191" indent="-290191">
              <a:buClr>
                <a:schemeClr val="tx1"/>
              </a:buClr>
              <a:buSzPct val="90000"/>
              <a:buFont typeface="Wingdings" panose="05000000000000000000" pitchFamily="2" charset="2"/>
              <a:buChar char="§"/>
              <a:defRPr sz="359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68" indent="-280678">
              <a:buClr>
                <a:schemeClr val="tx1"/>
              </a:buClr>
              <a:buSzPct val="90000"/>
              <a:buFont typeface="Wingdings" panose="05000000000000000000" pitchFamily="2" charset="2"/>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59" indent="-290191">
              <a:buClr>
                <a:schemeClr val="tx1"/>
              </a:buClr>
              <a:buSzPct val="90000"/>
              <a:buFont typeface="Wingdings" panose="05000000000000000000" pitchFamily="2" charset="2"/>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07" indent="-228347">
              <a:buClr>
                <a:schemeClr val="tx1"/>
              </a:buClr>
              <a:buSzPct val="90000"/>
              <a:buFont typeface="Wingdings" panose="05000000000000000000" pitchFamily="2" charset="2"/>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53" indent="-228347">
              <a:buClr>
                <a:schemeClr val="tx1"/>
              </a:buClr>
              <a:buSzPct val="90000"/>
              <a:buFont typeface="Wingdings" panose="05000000000000000000" pitchFamily="2" charset="2"/>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sz="4800">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65994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O NOT USE">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448">
              <a:solidFill>
                <a:srgbClr val="FFFFFF"/>
              </a:solidFill>
            </a:endParaRPr>
          </a:p>
        </p:txBody>
      </p:sp>
    </p:spTree>
    <p:extLst>
      <p:ext uri="{BB962C8B-B14F-4D97-AF65-F5344CB8AC3E}">
        <p14:creationId xmlns:p14="http://schemas.microsoft.com/office/powerpoint/2010/main" val="728023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453149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5008" y="1861968"/>
            <a:ext cx="5285502" cy="2578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5965" y="1861968"/>
            <a:ext cx="5285502" cy="2578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55008" y="6482890"/>
            <a:ext cx="2798207" cy="372394"/>
          </a:xfrm>
          <a:prstGeom prst="rect">
            <a:avLst/>
          </a:prstGeom>
        </p:spPr>
        <p:txBody>
          <a:bodyPr/>
          <a:lstStyle/>
          <a:p>
            <a:fld id="{06EB53A7-0743-C642-B213-4E3998E92FAF}" type="datetimeFigureOut">
              <a:rPr lang="en-US" smtClean="0"/>
              <a:t>1/29/2017</a:t>
            </a:fld>
            <a:endParaRPr lang="en-US"/>
          </a:p>
        </p:txBody>
      </p:sp>
      <p:sp>
        <p:nvSpPr>
          <p:cNvPr id="6" name="Footer Placeholder 5"/>
          <p:cNvSpPr>
            <a:spLocks noGrp="1"/>
          </p:cNvSpPr>
          <p:nvPr>
            <p:ph type="ftr" sz="quarter" idx="11"/>
          </p:nvPr>
        </p:nvSpPr>
        <p:spPr>
          <a:xfrm>
            <a:off x="4119583" y="6482890"/>
            <a:ext cx="4197310" cy="372394"/>
          </a:xfrm>
          <a:prstGeom prst="rect">
            <a:avLst/>
          </a:prstGeom>
        </p:spPr>
        <p:txBody>
          <a:bodyPr/>
          <a:lstStyle/>
          <a:p>
            <a:endParaRPr lang="en-US"/>
          </a:p>
        </p:txBody>
      </p:sp>
      <p:sp>
        <p:nvSpPr>
          <p:cNvPr id="7" name="Slide Number Placeholder 6"/>
          <p:cNvSpPr>
            <a:spLocks noGrp="1"/>
          </p:cNvSpPr>
          <p:nvPr>
            <p:ph type="sldNum" sz="quarter" idx="12"/>
          </p:nvPr>
        </p:nvSpPr>
        <p:spPr>
          <a:xfrm>
            <a:off x="8783260" y="6482890"/>
            <a:ext cx="2798207" cy="372394"/>
          </a:xfrm>
          <a:prstGeom prst="rect">
            <a:avLst/>
          </a:prstGeom>
        </p:spPr>
        <p:txBody>
          <a:bodyPr/>
          <a:lstStyle/>
          <a:p>
            <a:fld id="{1F202386-55CD-704F-B1C3-C23ED4A4B8AF}" type="slidenum">
              <a:rPr lang="en-US" smtClean="0"/>
              <a:t>‹#›</a:t>
            </a:fld>
            <a:endParaRPr lang="en-US"/>
          </a:p>
        </p:txBody>
      </p:sp>
    </p:spTree>
    <p:extLst>
      <p:ext uri="{BB962C8B-B14F-4D97-AF65-F5344CB8AC3E}">
        <p14:creationId xmlns:p14="http://schemas.microsoft.com/office/powerpoint/2010/main" val="125357683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55008" y="6482890"/>
            <a:ext cx="2798207" cy="372394"/>
          </a:xfrm>
          <a:prstGeom prst="rect">
            <a:avLst/>
          </a:prstGeom>
        </p:spPr>
        <p:txBody>
          <a:bodyPr/>
          <a:lstStyle/>
          <a:p>
            <a:fld id="{06EB53A7-0743-C642-B213-4E3998E92FAF}" type="datetimeFigureOut">
              <a:rPr lang="en-US" smtClean="0"/>
              <a:t>1/29/2017</a:t>
            </a:fld>
            <a:endParaRPr lang="en-US"/>
          </a:p>
        </p:txBody>
      </p:sp>
      <p:sp>
        <p:nvSpPr>
          <p:cNvPr id="4" name="Footer Placeholder 3"/>
          <p:cNvSpPr>
            <a:spLocks noGrp="1"/>
          </p:cNvSpPr>
          <p:nvPr>
            <p:ph type="ftr" sz="quarter" idx="11"/>
          </p:nvPr>
        </p:nvSpPr>
        <p:spPr>
          <a:xfrm>
            <a:off x="4119583" y="6482890"/>
            <a:ext cx="4197310" cy="372394"/>
          </a:xfrm>
          <a:prstGeom prst="rect">
            <a:avLst/>
          </a:prstGeom>
        </p:spPr>
        <p:txBody>
          <a:bodyPr/>
          <a:lstStyle/>
          <a:p>
            <a:endParaRPr lang="en-US"/>
          </a:p>
        </p:txBody>
      </p:sp>
      <p:sp>
        <p:nvSpPr>
          <p:cNvPr id="5" name="Slide Number Placeholder 4"/>
          <p:cNvSpPr>
            <a:spLocks noGrp="1"/>
          </p:cNvSpPr>
          <p:nvPr>
            <p:ph type="sldNum" sz="quarter" idx="12"/>
          </p:nvPr>
        </p:nvSpPr>
        <p:spPr>
          <a:xfrm>
            <a:off x="8783260" y="6482890"/>
            <a:ext cx="2798207" cy="372394"/>
          </a:xfrm>
          <a:prstGeom prst="rect">
            <a:avLst/>
          </a:prstGeom>
        </p:spPr>
        <p:txBody>
          <a:bodyPr/>
          <a:lstStyle/>
          <a:p>
            <a:fld id="{1F202386-55CD-704F-B1C3-C23ED4A4B8AF}" type="slidenum">
              <a:rPr lang="en-US" smtClean="0"/>
              <a:t>‹#›</a:t>
            </a:fld>
            <a:endParaRPr lang="en-US"/>
          </a:p>
        </p:txBody>
      </p:sp>
    </p:spTree>
    <p:extLst>
      <p:ext uri="{BB962C8B-B14F-4D97-AF65-F5344CB8AC3E}">
        <p14:creationId xmlns:p14="http://schemas.microsoft.com/office/powerpoint/2010/main" val="101285116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582862"/>
            <a:ext cx="10058399" cy="1828800"/>
          </a:xfrm>
        </p:spPr>
        <p:txBody>
          <a:bodyPr anchor="ctr"/>
          <a:lstStyle>
            <a:lvl1pPr algn="ct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72682090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65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gradFill>
                  <a:gsLst>
                    <a:gs pos="1250">
                      <a:schemeClr val="bg2"/>
                    </a:gs>
                    <a:gs pos="100000">
                      <a:schemeClr val="bg2"/>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1250">
                      <a:schemeClr val="accent2"/>
                    </a:gs>
                    <a:gs pos="100000">
                      <a:schemeClr val="accent2"/>
                    </a:gs>
                  </a:gsLst>
                  <a:lin ang="5400000" scaled="0"/>
                </a:gradFill>
              </a:defRPr>
            </a:lvl1pPr>
          </a:lstStyle>
          <a:p>
            <a:r>
              <a:rPr lang="en-US" dirty="0"/>
              <a:t>Presentation title</a:t>
            </a:r>
          </a:p>
        </p:txBody>
      </p:sp>
    </p:spTree>
    <p:extLst>
      <p:ext uri="{BB962C8B-B14F-4D97-AF65-F5344CB8AC3E}">
        <p14:creationId xmlns:p14="http://schemas.microsoft.com/office/powerpoint/2010/main" val="2843412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gradFill>
                  <a:gsLst>
                    <a:gs pos="1250">
                      <a:schemeClr val="accent2"/>
                    </a:gs>
                    <a:gs pos="100000">
                      <a:schemeClr val="accent2"/>
                    </a:gs>
                  </a:gsLst>
                  <a:lin ang="5400000" scaled="0"/>
                </a:gra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23075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gradFill>
                  <a:gsLst>
                    <a:gs pos="1250">
                      <a:schemeClr val="tx2"/>
                    </a:gs>
                    <a:gs pos="100000">
                      <a:schemeClr val="tx2"/>
                    </a:gs>
                  </a:gsLst>
                  <a:lin ang="5400000" scaled="0"/>
                </a:gradFill>
              </a:defRPr>
            </a:lvl1pPr>
            <a:lvl2pPr marL="0" indent="0">
              <a:buFontTx/>
              <a:buNone/>
              <a:defRPr sz="2000">
                <a:gradFill>
                  <a:gsLst>
                    <a:gs pos="1250">
                      <a:schemeClr val="tx2"/>
                    </a:gs>
                    <a:gs pos="100000">
                      <a:schemeClr val="tx2"/>
                    </a:gs>
                  </a:gsLst>
                  <a:lin ang="5400000" scaled="0"/>
                </a:gradFill>
              </a:defRPr>
            </a:lvl2pPr>
            <a:lvl3pPr marL="228489" indent="0">
              <a:buNone/>
              <a:defRPr>
                <a:gradFill>
                  <a:gsLst>
                    <a:gs pos="1250">
                      <a:schemeClr val="tx2"/>
                    </a:gs>
                    <a:gs pos="100000">
                      <a:schemeClr val="tx2"/>
                    </a:gs>
                  </a:gsLst>
                  <a:lin ang="5400000" scaled="0"/>
                </a:gradFill>
              </a:defRPr>
            </a:lvl3pPr>
            <a:lvl4pPr marL="456977" indent="0">
              <a:buNone/>
              <a:defRPr>
                <a:gradFill>
                  <a:gsLst>
                    <a:gs pos="1250">
                      <a:schemeClr val="tx2"/>
                    </a:gs>
                    <a:gs pos="100000">
                      <a:schemeClr val="tx2"/>
                    </a:gs>
                  </a:gsLst>
                  <a:lin ang="5400000" scaled="0"/>
                </a:gradFill>
              </a:defRPr>
            </a:lvl4pPr>
            <a:lvl5pPr marL="685467" indent="0">
              <a:buNone/>
              <a:defRPr>
                <a:gradFill>
                  <a:gsLst>
                    <a:gs pos="1250">
                      <a:schemeClr val="tx2"/>
                    </a:gs>
                    <a:gs pos="100000">
                      <a:schemeClr val="tx2"/>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2509644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accent2"/>
                    </a:gs>
                    <a:gs pos="100000">
                      <a:schemeClr val="accent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27943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079428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accent2"/>
                    </a:gs>
                    <a:gs pos="99000">
                      <a:schemeClr val="accent2"/>
                    </a:gs>
                  </a:gsLst>
                  <a:lin ang="5400000" scaled="0"/>
                </a:gra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accent2"/>
                    </a:gs>
                    <a:gs pos="99000">
                      <a:schemeClr val="accent2"/>
                    </a:gs>
                  </a:gsLst>
                </a:gra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77239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theme" Target="../theme/theme10.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29" Type="http://schemas.openxmlformats.org/officeDocument/2006/relationships/slideLayout" Target="../slideLayouts/slideLayout78.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theme" Target="../theme/theme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theme" Target="../theme/theme5.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image" Target="../media/image18.png"/><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theme" Target="../theme/theme7.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theme" Target="../theme/theme8.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theme" Target="../theme/theme9.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750317772"/>
      </p:ext>
    </p:extLst>
  </p:cSld>
  <p:clrMap bg1="lt1" tx1="dk1" bg2="lt2" tx2="dk2" accent1="accent1" accent2="accent2" accent3="accent3" accent4="accent4" accent5="accent5" accent6="accent6" hlink="hlink" folHlink="folHlink"/>
  <p:sldLayoutIdLst>
    <p:sldLayoutId id="2147484469" r:id="rId1"/>
    <p:sldLayoutId id="2147484388" r:id="rId2"/>
    <p:sldLayoutId id="2147484470" r:id="rId3"/>
    <p:sldLayoutId id="2147484471" r:id="rId4"/>
    <p:sldLayoutId id="2147484390" r:id="rId5"/>
    <p:sldLayoutId id="2147484392" r:id="rId6"/>
    <p:sldLayoutId id="2147484394" r:id="rId7"/>
    <p:sldLayoutId id="2147484396" r:id="rId8"/>
    <p:sldLayoutId id="2147484397" r:id="rId9"/>
    <p:sldLayoutId id="2147484398" r:id="rId10"/>
    <p:sldLayoutId id="2147484399" r:id="rId11"/>
    <p:sldLayoutId id="2147484400" r:id="rId12"/>
    <p:sldLayoutId id="2147484401" r:id="rId13"/>
    <p:sldLayoutId id="2147484403" r:id="rId14"/>
    <p:sldLayoutId id="2147484464" r:id="rId15"/>
    <p:sldLayoutId id="2147484404" r:id="rId16"/>
    <p:sldLayoutId id="2147484405" r:id="rId17"/>
    <p:sldLayoutId id="2147484407" r:id="rId18"/>
    <p:sldLayoutId id="2147484409" r:id="rId19"/>
    <p:sldLayoutId id="2147484410" r:id="rId20"/>
    <p:sldLayoutId id="214748470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8" y="2"/>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379"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379"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379"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379"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379"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379"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379"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379"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379"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379"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379"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379"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32952600"/>
      </p:ext>
    </p:extLst>
  </p:cSld>
  <p:clrMap bg1="lt1" tx1="dk1" bg2="lt2" tx2="dk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84681" r:id="rId6"/>
    <p:sldLayoutId id="2147484682" r:id="rId7"/>
    <p:sldLayoutId id="2147484683" r:id="rId8"/>
    <p:sldLayoutId id="2147484684" r:id="rId9"/>
    <p:sldLayoutId id="2147484685" r:id="rId10"/>
    <p:sldLayoutId id="2147484686" r:id="rId11"/>
    <p:sldLayoutId id="2147484687" r:id="rId12"/>
    <p:sldLayoutId id="2147484688" r:id="rId13"/>
    <p:sldLayoutId id="2147484689" r:id="rId14"/>
    <p:sldLayoutId id="2147484690" r:id="rId15"/>
    <p:sldLayoutId id="2147484691" r:id="rId16"/>
    <p:sldLayoutId id="2147484692" r:id="rId17"/>
    <p:sldLayoutId id="2147484693" r:id="rId18"/>
    <p:sldLayoutId id="2147484694" r:id="rId19"/>
    <p:sldLayoutId id="2147484695" r:id="rId20"/>
    <p:sldLayoutId id="2147484696" r:id="rId21"/>
    <p:sldLayoutId id="2147484697" r:id="rId22"/>
    <p:sldLayoutId id="2147484698" r:id="rId23"/>
    <p:sldLayoutId id="2147484699" r:id="rId24"/>
    <p:sldLayoutId id="2147484700" r:id="rId25"/>
    <p:sldLayoutId id="2147484702" r:id="rId26"/>
    <p:sldLayoutId id="2147484703" r:id="rId27"/>
    <p:sldLayoutId id="2147484704" r:id="rId28"/>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p:cNvPicPr>
            <a:picLocks noChangeAspect="1"/>
          </p:cNvPicPr>
          <p:nvPr userDrawn="1"/>
        </p:nvPicPr>
        <p:blipFill>
          <a:blip r:embed="rId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98405721"/>
      </p:ext>
    </p:extLst>
  </p:cSld>
  <p:clrMap bg1="dk1" tx1="lt1" bg2="dk2" tx2="lt2" accent1="accent1" accent2="accent2" accent3="accent3" accent4="accent4" accent5="accent5" accent6="accent6" hlink="hlink" folHlink="folHlink"/>
  <p:sldLayoutIdLst>
    <p:sldLayoutId id="2147484473"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4155965724"/>
      </p:ext>
    </p:extLst>
  </p:cSld>
  <p:clrMap bg1="lt1" tx1="dk1" bg2="lt2" tx2="dk2" accent1="accent1" accent2="accent2" accent3="accent3" accent4="accent4" accent5="accent5" accent6="accent6" hlink="hlink" folHlink="folHlink"/>
  <p:sldLayoutIdLst>
    <p:sldLayoutId id="2147484476" r:id="rId1"/>
    <p:sldLayoutId id="2147484477" r:id="rId2"/>
    <p:sldLayoutId id="2147484478" r:id="rId3"/>
    <p:sldLayoutId id="2147484479" r:id="rId4"/>
    <p:sldLayoutId id="2147484480" r:id="rId5"/>
    <p:sldLayoutId id="2147484481" r:id="rId6"/>
    <p:sldLayoutId id="2147484482" r:id="rId7"/>
    <p:sldLayoutId id="2147484483" r:id="rId8"/>
    <p:sldLayoutId id="2147484484" r:id="rId9"/>
    <p:sldLayoutId id="2147484485" r:id="rId10"/>
    <p:sldLayoutId id="2147484486" r:id="rId11"/>
    <p:sldLayoutId id="2147484487" r:id="rId12"/>
    <p:sldLayoutId id="2147484488" r:id="rId13"/>
    <p:sldLayoutId id="2147484489" r:id="rId14"/>
    <p:sldLayoutId id="2147484490" r:id="rId15"/>
    <p:sldLayoutId id="2147484491" r:id="rId16"/>
    <p:sldLayoutId id="2147484492" r:id="rId17"/>
    <p:sldLayoutId id="2147484493" r:id="rId18"/>
    <p:sldLayoutId id="2147484494" r:id="rId19"/>
    <p:sldLayoutId id="2147484495" r:id="rId20"/>
    <p:sldLayoutId id="2147484496" r:id="rId21"/>
    <p:sldLayoutId id="2147484497" r:id="rId22"/>
    <p:sldLayoutId id="2147484498" r:id="rId23"/>
    <p:sldLayoutId id="2147484499" r:id="rId24"/>
    <p:sldLayoutId id="2147484500" r:id="rId25"/>
    <p:sldLayoutId id="2147484501" r:id="rId26"/>
    <p:sldLayoutId id="2147484502"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7" cy="209403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142148"/>
      </p:ext>
    </p:extLst>
  </p:cSld>
  <p:clrMap bg1="dk1" tx1="lt1" bg2="dk2" tx2="lt2" accent1="accent1" accent2="accent2" accent3="accent3" accent4="accent4" accent5="accent5" accent6="accent6" hlink="hlink" folHlink="folHlink"/>
  <p:sldLayoutIdLst>
    <p:sldLayoutId id="2147484504" r:id="rId1"/>
    <p:sldLayoutId id="2147484505" r:id="rId2"/>
    <p:sldLayoutId id="2147484506" r:id="rId3"/>
    <p:sldLayoutId id="2147484507" r:id="rId4"/>
    <p:sldLayoutId id="2147484508" r:id="rId5"/>
    <p:sldLayoutId id="2147484509" r:id="rId6"/>
    <p:sldLayoutId id="2147484510" r:id="rId7"/>
    <p:sldLayoutId id="2147484511" r:id="rId8"/>
    <p:sldLayoutId id="2147484512" r:id="rId9"/>
    <p:sldLayoutId id="2147484513" r:id="rId10"/>
    <p:sldLayoutId id="2147484514" r:id="rId11"/>
    <p:sldLayoutId id="2147484515" r:id="rId12"/>
    <p:sldLayoutId id="2147484516" r:id="rId13"/>
    <p:sldLayoutId id="2147484517" r:id="rId14"/>
    <p:sldLayoutId id="2147484518" r:id="rId15"/>
    <p:sldLayoutId id="2147484519" r:id="rId16"/>
    <p:sldLayoutId id="2147484520" r:id="rId17"/>
    <p:sldLayoutId id="2147484521" r:id="rId18"/>
    <p:sldLayoutId id="2147484522" r:id="rId19"/>
    <p:sldLayoutId id="2147484523" r:id="rId20"/>
    <p:sldLayoutId id="2147484524" r:id="rId21"/>
    <p:sldLayoutId id="2147484525" r:id="rId22"/>
    <p:sldLayoutId id="2147484526" r:id="rId23"/>
    <p:sldLayoutId id="2147484527" r:id="rId24"/>
    <p:sldLayoutId id="2147484528" r:id="rId25"/>
    <p:sldLayoutId id="2147484529" r:id="rId26"/>
    <p:sldLayoutId id="2147484530" r:id="rId27"/>
    <p:sldLayoutId id="2147484531" r:id="rId28"/>
    <p:sldLayoutId id="2147484532" r:id="rId29"/>
    <p:sldLayoutId id="2147484533" r:id="rId30"/>
    <p:sldLayoutId id="2147484534" r:id="rId31"/>
    <p:sldLayoutId id="2147484535" r:id="rId32"/>
    <p:sldLayoutId id="2147484536" r:id="rId33"/>
    <p:sldLayoutId id="2147484537" r:id="rId34"/>
    <p:sldLayoutId id="2147484538" r:id="rId35"/>
    <p:sldLayoutId id="2147484539" r:id="rId36"/>
    <p:sldLayoutId id="2147484540" r:id="rId37"/>
    <p:sldLayoutId id="2147484541" r:id="rId38"/>
    <p:sldLayoutId id="2147484542" r:id="rId39"/>
    <p:sldLayoutId id="2147484543" r:id="rId40"/>
    <p:sldLayoutId id="2147484544" r:id="rId41"/>
    <p:sldLayoutId id="2147484545" r:id="rId42"/>
    <p:sldLayoutId id="2147484546" r:id="rId43"/>
    <p:sldLayoutId id="2147484547" r:id="rId44"/>
  </p:sldLayoutIdLst>
  <p:transition>
    <p:fade/>
  </p:transition>
  <p:txStyles>
    <p:titleStyle>
      <a:lvl1pPr algn="l" defTabSz="931710" rtl="0" eaLnBrk="1" latinLnBrk="0" hangingPunct="1">
        <a:lnSpc>
          <a:spcPct val="90000"/>
        </a:lnSpc>
        <a:spcBef>
          <a:spcPct val="0"/>
        </a:spcBef>
        <a:buNone/>
        <a:defRPr lang="en-US" sz="4800" b="0" kern="1200" cap="none" spc="-102" baseline="0" dirty="0" smtClean="0">
          <a:ln w="3175">
            <a:noFill/>
          </a:ln>
          <a:gradFill>
            <a:gsLst>
              <a:gs pos="15741">
                <a:schemeClr val="bg1"/>
              </a:gs>
              <a:gs pos="57000">
                <a:schemeClr val="bg1"/>
              </a:gs>
            </a:gsLst>
            <a:lin ang="5400000" scaled="1"/>
          </a:gra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gradFill>
            <a:gsLst>
              <a:gs pos="4630">
                <a:schemeClr val="bg2"/>
              </a:gs>
              <a:gs pos="15741">
                <a:schemeClr val="bg2"/>
              </a:gs>
            </a:gsLst>
            <a:lin ang="5400000" scaled="1"/>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gradFill>
            <a:gsLst>
              <a:gs pos="52778">
                <a:schemeClr val="bg1"/>
              </a:gs>
              <a:gs pos="27000">
                <a:schemeClr val="bg1"/>
              </a:gs>
            </a:gsLst>
            <a:lin ang="5400000" scaled="1"/>
          </a:gra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gradFill>
            <a:gsLst>
              <a:gs pos="52778">
                <a:schemeClr val="bg1"/>
              </a:gs>
              <a:gs pos="27000">
                <a:schemeClr val="bg1"/>
              </a:gs>
            </a:gsLst>
            <a:lin ang="5400000" scaled="1"/>
          </a:gra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gradFill>
            <a:gsLst>
              <a:gs pos="52778">
                <a:schemeClr val="bg1"/>
              </a:gs>
              <a:gs pos="27000">
                <a:schemeClr val="bg1"/>
              </a:gs>
            </a:gsLst>
            <a:lin ang="5400000" scaled="1"/>
          </a:gra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gradFill>
            <a:gsLst>
              <a:gs pos="52778">
                <a:schemeClr val="bg1"/>
              </a:gs>
              <a:gs pos="27000">
                <a:schemeClr val="bg1"/>
              </a:gs>
            </a:gsLst>
            <a:lin ang="5400000" scaled="1"/>
          </a:gra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guide id="27" pos="396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7936948"/>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 id="2147484566" r:id="rId18"/>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100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2"/>
              </a:gs>
              <a:gs pos="100000">
                <a:schemeClr val="tx2"/>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2"/>
              </a:gs>
              <a:gs pos="100000">
                <a:schemeClr val="tx2"/>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2"/>
              </a:gs>
              <a:gs pos="100000">
                <a:schemeClr val="tx2"/>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F26B43"/>
          </p15:clr>
        </p15:guide>
        <p15:guide id="2" pos="4205">
          <p15:clr>
            <a:srgbClr val="F26B43"/>
          </p15:clr>
        </p15:guide>
        <p15:guide id="3" pos="173">
          <p15:clr>
            <a:srgbClr val="F26B43"/>
          </p15:clr>
        </p15:guide>
        <p15:guide id="4" pos="7661">
          <p15:clr>
            <a:srgbClr val="F26B43"/>
          </p15:clr>
        </p15:guide>
        <p15:guide id="5" pos="749">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781">
          <p15:clr>
            <a:srgbClr val="F26B43"/>
          </p15:clr>
        </p15:guide>
        <p15:guide id="12" pos="5357">
          <p15:clr>
            <a:srgbClr val="F26B43"/>
          </p15:clr>
        </p15:guide>
        <p15:guide id="13" pos="5933">
          <p15:clr>
            <a:srgbClr val="F26B43"/>
          </p15:clr>
        </p15:guide>
        <p15:guide id="14" pos="6509">
          <p15:clr>
            <a:srgbClr val="F26B43"/>
          </p15:clr>
        </p15:guide>
        <p15:guide id="15" pos="7085">
          <p15:clr>
            <a:srgbClr val="F26B43"/>
          </p15:clr>
        </p15:guide>
        <p15:guide id="16" orient="horz" pos="763">
          <p15:clr>
            <a:srgbClr val="F26B43"/>
          </p15:clr>
        </p15:guide>
        <p15:guide id="17" orient="horz" pos="1339">
          <p15:clr>
            <a:srgbClr val="F26B43"/>
          </p15:clr>
        </p15:guide>
        <p15:guide id="18" orient="horz" pos="1915">
          <p15:clr>
            <a:srgbClr val="F26B43"/>
          </p15:clr>
        </p15:guide>
        <p15:guide id="19" orient="horz" pos="2491">
          <p15:clr>
            <a:srgbClr val="F26B43"/>
          </p15:clr>
        </p15:guide>
        <p15:guide id="20" orient="horz" pos="3067">
          <p15:clr>
            <a:srgbClr val="F26B43"/>
          </p15:clr>
        </p15:guide>
        <p15:guide id="21" orient="horz" pos="3643">
          <p15:clr>
            <a:srgbClr val="F26B43"/>
          </p15:clr>
        </p15:guide>
        <p15:guide id="22" orient="horz" pos="421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3" y="5996"/>
            <a:ext cx="955640" cy="5760970"/>
            <a:chOff x="12618967" y="5995"/>
            <a:chExt cx="955640" cy="5760970"/>
          </a:xfrm>
        </p:grpSpPr>
        <p:grpSp>
          <p:nvGrpSpPr>
            <p:cNvPr id="18" name="Group 17"/>
            <p:cNvGrpSpPr/>
            <p:nvPr userDrawn="1"/>
          </p:nvGrpSpPr>
          <p:grpSpPr>
            <a:xfrm>
              <a:off x="12618967" y="5995"/>
              <a:ext cx="955640" cy="5644398"/>
              <a:chOff x="12618967" y="5995"/>
              <a:chExt cx="955640" cy="5644398"/>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3005797" y="256928"/>
                <a:ext cx="807976"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812088" y="4227340"/>
                <a:ext cx="251646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1770731820"/>
      </p:ext>
    </p:extLst>
  </p:cSld>
  <p:clrMap bg1="lt1" tx1="dk1" bg2="lt2" tx2="dk2" accent1="accent1" accent2="accent2" accent3="accent3" accent4="accent4" accent5="accent5" accent6="accent6" hlink="hlink" folHlink="folHlink"/>
  <p:sldLayoutIdLst>
    <p:sldLayoutId id="2147484568" r:id="rId1"/>
    <p:sldLayoutId id="2147484569" r:id="rId2"/>
    <p:sldLayoutId id="2147484570" r:id="rId3"/>
    <p:sldLayoutId id="2147484571" r:id="rId4"/>
    <p:sldLayoutId id="2147484572" r:id="rId5"/>
    <p:sldLayoutId id="2147484573" r:id="rId6"/>
    <p:sldLayoutId id="2147484574" r:id="rId7"/>
    <p:sldLayoutId id="2147484575" r:id="rId8"/>
    <p:sldLayoutId id="2147484576" r:id="rId9"/>
    <p:sldLayoutId id="2147484577" r:id="rId10"/>
    <p:sldLayoutId id="2147484578" r:id="rId11"/>
    <p:sldLayoutId id="2147484579" r:id="rId12"/>
    <p:sldLayoutId id="2147484580" r:id="rId13"/>
    <p:sldLayoutId id="2147484581" r:id="rId14"/>
    <p:sldLayoutId id="2147484582" r:id="rId15"/>
    <p:sldLayoutId id="2147484583" r:id="rId16"/>
    <p:sldLayoutId id="2147484584" r:id="rId17"/>
    <p:sldLayoutId id="2147484585" r:id="rId18"/>
    <p:sldLayoutId id="2147484586" r:id="rId19"/>
    <p:sldLayoutId id="2147484587" r:id="rId20"/>
    <p:sldLayoutId id="2147484588" r:id="rId21"/>
    <p:sldLayoutId id="2147484589" r:id="rId22"/>
    <p:sldLayoutId id="2147484590" r:id="rId23"/>
    <p:sldLayoutId id="2147484591" r:id="rId24"/>
    <p:sldLayoutId id="2147484592" r:id="rId25"/>
    <p:sldLayoutId id="2147484593" r:id="rId26"/>
    <p:sldLayoutId id="2147484594" r:id="rId27"/>
    <p:sldLayoutId id="2147484595"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1" y="295277"/>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67738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rotWithShape="1">
          <a:blip r:embed="rId26"/>
          <a:srcRect t="26667"/>
          <a:stretch/>
        </p:blipFill>
        <p:spPr>
          <a:xfrm>
            <a:off x="12556898" y="3"/>
            <a:ext cx="762001" cy="1676400"/>
          </a:xfrm>
          <a:prstGeom prst="rect">
            <a:avLst/>
          </a:prstGeom>
        </p:spPr>
      </p:pic>
      <p:grpSp>
        <p:nvGrpSpPr>
          <p:cNvPr id="9" name="Group 8"/>
          <p:cNvGrpSpPr/>
          <p:nvPr userDrawn="1"/>
        </p:nvGrpSpPr>
        <p:grpSpPr>
          <a:xfrm rot="5400000">
            <a:off x="12791236" y="650041"/>
            <a:ext cx="1676401" cy="376328"/>
            <a:chOff x="4768671" y="3492038"/>
            <a:chExt cx="7446517" cy="91440"/>
          </a:xfrm>
        </p:grpSpPr>
        <p:sp>
          <p:nvSpPr>
            <p:cNvPr id="6" name="Rectangle 5"/>
            <p:cNvSpPr/>
            <p:nvPr userDrawn="1"/>
          </p:nvSpPr>
          <p:spPr bwMode="auto">
            <a:xfrm>
              <a:off x="7271459" y="3492038"/>
              <a:ext cx="2440940" cy="914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9774248" y="3492038"/>
              <a:ext cx="2440940" cy="9144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4768671" y="3492038"/>
              <a:ext cx="2440940" cy="9144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1827" fontAlgn="base">
                <a:spcBef>
                  <a:spcPct val="0"/>
                </a:spcBef>
                <a:spcAft>
                  <a:spcPct val="0"/>
                </a:spcAft>
              </a:pPr>
              <a:endParaRPr lang="en-US" sz="1835" spc="-51"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userDrawn="1"/>
        </p:nvSpPr>
        <p:spPr bwMode="auto">
          <a:xfrm>
            <a:off x="13441272" y="1704845"/>
            <a:ext cx="376328" cy="54487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83" tIns="146227" rIns="182783" bIns="146227" numCol="1" spcCol="0" rtlCol="0" fromWordArt="0" anchor="t" anchorCtr="0" forceAA="0" compatLnSpc="1">
            <a:prstTxWarp prst="textNoShape">
              <a:avLst/>
            </a:prstTxWarp>
            <a:noAutofit/>
          </a:bodyPr>
          <a:lstStyle/>
          <a:p>
            <a:pPr algn="ctr" defTabSz="932010"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77052641"/>
      </p:ext>
    </p:extLst>
  </p:cSld>
  <p:clrMap bg1="lt1" tx1="dk1" bg2="lt2" tx2="dk2" accent1="accent1" accent2="accent2" accent3="accent3" accent4="accent4" accent5="accent5" accent6="accent6" hlink="hlink" folHlink="folHlink"/>
  <p:sldLayoutIdLst>
    <p:sldLayoutId id="2147484597" r:id="rId1"/>
    <p:sldLayoutId id="2147484598" r:id="rId2"/>
    <p:sldLayoutId id="2147484599" r:id="rId3"/>
    <p:sldLayoutId id="2147484600" r:id="rId4"/>
    <p:sldLayoutId id="2147484601" r:id="rId5"/>
    <p:sldLayoutId id="2147484602" r:id="rId6"/>
    <p:sldLayoutId id="2147484603" r:id="rId7"/>
    <p:sldLayoutId id="2147484604" r:id="rId8"/>
    <p:sldLayoutId id="2147484605" r:id="rId9"/>
    <p:sldLayoutId id="2147484606" r:id="rId10"/>
    <p:sldLayoutId id="2147484607" r:id="rId11"/>
    <p:sldLayoutId id="2147484608" r:id="rId12"/>
    <p:sldLayoutId id="2147484609" r:id="rId13"/>
    <p:sldLayoutId id="2147484610" r:id="rId14"/>
    <p:sldLayoutId id="2147484611" r:id="rId15"/>
    <p:sldLayoutId id="2147484612" r:id="rId16"/>
    <p:sldLayoutId id="2147484613" r:id="rId17"/>
    <p:sldLayoutId id="2147484614" r:id="rId18"/>
    <p:sldLayoutId id="2147484615" r:id="rId19"/>
    <p:sldLayoutId id="2147484616" r:id="rId20"/>
    <p:sldLayoutId id="2147484617" r:id="rId21"/>
    <p:sldLayoutId id="2147484618" r:id="rId22"/>
    <p:sldLayoutId id="2147484619" r:id="rId23"/>
    <p:sldLayoutId id="2147484620" r:id="rId24"/>
  </p:sldLayoutIdLst>
  <p:transition>
    <p:fade/>
  </p:transition>
  <p:hf hdr="0" dt="0"/>
  <p:txStyles>
    <p:titleStyle>
      <a:lvl1pPr algn="l" defTabSz="932279"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0" marR="0" indent="-342730" algn="l" defTabSz="932279" rtl="0" eaLnBrk="1" fontAlgn="auto" latinLnBrk="0" hangingPunct="1">
        <a:lnSpc>
          <a:spcPct val="90000"/>
        </a:lnSpc>
        <a:spcBef>
          <a:spcPct val="20000"/>
        </a:spcBef>
        <a:spcAft>
          <a:spcPts val="0"/>
        </a:spcAft>
        <a:buClrTx/>
        <a:buSzPct val="90000"/>
        <a:buFont typeface="Arial" pitchFamily="34" charset="0"/>
        <a:buChar char="•"/>
        <a:tabLst/>
        <a:defRPr sz="3198" kern="1200" spc="0" baseline="0">
          <a:gradFill>
            <a:gsLst>
              <a:gs pos="1250">
                <a:schemeClr val="tx1"/>
              </a:gs>
              <a:gs pos="100000">
                <a:schemeClr val="tx1"/>
              </a:gs>
            </a:gsLst>
            <a:lin ang="5400000" scaled="0"/>
          </a:gradFill>
          <a:latin typeface="+mj-lt"/>
          <a:ea typeface="+mn-ea"/>
          <a:cs typeface="+mn-cs"/>
        </a:defRPr>
      </a:lvl1pPr>
      <a:lvl2pPr marL="583910" marR="0" indent="-241180" algn="l" defTabSz="932279"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2pPr>
      <a:lvl3pPr marL="799703" marR="0" indent="-228487" algn="l" defTabSz="932279" rtl="0" eaLnBrk="1" fontAlgn="auto" latinLnBrk="0" hangingPunct="1">
        <a:lnSpc>
          <a:spcPct val="90000"/>
        </a:lnSpc>
        <a:spcBef>
          <a:spcPct val="20000"/>
        </a:spcBef>
        <a:spcAft>
          <a:spcPts val="0"/>
        </a:spcAft>
        <a:buClrTx/>
        <a:buSzPct val="90000"/>
        <a:buFont typeface="Arial" pitchFamily="34" charset="0"/>
        <a:buChar char="•"/>
        <a:tabLst/>
        <a:defRPr sz="1599" kern="1200" spc="0" baseline="0">
          <a:gradFill>
            <a:gsLst>
              <a:gs pos="1250">
                <a:schemeClr val="tx1"/>
              </a:gs>
              <a:gs pos="100000">
                <a:schemeClr val="tx1"/>
              </a:gs>
            </a:gsLst>
            <a:lin ang="5400000" scaled="0"/>
          </a:gradFill>
          <a:latin typeface="+mn-lt"/>
          <a:ea typeface="+mn-ea"/>
          <a:cs typeface="+mn-cs"/>
        </a:defRPr>
      </a:lvl3pPr>
      <a:lvl4pPr marL="1028190" marR="0" indent="-228487" algn="l" defTabSz="932279"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4pPr>
      <a:lvl5pPr marL="1256676" marR="0" indent="-228487" algn="l" defTabSz="932279" rtl="0" eaLnBrk="1" fontAlgn="auto" latinLnBrk="0" hangingPunct="1">
        <a:lnSpc>
          <a:spcPct val="90000"/>
        </a:lnSpc>
        <a:spcBef>
          <a:spcPct val="20000"/>
        </a:spcBef>
        <a:spcAft>
          <a:spcPts val="0"/>
        </a:spcAft>
        <a:buClrTx/>
        <a:buSzPct val="90000"/>
        <a:buFont typeface="Arial" pitchFamily="34" charset="0"/>
        <a:buChar char="•"/>
        <a:tabLst/>
        <a:defRPr sz="1399" kern="1200" spc="0" baseline="0">
          <a:gradFill>
            <a:gsLst>
              <a:gs pos="1250">
                <a:schemeClr val="tx1"/>
              </a:gs>
              <a:gs pos="100000">
                <a:schemeClr val="tx1"/>
              </a:gs>
            </a:gsLst>
            <a:lin ang="5400000" scaled="0"/>
          </a:gradFill>
          <a:latin typeface="+mn-lt"/>
          <a:ea typeface="+mn-ea"/>
          <a:cs typeface="+mn-cs"/>
        </a:defRPr>
      </a:lvl5pPr>
      <a:lvl6pPr marL="2563769" indent="-233071" algn="l" defTabSz="93227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909" indent="-233071" algn="l" defTabSz="93227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048" indent="-233071" algn="l" defTabSz="93227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189" indent="-233071" algn="l" defTabSz="93227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279" rtl="0" eaLnBrk="1" latinLnBrk="0" hangingPunct="1">
        <a:defRPr sz="1799" kern="1200">
          <a:solidFill>
            <a:schemeClr val="tx1"/>
          </a:solidFill>
          <a:latin typeface="+mn-lt"/>
          <a:ea typeface="+mn-ea"/>
          <a:cs typeface="+mn-cs"/>
        </a:defRPr>
      </a:lvl1pPr>
      <a:lvl2pPr marL="466139" algn="l" defTabSz="932279" rtl="0" eaLnBrk="1" latinLnBrk="0" hangingPunct="1">
        <a:defRPr sz="1799" kern="1200">
          <a:solidFill>
            <a:schemeClr val="tx1"/>
          </a:solidFill>
          <a:latin typeface="+mn-lt"/>
          <a:ea typeface="+mn-ea"/>
          <a:cs typeface="+mn-cs"/>
        </a:defRPr>
      </a:lvl2pPr>
      <a:lvl3pPr marL="932279" algn="l" defTabSz="932279" rtl="0" eaLnBrk="1" latinLnBrk="0" hangingPunct="1">
        <a:defRPr sz="1799" kern="1200">
          <a:solidFill>
            <a:schemeClr val="tx1"/>
          </a:solidFill>
          <a:latin typeface="+mn-lt"/>
          <a:ea typeface="+mn-ea"/>
          <a:cs typeface="+mn-cs"/>
        </a:defRPr>
      </a:lvl3pPr>
      <a:lvl4pPr marL="1398419" algn="l" defTabSz="932279" rtl="0" eaLnBrk="1" latinLnBrk="0" hangingPunct="1">
        <a:defRPr sz="1799" kern="1200">
          <a:solidFill>
            <a:schemeClr val="tx1"/>
          </a:solidFill>
          <a:latin typeface="+mn-lt"/>
          <a:ea typeface="+mn-ea"/>
          <a:cs typeface="+mn-cs"/>
        </a:defRPr>
      </a:lvl4pPr>
      <a:lvl5pPr marL="1864559" algn="l" defTabSz="932279" rtl="0" eaLnBrk="1" latinLnBrk="0" hangingPunct="1">
        <a:defRPr sz="1799" kern="1200">
          <a:solidFill>
            <a:schemeClr val="tx1"/>
          </a:solidFill>
          <a:latin typeface="+mn-lt"/>
          <a:ea typeface="+mn-ea"/>
          <a:cs typeface="+mn-cs"/>
        </a:defRPr>
      </a:lvl5pPr>
      <a:lvl6pPr marL="2330699" algn="l" defTabSz="932279" rtl="0" eaLnBrk="1" latinLnBrk="0" hangingPunct="1">
        <a:defRPr sz="1799" kern="1200">
          <a:solidFill>
            <a:schemeClr val="tx1"/>
          </a:solidFill>
          <a:latin typeface="+mn-lt"/>
          <a:ea typeface="+mn-ea"/>
          <a:cs typeface="+mn-cs"/>
        </a:defRPr>
      </a:lvl6pPr>
      <a:lvl7pPr marL="2796838" algn="l" defTabSz="932279" rtl="0" eaLnBrk="1" latinLnBrk="0" hangingPunct="1">
        <a:defRPr sz="1799" kern="1200">
          <a:solidFill>
            <a:schemeClr val="tx1"/>
          </a:solidFill>
          <a:latin typeface="+mn-lt"/>
          <a:ea typeface="+mn-ea"/>
          <a:cs typeface="+mn-cs"/>
        </a:defRPr>
      </a:lvl7pPr>
      <a:lvl8pPr marL="3262979" algn="l" defTabSz="932279" rtl="0" eaLnBrk="1" latinLnBrk="0" hangingPunct="1">
        <a:defRPr sz="1799" kern="1200">
          <a:solidFill>
            <a:schemeClr val="tx1"/>
          </a:solidFill>
          <a:latin typeface="+mn-lt"/>
          <a:ea typeface="+mn-ea"/>
          <a:cs typeface="+mn-cs"/>
        </a:defRPr>
      </a:lvl8pPr>
      <a:lvl9pPr marL="3729119" algn="l" defTabSz="932279" rtl="0" eaLnBrk="1" latinLnBrk="0" hangingPunct="1">
        <a:defRPr sz="17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09580"/>
            <a:ext cx="11887200" cy="1001685"/>
          </a:xfrm>
          <a:prstGeom prst="rect">
            <a:avLst/>
          </a:prstGeom>
        </p:spPr>
        <p:txBody>
          <a:bodyPr vert="horz" lIns="137160" tIns="109728" rIns="137160" bIns="109728"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274640" y="1211264"/>
            <a:ext cx="11887200" cy="5257799"/>
          </a:xfrm>
          <a:prstGeom prst="rect">
            <a:avLst/>
          </a:prstGeom>
        </p:spPr>
        <p:txBody>
          <a:bodyPr vert="horz" lIns="137160" tIns="109728" rIns="137160" bIns="109728"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8851759" y="6484938"/>
            <a:ext cx="2743550" cy="365125"/>
          </a:xfrm>
          <a:prstGeom prst="rect">
            <a:avLst/>
          </a:prstGeom>
        </p:spPr>
        <p:txBody>
          <a:bodyPr/>
          <a:lstStyle>
            <a:lvl1pPr algn="r">
              <a:defRPr sz="900">
                <a:latin typeface="Segoe UI" panose="020B0502040204020203" pitchFamily="34" charset="0"/>
                <a:cs typeface="Segoe UI" panose="020B0502040204020203" pitchFamily="34" charset="0"/>
              </a:defRPr>
            </a:lvl1pPr>
          </a:lstStyle>
          <a:p>
            <a:fld id="{AFFF257A-30C5-4AFB-911B-BE4CEEA1EA82}" type="slidenum">
              <a:rPr lang="en-US" smtClean="0">
                <a:solidFill>
                  <a:prstClr val="black">
                    <a:tint val="75000"/>
                  </a:prstClr>
                </a:solidFill>
              </a:rPr>
              <a:pPr/>
              <a:t>‹#›</a:t>
            </a:fld>
            <a:endParaRPr lang="en-US" dirty="0">
              <a:solidFill>
                <a:prstClr val="black">
                  <a:tint val="75000"/>
                </a:prstClr>
              </a:solidFill>
            </a:endParaRPr>
          </a:p>
        </p:txBody>
      </p:sp>
      <p:sp>
        <p:nvSpPr>
          <p:cNvPr id="7" name="Slide Number Placeholder 3"/>
          <p:cNvSpPr txBox="1">
            <a:spLocks/>
          </p:cNvSpPr>
          <p:nvPr userDrawn="1"/>
        </p:nvSpPr>
        <p:spPr>
          <a:xfrm>
            <a:off x="4674197" y="6484938"/>
            <a:ext cx="2845163"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9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2676714416"/>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 id="2147484651" r:id="rId30"/>
  </p:sldLayoutIdLst>
  <p:transition>
    <p:fade/>
  </p:transition>
  <p:hf hdr="0" dt="0"/>
  <p:txStyles>
    <p:titleStyle>
      <a:lvl1pPr algn="l" defTabSz="932480" rtl="0" eaLnBrk="1" latinLnBrk="0" hangingPunct="1">
        <a:lnSpc>
          <a:spcPct val="90000"/>
        </a:lnSpc>
        <a:spcBef>
          <a:spcPct val="0"/>
        </a:spcBef>
        <a:buNone/>
        <a:defRPr sz="4896" b="1" kern="1200">
          <a:solidFill>
            <a:schemeClr val="accent1"/>
          </a:solidFill>
          <a:latin typeface="+mj-lt"/>
          <a:ea typeface="+mj-ea"/>
          <a:cs typeface="+mj-cs"/>
        </a:defRPr>
      </a:lvl1pPr>
    </p:titleStyle>
    <p:bodyStyle>
      <a:lvl1pPr marL="0" indent="0" algn="l" defTabSz="932480" rtl="0" eaLnBrk="1" latinLnBrk="0" hangingPunct="1">
        <a:lnSpc>
          <a:spcPct val="90000"/>
        </a:lnSpc>
        <a:spcBef>
          <a:spcPts val="2448"/>
        </a:spcBef>
        <a:buFont typeface="Arial" panose="020B0604020202020204" pitchFamily="34" charset="0"/>
        <a:buNone/>
        <a:defRPr sz="3807" b="0" kern="1200">
          <a:solidFill>
            <a:schemeClr val="accent1"/>
          </a:solidFill>
          <a:latin typeface="+mj-lt"/>
          <a:ea typeface="+mn-ea"/>
          <a:cs typeface="+mn-cs"/>
        </a:defRPr>
      </a:lvl1pPr>
      <a:lvl2pPr marL="0" indent="0" algn="l" defTabSz="932480" rtl="0" eaLnBrk="1" latinLnBrk="0" hangingPunct="1">
        <a:lnSpc>
          <a:spcPct val="90000"/>
        </a:lnSpc>
        <a:spcBef>
          <a:spcPts val="612"/>
        </a:spcBef>
        <a:buFont typeface="Arial" panose="020B0604020202020204" pitchFamily="34" charset="0"/>
        <a:buNone/>
        <a:defRPr sz="2448" kern="1200">
          <a:solidFill>
            <a:schemeClr val="tx1"/>
          </a:solidFill>
          <a:latin typeface="+mn-lt"/>
          <a:ea typeface="+mn-ea"/>
          <a:cs typeface="+mn-cs"/>
        </a:defRPr>
      </a:lvl2pPr>
      <a:lvl3pPr marL="237977" indent="-233120" algn="l" defTabSz="932480"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3pPr>
      <a:lvl4pPr marL="466240" indent="-233120" algn="l" defTabSz="932480"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4pPr>
      <a:lvl5pPr marL="704217" indent="-233120" algn="l" defTabSz="932480" rtl="0" eaLnBrk="1" latinLnBrk="0" hangingPunct="1">
        <a:lnSpc>
          <a:spcPct val="90000"/>
        </a:lnSpc>
        <a:spcBef>
          <a:spcPts val="612"/>
        </a:spcBef>
        <a:buFont typeface="Arial" panose="020B0604020202020204" pitchFamily="34" charset="0"/>
        <a:buChar char="•"/>
        <a:defRPr sz="2448" kern="1200">
          <a:solidFill>
            <a:schemeClr val="tx1"/>
          </a:solidFill>
          <a:latin typeface="+mn-lt"/>
          <a:ea typeface="+mn-ea"/>
          <a:cs typeface="+mn-cs"/>
        </a:defRPr>
      </a:lvl5pPr>
      <a:lvl6pPr marL="256432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056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6799"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040" indent="-233120" algn="l" defTabSz="932480"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480" rtl="0" eaLnBrk="1" latinLnBrk="0" hangingPunct="1">
        <a:defRPr sz="1904" kern="1200">
          <a:solidFill>
            <a:schemeClr val="tx1"/>
          </a:solidFill>
          <a:latin typeface="+mn-lt"/>
          <a:ea typeface="+mn-ea"/>
          <a:cs typeface="+mn-cs"/>
        </a:defRPr>
      </a:lvl1pPr>
      <a:lvl2pPr marL="466240" algn="l" defTabSz="932480" rtl="0" eaLnBrk="1" latinLnBrk="0" hangingPunct="1">
        <a:defRPr sz="1904" kern="1200">
          <a:solidFill>
            <a:schemeClr val="tx1"/>
          </a:solidFill>
          <a:latin typeface="+mn-lt"/>
          <a:ea typeface="+mn-ea"/>
          <a:cs typeface="+mn-cs"/>
        </a:defRPr>
      </a:lvl2pPr>
      <a:lvl3pPr marL="932480" algn="l" defTabSz="932480" rtl="0" eaLnBrk="1" latinLnBrk="0" hangingPunct="1">
        <a:defRPr sz="1904" kern="1200">
          <a:solidFill>
            <a:schemeClr val="tx1"/>
          </a:solidFill>
          <a:latin typeface="+mn-lt"/>
          <a:ea typeface="+mn-ea"/>
          <a:cs typeface="+mn-cs"/>
        </a:defRPr>
      </a:lvl3pPr>
      <a:lvl4pPr marL="1398720" algn="l" defTabSz="932480" rtl="0" eaLnBrk="1" latinLnBrk="0" hangingPunct="1">
        <a:defRPr sz="1904" kern="1200">
          <a:solidFill>
            <a:schemeClr val="tx1"/>
          </a:solidFill>
          <a:latin typeface="+mn-lt"/>
          <a:ea typeface="+mn-ea"/>
          <a:cs typeface="+mn-cs"/>
        </a:defRPr>
      </a:lvl4pPr>
      <a:lvl5pPr marL="1864959" algn="l" defTabSz="932480" rtl="0" eaLnBrk="1" latinLnBrk="0" hangingPunct="1">
        <a:defRPr sz="1904" kern="1200">
          <a:solidFill>
            <a:schemeClr val="tx1"/>
          </a:solidFill>
          <a:latin typeface="+mn-lt"/>
          <a:ea typeface="+mn-ea"/>
          <a:cs typeface="+mn-cs"/>
        </a:defRPr>
      </a:lvl5pPr>
      <a:lvl6pPr marL="2331200" algn="l" defTabSz="932480" rtl="0" eaLnBrk="1" latinLnBrk="0" hangingPunct="1">
        <a:defRPr sz="1904" kern="1200">
          <a:solidFill>
            <a:schemeClr val="tx1"/>
          </a:solidFill>
          <a:latin typeface="+mn-lt"/>
          <a:ea typeface="+mn-ea"/>
          <a:cs typeface="+mn-cs"/>
        </a:defRPr>
      </a:lvl6pPr>
      <a:lvl7pPr marL="2797439" algn="l" defTabSz="932480" rtl="0" eaLnBrk="1" latinLnBrk="0" hangingPunct="1">
        <a:defRPr sz="1904" kern="1200">
          <a:solidFill>
            <a:schemeClr val="tx1"/>
          </a:solidFill>
          <a:latin typeface="+mn-lt"/>
          <a:ea typeface="+mn-ea"/>
          <a:cs typeface="+mn-cs"/>
        </a:defRPr>
      </a:lvl7pPr>
      <a:lvl8pPr marL="3263680" algn="l" defTabSz="932480" rtl="0" eaLnBrk="1" latinLnBrk="0" hangingPunct="1">
        <a:defRPr sz="1904" kern="1200">
          <a:solidFill>
            <a:schemeClr val="tx1"/>
          </a:solidFill>
          <a:latin typeface="+mn-lt"/>
          <a:ea typeface="+mn-ea"/>
          <a:cs typeface="+mn-cs"/>
        </a:defRPr>
      </a:lvl8pPr>
      <a:lvl9pPr marL="3729920" algn="l" defTabSz="932480" rtl="0" eaLnBrk="1" latinLnBrk="0" hangingPunct="1">
        <a:defRPr sz="1904"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79" y="1476622"/>
            <a:ext cx="11378776" cy="52847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0827690"/>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Lst>
  <p:transition>
    <p:fade/>
  </p:transition>
  <p:hf hdr="0" dt="0"/>
  <p:txStyles>
    <p:titleStyle>
      <a:lvl1pPr algn="l" defTabSz="932466" rtl="0" eaLnBrk="1" latinLnBrk="0" hangingPunct="1">
        <a:lnSpc>
          <a:spcPct val="90000"/>
        </a:lnSpc>
        <a:spcBef>
          <a:spcPct val="0"/>
        </a:spcBef>
        <a:buNone/>
        <a:defRPr lang="en-US" sz="5506" b="0" kern="1200" cap="none" spc="-102" baseline="0" dirty="0" smtClean="0">
          <a:ln w="3175">
            <a:noFill/>
          </a:ln>
          <a:solidFill>
            <a:schemeClr val="bg2">
              <a:alpha val="99000"/>
            </a:schemeClr>
          </a:solidFill>
          <a:effectLst/>
          <a:latin typeface="+mj-lt"/>
          <a:ea typeface="+mn-ea"/>
          <a:cs typeface="Arial" charset="0"/>
        </a:defRPr>
      </a:lvl1pPr>
    </p:titleStyle>
    <p:bodyStyle>
      <a:lvl1pPr marL="346451" marR="0" indent="-346451" algn="l" defTabSz="932466"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34" marR="0" indent="-237983" algn="l" defTabSz="932466"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322"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814322" algn="l"/>
        </a:tabLst>
        <a:defRPr sz="2448" kern="1200" spc="0" baseline="0">
          <a:solidFill>
            <a:schemeClr val="bg1">
              <a:lumMod val="75000"/>
              <a:lumOff val="25000"/>
              <a:alpha val="99000"/>
            </a:schemeClr>
          </a:solidFill>
          <a:latin typeface="+mn-lt"/>
          <a:ea typeface="+mn-ea"/>
          <a:cs typeface="+mn-cs"/>
        </a:defRPr>
      </a:lvl3pPr>
      <a:lvl4pPr marL="1050686" marR="0" indent="-236363" algn="l" defTabSz="932466"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574" marR="0" indent="-229888" algn="l" defTabSz="932466" rtl="0" eaLnBrk="1" fontAlgn="auto" latinLnBrk="0" hangingPunct="1">
        <a:lnSpc>
          <a:spcPct val="90000"/>
        </a:lnSpc>
        <a:spcBef>
          <a:spcPct val="20000"/>
        </a:spcBef>
        <a:spcAft>
          <a:spcPts val="0"/>
        </a:spcAft>
        <a:buClrTx/>
        <a:buSzPct val="90000"/>
        <a:buFont typeface="Wingdings" pitchFamily="2" charset="2"/>
        <a:buChar char=""/>
        <a:tabLst>
          <a:tab pos="1280574" algn="l"/>
        </a:tabLst>
        <a:defRPr sz="2040" kern="1200" spc="0" baseline="0">
          <a:solidFill>
            <a:schemeClr val="bg1">
              <a:lumMod val="75000"/>
              <a:lumOff val="25000"/>
              <a:alpha val="99000"/>
            </a:schemeClr>
          </a:solidFill>
          <a:latin typeface="+mn-lt"/>
          <a:ea typeface="+mn-ea"/>
          <a:cs typeface="+mn-cs"/>
        </a:defRPr>
      </a:lvl5pPr>
      <a:lvl6pPr marL="2564282"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514"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6747"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2981" indent="-233117" algn="l" defTabSz="93246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466" rtl="0" eaLnBrk="1" latinLnBrk="0" hangingPunct="1">
        <a:defRPr sz="1836" kern="1200">
          <a:solidFill>
            <a:schemeClr val="tx1"/>
          </a:solidFill>
          <a:latin typeface="+mn-lt"/>
          <a:ea typeface="+mn-ea"/>
          <a:cs typeface="+mn-cs"/>
        </a:defRPr>
      </a:lvl1pPr>
      <a:lvl2pPr marL="466233" algn="l" defTabSz="932466" rtl="0" eaLnBrk="1" latinLnBrk="0" hangingPunct="1">
        <a:defRPr sz="1836" kern="1200">
          <a:solidFill>
            <a:schemeClr val="tx1"/>
          </a:solidFill>
          <a:latin typeface="+mn-lt"/>
          <a:ea typeface="+mn-ea"/>
          <a:cs typeface="+mn-cs"/>
        </a:defRPr>
      </a:lvl2pPr>
      <a:lvl3pPr marL="932466" algn="l" defTabSz="932466" rtl="0" eaLnBrk="1" latinLnBrk="0" hangingPunct="1">
        <a:defRPr sz="1836" kern="1200">
          <a:solidFill>
            <a:schemeClr val="tx1"/>
          </a:solidFill>
          <a:latin typeface="+mn-lt"/>
          <a:ea typeface="+mn-ea"/>
          <a:cs typeface="+mn-cs"/>
        </a:defRPr>
      </a:lvl3pPr>
      <a:lvl4pPr marL="1398699" algn="l" defTabSz="932466" rtl="0" eaLnBrk="1" latinLnBrk="0" hangingPunct="1">
        <a:defRPr sz="1836" kern="1200">
          <a:solidFill>
            <a:schemeClr val="tx1"/>
          </a:solidFill>
          <a:latin typeface="+mn-lt"/>
          <a:ea typeface="+mn-ea"/>
          <a:cs typeface="+mn-cs"/>
        </a:defRPr>
      </a:lvl4pPr>
      <a:lvl5pPr marL="1864932" algn="l" defTabSz="932466" rtl="0" eaLnBrk="1" latinLnBrk="0" hangingPunct="1">
        <a:defRPr sz="1836" kern="1200">
          <a:solidFill>
            <a:schemeClr val="tx1"/>
          </a:solidFill>
          <a:latin typeface="+mn-lt"/>
          <a:ea typeface="+mn-ea"/>
          <a:cs typeface="+mn-cs"/>
        </a:defRPr>
      </a:lvl5pPr>
      <a:lvl6pPr marL="2331166" algn="l" defTabSz="932466" rtl="0" eaLnBrk="1" latinLnBrk="0" hangingPunct="1">
        <a:defRPr sz="1836" kern="1200">
          <a:solidFill>
            <a:schemeClr val="tx1"/>
          </a:solidFill>
          <a:latin typeface="+mn-lt"/>
          <a:ea typeface="+mn-ea"/>
          <a:cs typeface="+mn-cs"/>
        </a:defRPr>
      </a:lvl6pPr>
      <a:lvl7pPr marL="2797397" algn="l" defTabSz="932466" rtl="0" eaLnBrk="1" latinLnBrk="0" hangingPunct="1">
        <a:defRPr sz="1836" kern="1200">
          <a:solidFill>
            <a:schemeClr val="tx1"/>
          </a:solidFill>
          <a:latin typeface="+mn-lt"/>
          <a:ea typeface="+mn-ea"/>
          <a:cs typeface="+mn-cs"/>
        </a:defRPr>
      </a:lvl7pPr>
      <a:lvl8pPr marL="3263631" algn="l" defTabSz="932466" rtl="0" eaLnBrk="1" latinLnBrk="0" hangingPunct="1">
        <a:defRPr sz="1836" kern="1200">
          <a:solidFill>
            <a:schemeClr val="tx1"/>
          </a:solidFill>
          <a:latin typeface="+mn-lt"/>
          <a:ea typeface="+mn-ea"/>
          <a:cs typeface="+mn-cs"/>
        </a:defRPr>
      </a:lvl8pPr>
      <a:lvl9pPr marL="3729864" algn="l" defTabSz="932466"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hyperlink" Target="https://github.com/qmatteoq/XamarinSamples" TargetMode="External"/><Relationship Id="rId2" Type="http://schemas.openxmlformats.org/officeDocument/2006/relationships/hyperlink" Target="http://docs.microsoft.com/" TargetMode="External"/><Relationship Id="rId1" Type="http://schemas.openxmlformats.org/officeDocument/2006/relationships/slideLayout" Target="../slideLayouts/slideLayout9.xml"/><Relationship Id="rId4" Type="http://schemas.openxmlformats.org/officeDocument/2006/relationships/hyperlink" Target="https://github.com/qmatteoq/DesktopBridge"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3" Type="http://schemas.openxmlformats.org/officeDocument/2006/relationships/image" Target="../media/image41.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 Type="http://schemas.openxmlformats.org/officeDocument/2006/relationships/notesSlide" Target="../notesSlides/notesSlide27.xml"/><Relationship Id="rId16" Type="http://schemas.openxmlformats.org/officeDocument/2006/relationships/image" Target="../media/image54.png"/><Relationship Id="rId20" Type="http://schemas.openxmlformats.org/officeDocument/2006/relationships/image" Target="../media/image58.png"/><Relationship Id="rId29" Type="http://schemas.openxmlformats.org/officeDocument/2006/relationships/image" Target="../media/image67.png"/><Relationship Id="rId41" Type="http://schemas.openxmlformats.org/officeDocument/2006/relationships/image" Target="../media/image79.png"/><Relationship Id="rId1" Type="http://schemas.openxmlformats.org/officeDocument/2006/relationships/slideLayout" Target="../slideLayouts/slideLayout9.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3" Type="http://schemas.openxmlformats.org/officeDocument/2006/relationships/image" Target="../media/image91.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49" Type="http://schemas.openxmlformats.org/officeDocument/2006/relationships/image" Target="../media/image87.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52" Type="http://schemas.openxmlformats.org/officeDocument/2006/relationships/image" Target="../media/image90.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png"/><Relationship Id="rId51"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5.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90.xml"/><Relationship Id="rId4" Type="http://schemas.openxmlformats.org/officeDocument/2006/relationships/image" Target="../media/image94.emf"/></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4.xml"/><Relationship Id="rId1" Type="http://schemas.openxmlformats.org/officeDocument/2006/relationships/slideLayout" Target="../slideLayouts/slideLayout91.xml"/><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3.xml"/></Relationships>
</file>

<file path=ppt/slides/_rels/slide44.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91.xml"/><Relationship Id="rId4" Type="http://schemas.openxmlformats.org/officeDocument/2006/relationships/image" Target="../media/image94.emf"/></Relationships>
</file>

<file path=ppt/slides/_rels/slide4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jpg"/><Relationship Id="rId3" Type="http://schemas.openxmlformats.org/officeDocument/2006/relationships/image" Target="../media/image92.emf"/><Relationship Id="rId7" Type="http://schemas.openxmlformats.org/officeDocument/2006/relationships/image" Target="../media/image100.jpg"/><Relationship Id="rId12" Type="http://schemas.openxmlformats.org/officeDocument/2006/relationships/image" Target="../media/image105.jpg"/><Relationship Id="rId2" Type="http://schemas.openxmlformats.org/officeDocument/2006/relationships/slideLayout" Target="../slideLayouts/slideLayout91.xml"/><Relationship Id="rId16" Type="http://schemas.openxmlformats.org/officeDocument/2006/relationships/image" Target="../media/image107.jpg"/><Relationship Id="rId1" Type="http://schemas.openxmlformats.org/officeDocument/2006/relationships/vmlDrawing" Target="../drawings/vmlDrawing1.vml"/><Relationship Id="rId6" Type="http://schemas.openxmlformats.org/officeDocument/2006/relationships/image" Target="../media/image99.jpg"/><Relationship Id="rId11" Type="http://schemas.openxmlformats.org/officeDocument/2006/relationships/image" Target="../media/image104.jpg"/><Relationship Id="rId5" Type="http://schemas.openxmlformats.org/officeDocument/2006/relationships/image" Target="../media/image94.emf"/><Relationship Id="rId15" Type="http://schemas.openxmlformats.org/officeDocument/2006/relationships/image" Target="../media/image98.wmf"/><Relationship Id="rId10" Type="http://schemas.openxmlformats.org/officeDocument/2006/relationships/image" Target="../media/image103.jpg"/><Relationship Id="rId4" Type="http://schemas.openxmlformats.org/officeDocument/2006/relationships/image" Target="../media/image93.emf"/><Relationship Id="rId9" Type="http://schemas.openxmlformats.org/officeDocument/2006/relationships/image" Target="../media/image102.png"/><Relationship Id="rId14"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91.xml"/><Relationship Id="rId4" Type="http://schemas.openxmlformats.org/officeDocument/2006/relationships/image" Target="../media/image94.emf"/></Relationships>
</file>

<file path=ppt/slides/_rels/slide4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91.xml"/><Relationship Id="rId4" Type="http://schemas.openxmlformats.org/officeDocument/2006/relationships/image" Target="../media/image94.emf"/></Relationships>
</file>

<file path=ppt/slides/_rels/slide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8.xml"/><Relationship Id="rId1" Type="http://schemas.openxmlformats.org/officeDocument/2006/relationships/slideLayout" Target="../slideLayouts/slideLayout7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0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5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0.xml"/><Relationship Id="rId1" Type="http://schemas.openxmlformats.org/officeDocument/2006/relationships/slideLayout" Target="../slideLayouts/slideLayout91.xml"/><Relationship Id="rId6" Type="http://schemas.openxmlformats.org/officeDocument/2006/relationships/image" Target="../media/image110.emf"/><Relationship Id="rId5" Type="http://schemas.openxmlformats.org/officeDocument/2006/relationships/image" Target="../media/image94.emf"/><Relationship Id="rId4" Type="http://schemas.openxmlformats.org/officeDocument/2006/relationships/image" Target="../media/image93.emf"/></Relationships>
</file>

<file path=ppt/slides/_rels/slide5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1.xml"/><Relationship Id="rId1" Type="http://schemas.openxmlformats.org/officeDocument/2006/relationships/slideLayout" Target="../slideLayouts/slideLayout91.xml"/><Relationship Id="rId6" Type="http://schemas.openxmlformats.org/officeDocument/2006/relationships/image" Target="../media/image110.emf"/><Relationship Id="rId5" Type="http://schemas.openxmlformats.org/officeDocument/2006/relationships/image" Target="../media/image94.emf"/><Relationship Id="rId4" Type="http://schemas.openxmlformats.org/officeDocument/2006/relationships/image" Target="../media/image93.emf"/></Relationships>
</file>

<file path=ppt/slides/_rels/slide5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2.xml"/><Relationship Id="rId1" Type="http://schemas.openxmlformats.org/officeDocument/2006/relationships/slideLayout" Target="../slideLayouts/slideLayout91.xml"/><Relationship Id="rId6" Type="http://schemas.openxmlformats.org/officeDocument/2006/relationships/image" Target="../media/image110.emf"/><Relationship Id="rId5" Type="http://schemas.openxmlformats.org/officeDocument/2006/relationships/image" Target="../media/image94.emf"/><Relationship Id="rId4" Type="http://schemas.openxmlformats.org/officeDocument/2006/relationships/image" Target="../media/image93.emf"/></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70.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3.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8.xml"/><Relationship Id="rId1" Type="http://schemas.openxmlformats.org/officeDocument/2006/relationships/slideLayout" Target="../slideLayouts/slideLayout70.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50.xml"/><Relationship Id="rId1" Type="http://schemas.openxmlformats.org/officeDocument/2006/relationships/slideLayout" Target="../slideLayouts/slideLayout52.xml"/><Relationship Id="rId5" Type="http://schemas.openxmlformats.org/officeDocument/2006/relationships/image" Target="../media/image92.emf"/><Relationship Id="rId4" Type="http://schemas.openxmlformats.org/officeDocument/2006/relationships/image" Target="../media/image93.emf"/></Relationships>
</file>

<file path=ppt/slides/_rels/slide6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4.emf"/><Relationship Id="rId1" Type="http://schemas.openxmlformats.org/officeDocument/2006/relationships/slideLayout" Target="../slideLayouts/slideLayout92.xml"/><Relationship Id="rId4" Type="http://schemas.openxmlformats.org/officeDocument/2006/relationships/image" Target="../media/image92.emf"/></Relationships>
</file>

<file path=ppt/slides/_rels/slide6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1.xml"/><Relationship Id="rId1" Type="http://schemas.openxmlformats.org/officeDocument/2006/relationships/slideLayout" Target="../slideLayouts/slideLayout91.xml"/><Relationship Id="rId5" Type="http://schemas.openxmlformats.org/officeDocument/2006/relationships/image" Target="../media/image94.emf"/><Relationship Id="rId4" Type="http://schemas.openxmlformats.org/officeDocument/2006/relationships/image" Target="../media/image93.emf"/></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94.emf"/><Relationship Id="rId1" Type="http://schemas.openxmlformats.org/officeDocument/2006/relationships/slideLayout" Target="../slideLayouts/slideLayout91.xml"/><Relationship Id="rId5" Type="http://schemas.openxmlformats.org/officeDocument/2006/relationships/image" Target="../media/image92.emf"/><Relationship Id="rId4" Type="http://schemas.openxmlformats.org/officeDocument/2006/relationships/image" Target="../media/image93.emf"/></Relationships>
</file>

<file path=ppt/slides/_rels/slide65.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92.emf"/><Relationship Id="rId2" Type="http://schemas.openxmlformats.org/officeDocument/2006/relationships/notesSlide" Target="../notesSlides/notesSlide52.xml"/><Relationship Id="rId1" Type="http://schemas.openxmlformats.org/officeDocument/2006/relationships/slideLayout" Target="../slideLayouts/slideLayout91.xml"/><Relationship Id="rId6" Type="http://schemas.openxmlformats.org/officeDocument/2006/relationships/image" Target="../media/image93.emf"/><Relationship Id="rId5" Type="http://schemas.openxmlformats.org/officeDocument/2006/relationships/image" Target="../media/image94.emf"/><Relationship Id="rId4" Type="http://schemas.openxmlformats.org/officeDocument/2006/relationships/image" Target="../media/image120.jpeg"/></Relationships>
</file>

<file path=ppt/slides/_rels/slide6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89.xml"/><Relationship Id="rId6" Type="http://schemas.openxmlformats.org/officeDocument/2006/relationships/image" Target="../media/image124.png"/><Relationship Id="rId11" Type="http://schemas.openxmlformats.org/officeDocument/2006/relationships/image" Target="../media/image92.emf"/><Relationship Id="rId5" Type="http://schemas.openxmlformats.org/officeDocument/2006/relationships/image" Target="../media/image123.png"/><Relationship Id="rId10" Type="http://schemas.openxmlformats.org/officeDocument/2006/relationships/image" Target="../media/image93.emf"/><Relationship Id="rId4" Type="http://schemas.openxmlformats.org/officeDocument/2006/relationships/image" Target="../media/image122.png"/><Relationship Id="rId9" Type="http://schemas.openxmlformats.org/officeDocument/2006/relationships/image" Target="../media/image94.emf"/></Relationships>
</file>

<file path=ppt/slides/_rels/slide67.xml.rels><?xml version="1.0" encoding="UTF-8" standalone="yes"?>
<Relationships xmlns="http://schemas.openxmlformats.org/package/2006/relationships"><Relationship Id="rId3" Type="http://schemas.openxmlformats.org/officeDocument/2006/relationships/hyperlink" Target="http://fast.wistia.net/embed/iframe/gn5iwf8z4j?popover=true" TargetMode="External"/><Relationship Id="rId2" Type="http://schemas.openxmlformats.org/officeDocument/2006/relationships/image" Target="../media/image127.png"/><Relationship Id="rId1" Type="http://schemas.openxmlformats.org/officeDocument/2006/relationships/slideLayout" Target="../slideLayouts/slideLayout91.xml"/></Relationships>
</file>

<file path=ppt/slides/_rels/slide6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54.xml"/><Relationship Id="rId1" Type="http://schemas.openxmlformats.org/officeDocument/2006/relationships/slideLayout" Target="../slideLayouts/slideLayout52.xml"/><Relationship Id="rId5" Type="http://schemas.openxmlformats.org/officeDocument/2006/relationships/image" Target="../media/image92.emf"/><Relationship Id="rId4" Type="http://schemas.openxmlformats.org/officeDocument/2006/relationships/image" Target="../media/image93.emf"/></Relationships>
</file>

<file path=ppt/slides/_rels/slide6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4.emf"/><Relationship Id="rId1" Type="http://schemas.openxmlformats.org/officeDocument/2006/relationships/slideLayout" Target="../slideLayouts/slideLayout92.xml"/><Relationship Id="rId4" Type="http://schemas.openxmlformats.org/officeDocument/2006/relationships/image" Target="../media/image92.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5.xml"/><Relationship Id="rId1" Type="http://schemas.openxmlformats.org/officeDocument/2006/relationships/slideLayout" Target="../slideLayouts/slideLayout93.xml"/><Relationship Id="rId5" Type="http://schemas.openxmlformats.org/officeDocument/2006/relationships/image" Target="../media/image94.emf"/><Relationship Id="rId4" Type="http://schemas.openxmlformats.org/officeDocument/2006/relationships/image" Target="../media/image93.emf"/></Relationships>
</file>

<file path=ppt/slides/_rels/slide71.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56.xml"/><Relationship Id="rId1" Type="http://schemas.openxmlformats.org/officeDocument/2006/relationships/slideLayout" Target="../slideLayouts/slideLayout93.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72.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7.xml"/><Relationship Id="rId1" Type="http://schemas.openxmlformats.org/officeDocument/2006/relationships/slideLayout" Target="../slideLayouts/slideLayout93.xml"/><Relationship Id="rId5" Type="http://schemas.openxmlformats.org/officeDocument/2006/relationships/image" Target="../media/image94.emf"/><Relationship Id="rId4" Type="http://schemas.openxmlformats.org/officeDocument/2006/relationships/image" Target="../media/image93.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8.xml"/><Relationship Id="rId1" Type="http://schemas.openxmlformats.org/officeDocument/2006/relationships/slideLayout" Target="../slideLayouts/slideLayout140.xml"/></Relationships>
</file>

<file path=ppt/slides/_rels/slide75.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 Type="http://schemas.openxmlformats.org/officeDocument/2006/relationships/image" Target="../media/image135.png"/><Relationship Id="rId21" Type="http://schemas.openxmlformats.org/officeDocument/2006/relationships/image" Target="../media/image153.png"/><Relationship Id="rId34" Type="http://schemas.openxmlformats.org/officeDocument/2006/relationships/image" Target="../media/image166.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png"/><Relationship Id="rId38" Type="http://schemas.openxmlformats.org/officeDocument/2006/relationships/image" Target="../media/image170.png"/><Relationship Id="rId2" Type="http://schemas.openxmlformats.org/officeDocument/2006/relationships/notesSlide" Target="../notesSlides/notesSlide59.xml"/><Relationship Id="rId16" Type="http://schemas.openxmlformats.org/officeDocument/2006/relationships/image" Target="../media/image148.png"/><Relationship Id="rId20" Type="http://schemas.openxmlformats.org/officeDocument/2006/relationships/image" Target="../media/image152.png"/><Relationship Id="rId29" Type="http://schemas.openxmlformats.org/officeDocument/2006/relationships/image" Target="../media/image161.png"/><Relationship Id="rId1" Type="http://schemas.openxmlformats.org/officeDocument/2006/relationships/slideLayout" Target="../slideLayouts/slideLayout176.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6.png"/><Relationship Id="rId32" Type="http://schemas.openxmlformats.org/officeDocument/2006/relationships/image" Target="../media/image164.png"/><Relationship Id="rId37" Type="http://schemas.openxmlformats.org/officeDocument/2006/relationships/image" Target="../media/image169.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jpeg"/><Relationship Id="rId36" Type="http://schemas.openxmlformats.org/officeDocument/2006/relationships/image" Target="../media/image168.png"/><Relationship Id="rId10" Type="http://schemas.openxmlformats.org/officeDocument/2006/relationships/image" Target="../media/image142.png"/><Relationship Id="rId19" Type="http://schemas.openxmlformats.org/officeDocument/2006/relationships/image" Target="../media/image151.png"/><Relationship Id="rId31" Type="http://schemas.openxmlformats.org/officeDocument/2006/relationships/image" Target="../media/image163.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 Id="rId30" Type="http://schemas.openxmlformats.org/officeDocument/2006/relationships/image" Target="../media/image162.png"/><Relationship Id="rId35" Type="http://schemas.openxmlformats.org/officeDocument/2006/relationships/image" Target="../media/image16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9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8.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2.xml"/><Relationship Id="rId1" Type="http://schemas.openxmlformats.org/officeDocument/2006/relationships/slideLayout" Target="../slideLayouts/slideLayout18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3.xml"/><Relationship Id="rId1" Type="http://schemas.openxmlformats.org/officeDocument/2006/relationships/slideLayout" Target="../slideLayouts/slideLayout188.xml"/><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4.xml"/><Relationship Id="rId1" Type="http://schemas.openxmlformats.org/officeDocument/2006/relationships/slideLayout" Target="../slideLayouts/slideLayout188.xml"/></Relationships>
</file>

<file path=ppt/slides/_rels/slide8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5.xml"/><Relationship Id="rId1" Type="http://schemas.openxmlformats.org/officeDocument/2006/relationships/slideLayout" Target="../slideLayouts/slideLayout18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8.xml"/></Relationships>
</file>

<file path=ppt/slides/_rels/slide8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7.xml"/><Relationship Id="rId1" Type="http://schemas.openxmlformats.org/officeDocument/2006/relationships/slideLayout" Target="../slideLayouts/slideLayout191.xml"/></Relationships>
</file>

<file path=ppt/slides/_rels/slide8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8.xml"/><Relationship Id="rId1" Type="http://schemas.openxmlformats.org/officeDocument/2006/relationships/slideLayout" Target="../slideLayouts/slideLayout19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72.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3.xml"/><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hyperlink" Target="https://aka.ms/bridgenomination"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189" y="1265014"/>
            <a:ext cx="9143936" cy="1828786"/>
          </a:xfrm>
        </p:spPr>
        <p:txBody>
          <a:bodyPr/>
          <a:lstStyle/>
          <a:p>
            <a:r>
              <a:rPr lang="en-US" dirty="0"/>
              <a:t>CTO4Startup</a:t>
            </a:r>
            <a:br>
              <a:rPr lang="en-US" dirty="0"/>
            </a:br>
            <a:r>
              <a:rPr lang="en-US" dirty="0"/>
              <a:t>Knowledge of coding</a:t>
            </a:r>
          </a:p>
        </p:txBody>
      </p:sp>
      <p:sp>
        <p:nvSpPr>
          <p:cNvPr id="13" name="Text Placeholder 12"/>
          <p:cNvSpPr>
            <a:spLocks noGrp="1"/>
          </p:cNvSpPr>
          <p:nvPr>
            <p:ph type="body" sz="quarter" idx="12"/>
          </p:nvPr>
        </p:nvSpPr>
        <p:spPr/>
        <p:txBody>
          <a:bodyPr/>
          <a:lstStyle/>
          <a:p>
            <a:r>
              <a:rPr lang="en-US" dirty="0"/>
              <a:t>Matteo Pagani</a:t>
            </a:r>
          </a:p>
          <a:p>
            <a:r>
              <a:rPr lang="en-US" dirty="0"/>
              <a:t>Windows </a:t>
            </a:r>
            <a:r>
              <a:rPr lang="en-US" dirty="0" err="1"/>
              <a:t>AppConsult</a:t>
            </a:r>
            <a:r>
              <a:rPr lang="en-US" dirty="0"/>
              <a:t> Engineer</a:t>
            </a:r>
          </a:p>
          <a:p>
            <a:r>
              <a:rPr lang="en-US" dirty="0"/>
              <a:t>matteo.pagani@microsoft.com</a:t>
            </a:r>
          </a:p>
          <a:p>
            <a:r>
              <a:rPr lang="en-US" dirty="0"/>
              <a:t>Twitter: @</a:t>
            </a:r>
            <a:r>
              <a:rPr lang="en-US" dirty="0" err="1"/>
              <a:t>qmatteoq</a:t>
            </a:r>
            <a:endParaRPr lang="en-US" dirty="0"/>
          </a:p>
          <a:p>
            <a:endParaRPr lang="it-IT" dirty="0"/>
          </a:p>
        </p:txBody>
      </p:sp>
    </p:spTree>
    <p:extLst>
      <p:ext uri="{BB962C8B-B14F-4D97-AF65-F5344CB8AC3E}">
        <p14:creationId xmlns:p14="http://schemas.microsoft.com/office/powerpoint/2010/main" val="2777298460"/>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Compilers</a:t>
            </a:r>
          </a:p>
        </p:txBody>
      </p:sp>
      <p:sp>
        <p:nvSpPr>
          <p:cNvPr id="4" name="Text Placeholder 3"/>
          <p:cNvSpPr>
            <a:spLocks noGrp="1"/>
          </p:cNvSpPr>
          <p:nvPr>
            <p:ph type="body" sz="quarter" idx="10"/>
          </p:nvPr>
        </p:nvSpPr>
        <p:spPr>
          <a:xfrm>
            <a:off x="274638" y="1212850"/>
            <a:ext cx="11887200" cy="4838248"/>
          </a:xfrm>
        </p:spPr>
        <p:txBody>
          <a:bodyPr/>
          <a:lstStyle/>
          <a:p>
            <a:r>
              <a:rPr lang="en-US" dirty="0"/>
              <a:t>Compilers, in the modern world, are often not just translators from one language to another, but they offer an infrastructure (like the Common Language Infrastructure in .NET) which add:</a:t>
            </a:r>
          </a:p>
          <a:p>
            <a:pPr marL="571500" indent="-571500">
              <a:buFont typeface="Arial" panose="020B0604020202020204" pitchFamily="34" charset="0"/>
              <a:buChar char="•"/>
            </a:pPr>
            <a:r>
              <a:rPr lang="en-US" sz="3600" dirty="0"/>
              <a:t>Improved security</a:t>
            </a:r>
          </a:p>
          <a:p>
            <a:pPr marL="571500" indent="-571500">
              <a:buFont typeface="Arial" panose="020B0604020202020204" pitchFamily="34" charset="0"/>
              <a:buChar char="•"/>
            </a:pPr>
            <a:r>
              <a:rPr lang="en-US" sz="3600" dirty="0"/>
              <a:t>Easier memory management (garbage collection)</a:t>
            </a:r>
          </a:p>
          <a:p>
            <a:pPr marL="571500" indent="-571500">
              <a:buFont typeface="Arial" panose="020B0604020202020204" pitchFamily="34" charset="0"/>
              <a:buChar char="•"/>
            </a:pPr>
            <a:r>
              <a:rPr lang="en-US" sz="3600" dirty="0"/>
              <a:t>Easier exceptions handling</a:t>
            </a:r>
          </a:p>
          <a:p>
            <a:pPr marL="571500" indent="-571500">
              <a:buFont typeface="Arial" panose="020B0604020202020204" pitchFamily="34" charset="0"/>
              <a:buChar char="•"/>
            </a:pPr>
            <a:r>
              <a:rPr lang="en-US" sz="3600" dirty="0"/>
              <a:t>Interoperability</a:t>
            </a:r>
          </a:p>
        </p:txBody>
      </p:sp>
    </p:spTree>
    <p:extLst>
      <p:ext uri="{BB962C8B-B14F-4D97-AF65-F5344CB8AC3E}">
        <p14:creationId xmlns:p14="http://schemas.microsoft.com/office/powerpoint/2010/main" val="404010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gradFill>
                  <a:gsLst>
                    <a:gs pos="0">
                      <a:schemeClr val="tx2"/>
                    </a:gs>
                    <a:gs pos="100000">
                      <a:schemeClr val="tx2"/>
                    </a:gs>
                  </a:gsLst>
                  <a:lin ang="5400000" scaled="0"/>
                </a:gradFill>
              </a:rPr>
              <a:t>References</a:t>
            </a:r>
            <a:endParaRPr lang="it-IT" dirty="0">
              <a:gradFill>
                <a:gsLst>
                  <a:gs pos="0">
                    <a:schemeClr val="tx2"/>
                  </a:gs>
                  <a:gs pos="100000">
                    <a:schemeClr val="tx2"/>
                  </a:gs>
                </a:gsLst>
                <a:lin ang="5400000" scaled="0"/>
              </a:gradFill>
            </a:endParaRPr>
          </a:p>
        </p:txBody>
      </p:sp>
      <p:sp>
        <p:nvSpPr>
          <p:cNvPr id="5" name="Text Placeholder 2"/>
          <p:cNvSpPr txBox="1">
            <a:spLocks/>
          </p:cNvSpPr>
          <p:nvPr/>
        </p:nvSpPr>
        <p:spPr>
          <a:xfrm>
            <a:off x="273128" y="1363662"/>
            <a:ext cx="11887159" cy="5029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rgbClr val="404040"/>
                </a:solidFill>
                <a:effectLst/>
                <a:uLnTx/>
                <a:uFillTx/>
                <a:latin typeface="Segoe UI Light"/>
                <a:ea typeface="+mn-ea"/>
                <a:cs typeface="+mn-cs"/>
              </a:rPr>
              <a:t>Documentation: </a:t>
            </a:r>
            <a:br>
              <a:rPr kumimoji="0" lang="en-US" sz="4000" b="0" i="0" u="none" strike="noStrike" kern="1200" cap="none" spc="0" normalizeH="0" baseline="0" noProof="0" dirty="0">
                <a:ln>
                  <a:noFill/>
                </a:ln>
                <a:solidFill>
                  <a:srgbClr val="404040"/>
                </a:solidFill>
                <a:effectLst/>
                <a:uLnTx/>
                <a:uFillTx/>
                <a:latin typeface="Segoe UI Light"/>
                <a:ea typeface="+mn-ea"/>
                <a:cs typeface="+mn-cs"/>
              </a:rPr>
            </a:br>
            <a:r>
              <a:rPr kumimoji="0" lang="en-US" sz="4000" b="0" i="0" u="none" strike="noStrike" kern="1200" cap="none" spc="0" normalizeH="0" baseline="0" noProof="0" dirty="0">
                <a:ln>
                  <a:noFill/>
                </a:ln>
                <a:solidFill>
                  <a:srgbClr val="404040"/>
                </a:solidFill>
                <a:effectLst/>
                <a:uLnTx/>
                <a:uFillTx/>
                <a:latin typeface="Segoe UI Light"/>
                <a:ea typeface="+mn-ea"/>
                <a:cs typeface="+mn-cs"/>
                <a:hlinkClick r:id="rId2"/>
              </a:rPr>
              <a:t>http://docs.microsoft.com</a:t>
            </a:r>
            <a:endParaRPr kumimoji="0" lang="en-US" sz="4000" b="0" i="0" u="none" strike="noStrike" kern="1200" cap="none" spc="0" normalizeH="0" baseline="0" noProof="0" dirty="0">
              <a:ln>
                <a:noFill/>
              </a:ln>
              <a:solidFill>
                <a:srgbClr val="404040"/>
              </a:solidFill>
              <a:effectLst/>
              <a:uLnTx/>
              <a:uFillTx/>
              <a:latin typeface="Segoe UI Light"/>
              <a:ea typeface="+mn-ea"/>
              <a:cs typeface="+mn-cs"/>
            </a:endParaRPr>
          </a:p>
          <a:p>
            <a:pPr marL="571500" lvl="0" indent="-571500">
              <a:defRPr/>
            </a:pPr>
            <a:r>
              <a:rPr lang="en-US" dirty="0">
                <a:solidFill>
                  <a:srgbClr val="404040"/>
                </a:solidFill>
                <a:latin typeface="Segoe UI Light"/>
              </a:rPr>
              <a:t>Xamarin samples: </a:t>
            </a:r>
            <a:r>
              <a:rPr lang="en-US" dirty="0">
                <a:solidFill>
                  <a:srgbClr val="404040"/>
                </a:solidFill>
                <a:hlinkClick r:id="rId3"/>
              </a:rPr>
              <a:t>https://github.com/qmatteoq/XamarinSamples</a:t>
            </a:r>
            <a:endParaRPr lang="en-US" dirty="0">
              <a:solidFill>
                <a:srgbClr val="404040"/>
              </a:solidFill>
            </a:endParaRPr>
          </a:p>
          <a:p>
            <a:pPr marL="571500" lvl="0" indent="-571500">
              <a:defRPr/>
            </a:pPr>
            <a:r>
              <a:rPr kumimoji="0" lang="en-US" sz="4000" b="0" i="0" u="none" strike="noStrike" kern="1200" cap="none" spc="0" normalizeH="0" baseline="0" noProof="0" dirty="0">
                <a:ln>
                  <a:noFill/>
                </a:ln>
                <a:solidFill>
                  <a:srgbClr val="404040"/>
                </a:solidFill>
                <a:effectLst/>
                <a:uLnTx/>
                <a:uFillTx/>
                <a:latin typeface="Segoe UI Light"/>
                <a:ea typeface="+mn-ea"/>
                <a:cs typeface="+mn-cs"/>
              </a:rPr>
              <a:t>Desktop </a:t>
            </a:r>
            <a:r>
              <a:rPr lang="en-US" dirty="0">
                <a:solidFill>
                  <a:srgbClr val="404040"/>
                </a:solidFill>
                <a:latin typeface="Segoe UI Light"/>
              </a:rPr>
              <a:t>Bridge samples</a:t>
            </a:r>
            <a:r>
              <a:rPr lang="en-US" dirty="0">
                <a:solidFill>
                  <a:srgbClr val="404040"/>
                </a:solidFill>
              </a:rPr>
              <a:t>: </a:t>
            </a:r>
            <a:br>
              <a:rPr lang="en-US" dirty="0">
                <a:solidFill>
                  <a:srgbClr val="404040"/>
                </a:solidFill>
              </a:rPr>
            </a:br>
            <a:r>
              <a:rPr lang="en-US" dirty="0">
                <a:solidFill>
                  <a:srgbClr val="404040"/>
                </a:solidFill>
                <a:hlinkClick r:id="rId4"/>
              </a:rPr>
              <a:t>https://github.com/qmatteoq/DesktopBridge</a:t>
            </a:r>
            <a:r>
              <a:rPr lang="en-US" dirty="0">
                <a:solidFill>
                  <a:srgbClr val="404040"/>
                </a:solidFill>
              </a:rPr>
              <a:t> </a:t>
            </a:r>
            <a:endParaRPr kumimoji="0" lang="en-US" sz="4000" b="0" i="0" u="none" strike="noStrike" kern="1200" cap="none" spc="0" normalizeH="0" baseline="0" noProof="0" dirty="0">
              <a:ln>
                <a:noFill/>
              </a:ln>
              <a:solidFill>
                <a:srgbClr val="40404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it-IT" sz="4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405784064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p:cNvSpPr txBox="1">
            <a:spLocks/>
          </p:cNvSpPr>
          <p:nvPr/>
        </p:nvSpPr>
        <p:spPr>
          <a:xfrm>
            <a:off x="313581" y="3425254"/>
            <a:ext cx="7315137" cy="18280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Matteo Pagani</a:t>
            </a:r>
          </a:p>
          <a:p>
            <a:pPr marL="0" indent="0">
              <a:buNone/>
            </a:pPr>
            <a:r>
              <a:rPr lang="en-US"/>
              <a:t>Windows AppConsult Engineer</a:t>
            </a:r>
          </a:p>
          <a:p>
            <a:pPr marL="0" indent="0">
              <a:buNone/>
            </a:pPr>
            <a:r>
              <a:rPr lang="en-US"/>
              <a:t>matteo.pagani@microsoft.com</a:t>
            </a:r>
          </a:p>
          <a:p>
            <a:pPr marL="0" indent="0">
              <a:buNone/>
            </a:pPr>
            <a:r>
              <a:rPr lang="en-US"/>
              <a:t>Twitter: @qmatteoq</a:t>
            </a:r>
          </a:p>
          <a:p>
            <a:pPr marL="0" indent="0">
              <a:buNone/>
            </a:pPr>
            <a:endParaRPr lang="it-IT" dirty="0"/>
          </a:p>
        </p:txBody>
      </p:sp>
    </p:spTree>
    <p:extLst>
      <p:ext uri="{BB962C8B-B14F-4D97-AF65-F5344CB8AC3E}">
        <p14:creationId xmlns:p14="http://schemas.microsoft.com/office/powerpoint/2010/main" val="18049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Loosely-typed languages</a:t>
            </a:r>
          </a:p>
        </p:txBody>
      </p:sp>
      <p:sp>
        <p:nvSpPr>
          <p:cNvPr id="4" name="Text Placeholder 3"/>
          <p:cNvSpPr>
            <a:spLocks noGrp="1"/>
          </p:cNvSpPr>
          <p:nvPr>
            <p:ph type="body" sz="quarter" idx="10"/>
          </p:nvPr>
        </p:nvSpPr>
        <p:spPr>
          <a:xfrm>
            <a:off x="274638" y="1212850"/>
            <a:ext cx="11887200" cy="4431983"/>
          </a:xfrm>
        </p:spPr>
        <p:txBody>
          <a:bodyPr/>
          <a:lstStyle/>
          <a:p>
            <a:pPr marL="571500" indent="-571500">
              <a:buFont typeface="Arial" panose="020B0604020202020204" pitchFamily="34" charset="0"/>
              <a:buChar char="•"/>
            </a:pPr>
            <a:r>
              <a:rPr lang="en-US" dirty="0"/>
              <a:t>All the code is evaluated at runtime</a:t>
            </a:r>
            <a:endParaRPr lang="en-US" sz="2400" dirty="0"/>
          </a:p>
          <a:p>
            <a:pPr marL="571500" indent="-571500">
              <a:buFont typeface="Arial" panose="020B0604020202020204" pitchFamily="34" charset="0"/>
              <a:buChar char="•"/>
            </a:pPr>
            <a:r>
              <a:rPr lang="en-US" dirty="0"/>
              <a:t>They are often called as “scripting languages”</a:t>
            </a:r>
          </a:p>
          <a:p>
            <a:pPr marL="571500" indent="-571500">
              <a:buFont typeface="Arial" panose="020B0604020202020204" pitchFamily="34" charset="0"/>
              <a:buChar char="•"/>
            </a:pPr>
            <a:r>
              <a:rPr lang="en-US" dirty="0"/>
              <a:t>JavaScript and Python are probably the most famous ones</a:t>
            </a:r>
          </a:p>
          <a:p>
            <a:pPr marL="571500" indent="-571500">
              <a:buFont typeface="Arial" panose="020B0604020202020204" pitchFamily="34" charset="0"/>
              <a:buChar char="•"/>
            </a:pPr>
            <a:r>
              <a:rPr lang="en-US" dirty="0"/>
              <a:t>A type is associated with each value, which means that the same variable can assume multiple types during execution</a:t>
            </a:r>
          </a:p>
        </p:txBody>
      </p:sp>
    </p:spTree>
    <p:extLst>
      <p:ext uri="{BB962C8B-B14F-4D97-AF65-F5344CB8AC3E}">
        <p14:creationId xmlns:p14="http://schemas.microsoft.com/office/powerpoint/2010/main" val="355696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Strongly-typed languages</a:t>
            </a:r>
          </a:p>
        </p:txBody>
      </p:sp>
      <p:sp>
        <p:nvSpPr>
          <p:cNvPr id="4" name="Text Placeholder 3"/>
          <p:cNvSpPr>
            <a:spLocks noGrp="1"/>
          </p:cNvSpPr>
          <p:nvPr>
            <p:ph type="body" sz="quarter" idx="10"/>
          </p:nvPr>
        </p:nvSpPr>
        <p:spPr>
          <a:xfrm>
            <a:off x="274638" y="1212850"/>
            <a:ext cx="11887200" cy="4431983"/>
          </a:xfrm>
        </p:spPr>
        <p:txBody>
          <a:bodyPr/>
          <a:lstStyle/>
          <a:p>
            <a:pPr marL="571500" indent="-571500">
              <a:buFont typeface="Arial" panose="020B0604020202020204" pitchFamily="34" charset="0"/>
              <a:buChar char="•"/>
            </a:pPr>
            <a:r>
              <a:rPr lang="en-US" dirty="0"/>
              <a:t>The code is first precompiled before being executed at runtime</a:t>
            </a:r>
            <a:endParaRPr lang="en-US" sz="2400" dirty="0"/>
          </a:p>
          <a:p>
            <a:pPr marL="571500" indent="-571500">
              <a:buFont typeface="Arial" panose="020B0604020202020204" pitchFamily="34" charset="0"/>
              <a:buChar char="•"/>
            </a:pPr>
            <a:r>
              <a:rPr lang="en-US" dirty="0"/>
              <a:t>Syntax errors are identified ahead of compiling the code</a:t>
            </a:r>
          </a:p>
          <a:p>
            <a:pPr marL="571500" indent="-571500">
              <a:buFont typeface="Arial" panose="020B0604020202020204" pitchFamily="34" charset="0"/>
              <a:buChar char="•"/>
            </a:pPr>
            <a:r>
              <a:rPr lang="en-US" dirty="0"/>
              <a:t>Less flexibility, but less chances of errors</a:t>
            </a:r>
          </a:p>
          <a:p>
            <a:pPr marL="571500" indent="-571500">
              <a:buFont typeface="Arial" panose="020B0604020202020204" pitchFamily="34" charset="0"/>
              <a:buChar char="•"/>
            </a:pPr>
            <a:r>
              <a:rPr lang="en-US" dirty="0"/>
              <a:t>You must declare in advance a variable’s type and it can’t change during execution</a:t>
            </a:r>
          </a:p>
        </p:txBody>
      </p:sp>
    </p:spTree>
    <p:extLst>
      <p:ext uri="{BB962C8B-B14F-4D97-AF65-F5344CB8AC3E}">
        <p14:creationId xmlns:p14="http://schemas.microsoft.com/office/powerpoint/2010/main" val="254876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Examples</a:t>
            </a:r>
          </a:p>
        </p:txBody>
      </p:sp>
      <p:sp>
        <p:nvSpPr>
          <p:cNvPr id="4" name="Text Placeholder 3"/>
          <p:cNvSpPr>
            <a:spLocks noGrp="1"/>
          </p:cNvSpPr>
          <p:nvPr>
            <p:ph type="body" sz="quarter" idx="10"/>
          </p:nvPr>
        </p:nvSpPr>
        <p:spPr>
          <a:xfrm>
            <a:off x="274638" y="1212850"/>
            <a:ext cx="11887200" cy="700236"/>
          </a:xfrm>
        </p:spPr>
        <p:txBody>
          <a:bodyPr/>
          <a:lstStyle/>
          <a:p>
            <a:r>
              <a:rPr lang="en-US" dirty="0"/>
              <a:t>JavaScript</a:t>
            </a:r>
          </a:p>
          <a:p>
            <a:endParaRPr lang="en-US" dirty="0"/>
          </a:p>
        </p:txBody>
      </p:sp>
      <p:sp>
        <p:nvSpPr>
          <p:cNvPr id="3" name="Rectangle 2"/>
          <p:cNvSpPr/>
          <p:nvPr/>
        </p:nvSpPr>
        <p:spPr>
          <a:xfrm>
            <a:off x="272273" y="1985094"/>
            <a:ext cx="8538252" cy="1200329"/>
          </a:xfrm>
          <a:prstGeom prst="rect">
            <a:avLst/>
          </a:prstGeom>
        </p:spPr>
        <p:txBody>
          <a:bodyPr wrap="square">
            <a:spAutoFit/>
          </a:bodyPr>
          <a:lstStyle/>
          <a:p>
            <a:r>
              <a:rPr lang="it-IT" dirty="0">
                <a:solidFill>
                  <a:srgbClr val="0000FF"/>
                </a:solidFill>
                <a:latin typeface="Consolas" panose="020B0609020204030204" pitchFamily="49" charset="0"/>
              </a:rPr>
              <a:t>&lt;</a:t>
            </a:r>
            <a:r>
              <a:rPr lang="it-IT" dirty="0">
                <a:solidFill>
                  <a:srgbClr val="800000"/>
                </a:solidFill>
                <a:latin typeface="Consolas" panose="020B0609020204030204" pitchFamily="49" charset="0"/>
              </a:rPr>
              <a:t>script</a:t>
            </a:r>
            <a:r>
              <a:rPr lang="it-IT" dirty="0">
                <a:solidFill>
                  <a:srgbClr val="000000"/>
                </a:solidFill>
                <a:latin typeface="Consolas" panose="020B0609020204030204" pitchFamily="49" charset="0"/>
              </a:rPr>
              <a:t> </a:t>
            </a:r>
            <a:r>
              <a:rPr lang="it-IT" dirty="0" err="1">
                <a:solidFill>
                  <a:srgbClr val="FF0000"/>
                </a:solidFill>
                <a:latin typeface="Consolas" panose="020B0609020204030204" pitchFamily="49" charset="0"/>
              </a:rPr>
              <a:t>type</a:t>
            </a:r>
            <a:r>
              <a:rPr lang="it-IT" dirty="0">
                <a:solidFill>
                  <a:srgbClr val="0000FF"/>
                </a:solidFill>
                <a:latin typeface="Consolas" panose="020B0609020204030204" pitchFamily="49" charset="0"/>
              </a:rPr>
              <a:t>="text/</a:t>
            </a:r>
            <a:r>
              <a:rPr lang="it-IT" dirty="0" err="1">
                <a:solidFill>
                  <a:srgbClr val="0000FF"/>
                </a:solidFill>
                <a:latin typeface="Consolas" panose="020B0609020204030204" pitchFamily="49" charset="0"/>
              </a:rPr>
              <a:t>javascript</a:t>
            </a:r>
            <a:r>
              <a:rPr lang="it-IT" dirty="0">
                <a:solidFill>
                  <a:srgbClr val="0000FF"/>
                </a:solidFill>
                <a:latin typeface="Consolas" panose="020B0609020204030204" pitchFamily="49" charset="0"/>
              </a:rPr>
              <a:t>"&gt;</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var</a:t>
            </a:r>
            <a:r>
              <a:rPr lang="it-IT" dirty="0">
                <a:solidFill>
                  <a:srgbClr val="000000"/>
                </a:solidFill>
                <a:latin typeface="Consolas" panose="020B0609020204030204" pitchFamily="49" charset="0"/>
              </a:rPr>
              <a:t> a = 5;</a:t>
            </a:r>
          </a:p>
          <a:p>
            <a:r>
              <a:rPr lang="en-US" dirty="0">
                <a:solidFill>
                  <a:srgbClr val="000000"/>
                </a:solidFill>
                <a:latin typeface="Consolas" panose="020B0609020204030204" pitchFamily="49" charset="0"/>
              </a:rPr>
              <a:t>    a = "This is a test;"</a:t>
            </a:r>
          </a:p>
          <a:p>
            <a:r>
              <a:rPr lang="it-IT" dirty="0">
                <a:solidFill>
                  <a:srgbClr val="0000FF"/>
                </a:solidFill>
                <a:latin typeface="Consolas" panose="020B0609020204030204" pitchFamily="49" charset="0"/>
              </a:rPr>
              <a:t>&lt;/</a:t>
            </a:r>
            <a:r>
              <a:rPr lang="it-IT" dirty="0">
                <a:solidFill>
                  <a:srgbClr val="800000"/>
                </a:solidFill>
                <a:latin typeface="Consolas" panose="020B0609020204030204" pitchFamily="49" charset="0"/>
              </a:rPr>
              <a:t>script</a:t>
            </a:r>
            <a:r>
              <a:rPr lang="it-IT" dirty="0">
                <a:solidFill>
                  <a:srgbClr val="0000FF"/>
                </a:solidFill>
                <a:latin typeface="Consolas" panose="020B0609020204030204" pitchFamily="49" charset="0"/>
              </a:rPr>
              <a:t>&gt;</a:t>
            </a:r>
            <a:endParaRPr lang="it-IT" dirty="0"/>
          </a:p>
        </p:txBody>
      </p:sp>
      <p:sp>
        <p:nvSpPr>
          <p:cNvPr id="6" name="Text Placeholder 3"/>
          <p:cNvSpPr txBox="1">
            <a:spLocks/>
          </p:cNvSpPr>
          <p:nvPr/>
        </p:nvSpPr>
        <p:spPr>
          <a:xfrm>
            <a:off x="272273" y="3569270"/>
            <a:ext cx="11887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a:t>
            </a:r>
          </a:p>
        </p:txBody>
      </p:sp>
      <p:pic>
        <p:nvPicPr>
          <p:cNvPr id="7" name="Picture 6"/>
          <p:cNvPicPr>
            <a:picLocks noChangeAspect="1"/>
          </p:cNvPicPr>
          <p:nvPr/>
        </p:nvPicPr>
        <p:blipFill>
          <a:blip r:embed="rId3"/>
          <a:stretch>
            <a:fillRect/>
          </a:stretch>
        </p:blipFill>
        <p:spPr>
          <a:xfrm>
            <a:off x="295389" y="4433366"/>
            <a:ext cx="9191625" cy="2295525"/>
          </a:xfrm>
          <a:prstGeom prst="rect">
            <a:avLst/>
          </a:prstGeom>
        </p:spPr>
      </p:pic>
    </p:spTree>
    <p:extLst>
      <p:ext uri="{BB962C8B-B14F-4D97-AF65-F5344CB8AC3E}">
        <p14:creationId xmlns:p14="http://schemas.microsoft.com/office/powerpoint/2010/main" val="372048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it-IT" dirty="0" err="1"/>
              <a:t>Which</a:t>
            </a:r>
            <a:r>
              <a:rPr lang="it-IT" dirty="0"/>
              <a:t> </a:t>
            </a:r>
            <a:r>
              <a:rPr lang="it-IT" dirty="0" err="1"/>
              <a:t>is</a:t>
            </a:r>
            <a:r>
              <a:rPr lang="it-IT" dirty="0"/>
              <a:t> the Microsoft story for </a:t>
            </a:r>
            <a:r>
              <a:rPr lang="it-IT" dirty="0" err="1"/>
              <a:t>developers</a:t>
            </a:r>
            <a:r>
              <a:rPr lang="it-IT" dirty="0"/>
              <a:t>?</a:t>
            </a:r>
          </a:p>
        </p:txBody>
      </p:sp>
    </p:spTree>
    <p:extLst>
      <p:ext uri="{BB962C8B-B14F-4D97-AF65-F5344CB8AC3E}">
        <p14:creationId xmlns:p14="http://schemas.microsoft.com/office/powerpoint/2010/main" val="19353395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57597" y="256902"/>
            <a:ext cx="11350490" cy="6513990"/>
          </a:xfrm>
          <a:prstGeom prst="rect">
            <a:avLst/>
          </a:prstGeom>
        </p:spPr>
      </p:pic>
    </p:spTree>
    <p:extLst>
      <p:ext uri="{BB962C8B-B14F-4D97-AF65-F5344CB8AC3E}">
        <p14:creationId xmlns:p14="http://schemas.microsoft.com/office/powerpoint/2010/main" val="240440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.NET Framework</a:t>
            </a:r>
          </a:p>
        </p:txBody>
      </p:sp>
      <p:sp>
        <p:nvSpPr>
          <p:cNvPr id="4" name="Text Placeholder 3"/>
          <p:cNvSpPr>
            <a:spLocks noGrp="1"/>
          </p:cNvSpPr>
          <p:nvPr>
            <p:ph type="body" sz="quarter" idx="10"/>
          </p:nvPr>
        </p:nvSpPr>
        <p:spPr>
          <a:xfrm>
            <a:off x="274638" y="1212850"/>
            <a:ext cx="11887200" cy="4862870"/>
          </a:xfrm>
        </p:spPr>
        <p:txBody>
          <a:bodyPr/>
          <a:lstStyle/>
          <a:p>
            <a:pPr marL="571500" indent="-571500">
              <a:buFont typeface="Arial" panose="020B0604020202020204" pitchFamily="34" charset="0"/>
              <a:buChar char="•"/>
            </a:pPr>
            <a:r>
              <a:rPr lang="en-US" dirty="0"/>
              <a:t>It’s the historical framework, launched in 2002, with the goal to make the development platform independent from the Windows version</a:t>
            </a:r>
          </a:p>
          <a:p>
            <a:pPr marL="571500" indent="-571500">
              <a:buFont typeface="Arial" panose="020B0604020202020204" pitchFamily="34" charset="0"/>
              <a:buChar char="•"/>
            </a:pPr>
            <a:r>
              <a:rPr lang="en-US" dirty="0"/>
              <a:t>Its purpose is to create server and client apps that run on Windows (ASP.NET, Windows Forms, WPF, etc.)</a:t>
            </a:r>
          </a:p>
          <a:p>
            <a:pPr marL="571500" indent="-571500">
              <a:buFont typeface="Arial" panose="020B0604020202020204" pitchFamily="34" charset="0"/>
              <a:buChar char="•"/>
            </a:pPr>
            <a:r>
              <a:rPr lang="en-US" dirty="0"/>
              <a:t>It contains, other than the base class library, many Windows specific APIs</a:t>
            </a:r>
          </a:p>
        </p:txBody>
      </p:sp>
    </p:spTree>
    <p:extLst>
      <p:ext uri="{BB962C8B-B14F-4D97-AF65-F5344CB8AC3E}">
        <p14:creationId xmlns:p14="http://schemas.microsoft.com/office/powerpoint/2010/main" val="357058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.NET Core</a:t>
            </a:r>
          </a:p>
        </p:txBody>
      </p:sp>
      <p:sp>
        <p:nvSpPr>
          <p:cNvPr id="4" name="Text Placeholder 3"/>
          <p:cNvSpPr>
            <a:spLocks noGrp="1"/>
          </p:cNvSpPr>
          <p:nvPr>
            <p:ph type="body" sz="quarter" idx="10"/>
          </p:nvPr>
        </p:nvSpPr>
        <p:spPr>
          <a:xfrm>
            <a:off x="274638" y="1212850"/>
            <a:ext cx="11887200" cy="5330690"/>
          </a:xfrm>
        </p:spPr>
        <p:txBody>
          <a:bodyPr/>
          <a:lstStyle/>
          <a:p>
            <a:pPr marL="571500" indent="-571500">
              <a:buFont typeface="Arial" panose="020B0604020202020204" pitchFamily="34" charset="0"/>
              <a:buChar char="•"/>
            </a:pPr>
            <a:r>
              <a:rPr lang="en-US" dirty="0"/>
              <a:t>It’s the new runtime launched by Microsoft to face the new challenges of the modern world:</a:t>
            </a:r>
          </a:p>
          <a:p>
            <a:pPr marL="1028700" lvl="3" indent="-571500">
              <a:buFont typeface="Arial" panose="020B0604020202020204" pitchFamily="34" charset="0"/>
              <a:buChar char="•"/>
            </a:pPr>
            <a:r>
              <a:rPr lang="en-US" sz="2600" dirty="0"/>
              <a:t>It’s cross-platform: it runs on Windows, Linux and OS X</a:t>
            </a:r>
          </a:p>
          <a:p>
            <a:pPr marL="1028700" lvl="3" indent="-571500">
              <a:buFont typeface="Arial" panose="020B0604020202020204" pitchFamily="34" charset="0"/>
              <a:buChar char="•"/>
            </a:pPr>
            <a:r>
              <a:rPr lang="en-US" sz="2600" dirty="0"/>
              <a:t>It’s open source using MIT and Apache2 licenses</a:t>
            </a:r>
          </a:p>
          <a:p>
            <a:pPr marL="1028700" lvl="3" indent="-571500">
              <a:buFont typeface="Arial" panose="020B0604020202020204" pitchFamily="34" charset="0"/>
              <a:buChar char="•"/>
            </a:pPr>
            <a:r>
              <a:rPr lang="en-US" sz="2600" dirty="0"/>
              <a:t>Its CLR can be installed machine-wide, user-wide or deployed app per app</a:t>
            </a:r>
          </a:p>
          <a:p>
            <a:pPr marL="571500" indent="-571500">
              <a:buFont typeface="Arial" panose="020B0604020202020204" pitchFamily="34" charset="0"/>
              <a:buChar char="•"/>
            </a:pPr>
            <a:r>
              <a:rPr lang="en-US" dirty="0"/>
              <a:t>It’s currently leveraged by three platforms:</a:t>
            </a:r>
          </a:p>
          <a:p>
            <a:pPr marL="1028700" lvl="3" indent="-571500">
              <a:buFont typeface="Arial" panose="020B0604020202020204" pitchFamily="34" charset="0"/>
              <a:buChar char="•"/>
            </a:pPr>
            <a:r>
              <a:rPr lang="en-US" sz="2600" dirty="0"/>
              <a:t>Console applications</a:t>
            </a:r>
          </a:p>
          <a:p>
            <a:pPr marL="1028700" lvl="3" indent="-571500">
              <a:buFont typeface="Arial" panose="020B0604020202020204" pitchFamily="34" charset="0"/>
              <a:buChar char="•"/>
            </a:pPr>
            <a:r>
              <a:rPr lang="en-US" sz="2600" dirty="0"/>
              <a:t>ASP.NET Core: to create server side web app and services</a:t>
            </a:r>
          </a:p>
          <a:p>
            <a:pPr marL="1028700" lvl="3" indent="-571500">
              <a:buFont typeface="Arial" panose="020B0604020202020204" pitchFamily="34" charset="0"/>
              <a:buChar char="•"/>
            </a:pPr>
            <a:r>
              <a:rPr lang="en-US" sz="2600" dirty="0"/>
              <a:t>Universal Windows Platform: to create new and modern applications that can run on every Windows 10 device (computers, tablets, phones, </a:t>
            </a:r>
            <a:r>
              <a:rPr lang="en-US" sz="2600" dirty="0" err="1"/>
              <a:t>IoT</a:t>
            </a:r>
            <a:r>
              <a:rPr lang="en-US" sz="2600" dirty="0"/>
              <a:t> devices, HoloLens, etc.)</a:t>
            </a:r>
          </a:p>
        </p:txBody>
      </p:sp>
    </p:spTree>
    <p:extLst>
      <p:ext uri="{BB962C8B-B14F-4D97-AF65-F5344CB8AC3E}">
        <p14:creationId xmlns:p14="http://schemas.microsoft.com/office/powerpoint/2010/main" val="197711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Xamarin</a:t>
            </a:r>
          </a:p>
        </p:txBody>
      </p:sp>
      <p:sp>
        <p:nvSpPr>
          <p:cNvPr id="4" name="Text Placeholder 3"/>
          <p:cNvSpPr>
            <a:spLocks noGrp="1"/>
          </p:cNvSpPr>
          <p:nvPr>
            <p:ph type="body" sz="quarter" idx="10"/>
          </p:nvPr>
        </p:nvSpPr>
        <p:spPr>
          <a:xfrm>
            <a:off x="274638" y="1212850"/>
            <a:ext cx="11887200" cy="4308872"/>
          </a:xfrm>
        </p:spPr>
        <p:txBody>
          <a:bodyPr/>
          <a:lstStyle/>
          <a:p>
            <a:pPr marL="571500" indent="-571500">
              <a:buFont typeface="Arial" panose="020B0604020202020204" pitchFamily="34" charset="0"/>
              <a:buChar char="•"/>
            </a:pPr>
            <a:r>
              <a:rPr lang="en-US" dirty="0"/>
              <a:t>It’s based on Mono, the original open source implementation of the .NET Framework</a:t>
            </a:r>
          </a:p>
          <a:p>
            <a:pPr marL="571500" indent="-571500">
              <a:buFont typeface="Arial" panose="020B0604020202020204" pitchFamily="34" charset="0"/>
              <a:buChar char="•"/>
            </a:pPr>
            <a:r>
              <a:rPr lang="en-US" dirty="0"/>
              <a:t>It allows to leverage .NET Framework languages and classes to create applications for non-Microsoft platforms, like Android, iOS, </a:t>
            </a:r>
            <a:r>
              <a:rPr lang="en-US" dirty="0" err="1"/>
              <a:t>MacOS</a:t>
            </a:r>
            <a:r>
              <a:rPr lang="en-US" dirty="0"/>
              <a:t> and </a:t>
            </a:r>
            <a:r>
              <a:rPr lang="en-US" dirty="0" err="1"/>
              <a:t>Tizen</a:t>
            </a:r>
            <a:endParaRPr lang="en-US" dirty="0"/>
          </a:p>
          <a:p>
            <a:pPr marL="571500" indent="-571500">
              <a:buFont typeface="Arial" panose="020B0604020202020204" pitchFamily="34" charset="0"/>
              <a:buChar char="•"/>
            </a:pPr>
            <a:r>
              <a:rPr lang="en-US" dirty="0"/>
              <a:t>It contains, other than the base class library, specific APIs for Android, iOS, </a:t>
            </a:r>
            <a:r>
              <a:rPr lang="en-US" dirty="0" err="1"/>
              <a:t>MacOS</a:t>
            </a:r>
            <a:r>
              <a:rPr lang="en-US" dirty="0"/>
              <a:t>, etc.</a:t>
            </a:r>
          </a:p>
        </p:txBody>
      </p:sp>
    </p:spTree>
    <p:extLst>
      <p:ext uri="{BB962C8B-B14F-4D97-AF65-F5344CB8AC3E}">
        <p14:creationId xmlns:p14="http://schemas.microsoft.com/office/powerpoint/2010/main" val="384840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.NET Standard Library</a:t>
            </a:r>
          </a:p>
        </p:txBody>
      </p:sp>
      <p:sp>
        <p:nvSpPr>
          <p:cNvPr id="4" name="Text Placeholder 3"/>
          <p:cNvSpPr>
            <a:spLocks noGrp="1"/>
          </p:cNvSpPr>
          <p:nvPr>
            <p:ph type="body" sz="quarter" idx="10"/>
          </p:nvPr>
        </p:nvSpPr>
        <p:spPr>
          <a:xfrm>
            <a:off x="274638" y="1212851"/>
            <a:ext cx="11887200" cy="5668788"/>
          </a:xfrm>
        </p:spPr>
        <p:txBody>
          <a:bodyPr>
            <a:normAutofit lnSpcReduction="10000"/>
          </a:bodyPr>
          <a:lstStyle/>
          <a:p>
            <a:pPr marL="571500" indent="-571500">
              <a:buFont typeface="Arial" panose="020B0604020202020204" pitchFamily="34" charset="0"/>
              <a:buChar char="•"/>
            </a:pPr>
            <a:r>
              <a:rPr lang="en-US" dirty="0"/>
              <a:t>It’s a set of APIs implemented by a .NET runtime</a:t>
            </a:r>
          </a:p>
          <a:p>
            <a:pPr marL="571500" indent="-571500">
              <a:buFont typeface="Arial" panose="020B0604020202020204" pitchFamily="34" charset="0"/>
              <a:buChar char="•"/>
            </a:pPr>
            <a:r>
              <a:rPr lang="en-US" dirty="0"/>
              <a:t>It contains a set of standard APIs which are platform independent </a:t>
            </a:r>
          </a:p>
          <a:p>
            <a:pPr marL="571500" indent="-571500">
              <a:buFont typeface="Arial" panose="020B0604020202020204" pitchFamily="34" charset="0"/>
              <a:buChar char="•"/>
            </a:pPr>
            <a:r>
              <a:rPr lang="en-US" dirty="0"/>
              <a:t>All the runtimes implements .NET Standard Libraries, making possible to share all the non-specific platform code across each of them</a:t>
            </a:r>
          </a:p>
          <a:p>
            <a:pPr marL="571500" indent="-571500">
              <a:buFont typeface="Arial" panose="020B0604020202020204" pitchFamily="34" charset="0"/>
              <a:buChar char="•"/>
            </a:pPr>
            <a:r>
              <a:rPr lang="en-US" dirty="0"/>
              <a:t>Currently, each .NET Runtime target a specific .NET Standard</a:t>
            </a:r>
          </a:p>
          <a:p>
            <a:pPr marL="571500" indent="-571500">
              <a:buFont typeface="Arial" panose="020B0604020202020204" pitchFamily="34" charset="0"/>
              <a:buChar char="•"/>
            </a:pPr>
            <a:r>
              <a:rPr lang="en-US" dirty="0"/>
              <a:t>The goal with .NET Standard Library 2.0 is to make the same set of APIs available to each runtime</a:t>
            </a:r>
          </a:p>
        </p:txBody>
      </p:sp>
    </p:spTree>
    <p:extLst>
      <p:ext uri="{BB962C8B-B14F-4D97-AF65-F5344CB8AC3E}">
        <p14:creationId xmlns:p14="http://schemas.microsoft.com/office/powerpoint/2010/main" val="4522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581" y="328910"/>
            <a:ext cx="5486399" cy="849463"/>
          </a:xfrm>
        </p:spPr>
        <p:txBody>
          <a:bodyPr/>
          <a:lstStyle/>
          <a:p>
            <a:r>
              <a:rPr lang="en-US" dirty="0"/>
              <a:t>Agenda</a:t>
            </a:r>
            <a:endParaRPr lang="it-IT" dirty="0"/>
          </a:p>
        </p:txBody>
      </p:sp>
      <p:sp>
        <p:nvSpPr>
          <p:cNvPr id="3" name="Picture Placeholder 2"/>
          <p:cNvSpPr>
            <a:spLocks noGrp="1"/>
          </p:cNvSpPr>
          <p:nvPr>
            <p:ph type="pic" sz="quarter" idx="10"/>
          </p:nvPr>
        </p:nvSpPr>
        <p:spPr/>
      </p:sp>
      <p:sp>
        <p:nvSpPr>
          <p:cNvPr id="4" name="Text Placeholder 3"/>
          <p:cNvSpPr txBox="1">
            <a:spLocks/>
          </p:cNvSpPr>
          <p:nvPr/>
        </p:nvSpPr>
        <p:spPr>
          <a:xfrm>
            <a:off x="274638" y="1212850"/>
            <a:ext cx="5295527" cy="54527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Why coding</a:t>
            </a:r>
            <a:r>
              <a:rPr lang="it-IT" dirty="0"/>
              <a:t>?</a:t>
            </a:r>
          </a:p>
          <a:p>
            <a:r>
              <a:rPr lang="en-US" dirty="0"/>
              <a:t>Languages, platforms, tools</a:t>
            </a:r>
          </a:p>
          <a:p>
            <a:r>
              <a:rPr lang="en-US" dirty="0"/>
              <a:t>Coding in the Microsoft world</a:t>
            </a:r>
          </a:p>
        </p:txBody>
      </p:sp>
    </p:spTree>
    <p:extLst>
      <p:ext uri="{BB962C8B-B14F-4D97-AF65-F5344CB8AC3E}">
        <p14:creationId xmlns:p14="http://schemas.microsoft.com/office/powerpoint/2010/main" val="105504229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Common Infrastructure</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Runtime components, like JIT and garbage collector</a:t>
            </a:r>
          </a:p>
          <a:p>
            <a:pPr marL="571500" indent="-571500">
              <a:buFont typeface="Arial" panose="020B0604020202020204" pitchFamily="34" charset="0"/>
              <a:buChar char="•"/>
            </a:pPr>
            <a:r>
              <a:rPr lang="en-US" dirty="0"/>
              <a:t>.NET project file format</a:t>
            </a:r>
          </a:p>
          <a:p>
            <a:pPr marL="571500" indent="-571500">
              <a:buFont typeface="Arial" panose="020B0604020202020204" pitchFamily="34" charset="0"/>
              <a:buChar char="•"/>
            </a:pPr>
            <a:r>
              <a:rPr lang="en-US" dirty="0" err="1"/>
              <a:t>MSBuild</a:t>
            </a:r>
            <a:r>
              <a:rPr lang="en-US" dirty="0"/>
              <a:t>, the build engine</a:t>
            </a:r>
          </a:p>
          <a:p>
            <a:pPr marL="571500" indent="-571500">
              <a:buFont typeface="Arial" panose="020B0604020202020204" pitchFamily="34" charset="0"/>
              <a:buChar char="•"/>
            </a:pPr>
            <a:r>
              <a:rPr lang="en-US" dirty="0" err="1"/>
              <a:t>NuGet</a:t>
            </a:r>
            <a:r>
              <a:rPr lang="en-US" dirty="0"/>
              <a:t>, the package manager by Microsoft</a:t>
            </a:r>
          </a:p>
          <a:p>
            <a:pPr marL="571500" indent="-571500">
              <a:buFont typeface="Arial" panose="020B0604020202020204" pitchFamily="34" charset="0"/>
              <a:buChar char="•"/>
            </a:pPr>
            <a:r>
              <a:rPr lang="en-US" dirty="0"/>
              <a:t>The .NET Command Line, a cross-platform and command line interface to build .NET projects</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3368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The development tools</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Visual Studio 2015 or 2017 RC</a:t>
            </a:r>
          </a:p>
          <a:p>
            <a:pPr marL="571500" indent="-571500">
              <a:buFont typeface="Arial" panose="020B0604020202020204" pitchFamily="34" charset="0"/>
              <a:buChar char="•"/>
            </a:pPr>
            <a:r>
              <a:rPr lang="en-US" dirty="0"/>
              <a:t>Visual Studio Code</a:t>
            </a:r>
          </a:p>
          <a:p>
            <a:pPr marL="571500" indent="-571500">
              <a:buFont typeface="Arial" panose="020B0604020202020204" pitchFamily="34" charset="0"/>
              <a:buChar char="•"/>
            </a:pPr>
            <a:r>
              <a:rPr lang="en-US" dirty="0"/>
              <a:t>Visual Studio for Mac</a:t>
            </a:r>
          </a:p>
          <a:p>
            <a:pPr marL="571500" indent="-571500">
              <a:buFont typeface="Arial" panose="020B0604020202020204" pitchFamily="34" charset="0"/>
              <a:buChar char="•"/>
            </a:pPr>
            <a:r>
              <a:rPr lang="en-US" dirty="0"/>
              <a:t>Xamarin Studio</a:t>
            </a:r>
          </a:p>
          <a:p>
            <a:pPr marL="571500" indent="-571500">
              <a:buFont typeface="Arial" panose="020B0604020202020204" pitchFamily="34" charset="0"/>
              <a:buChar char="•"/>
            </a:pPr>
            <a:endParaRPr lang="en-US" dirty="0"/>
          </a:p>
        </p:txBody>
      </p:sp>
      <p:pic>
        <p:nvPicPr>
          <p:cNvPr id="3" name="Picture 2"/>
          <p:cNvPicPr>
            <a:picLocks noChangeAspect="1"/>
          </p:cNvPicPr>
          <p:nvPr/>
        </p:nvPicPr>
        <p:blipFill>
          <a:blip r:embed="rId3"/>
          <a:stretch>
            <a:fillRect/>
          </a:stretch>
        </p:blipFill>
        <p:spPr>
          <a:xfrm>
            <a:off x="272273" y="4649390"/>
            <a:ext cx="3384376" cy="1987112"/>
          </a:xfrm>
          <a:prstGeom prst="rect">
            <a:avLst/>
          </a:prstGeom>
        </p:spPr>
      </p:pic>
      <p:pic>
        <p:nvPicPr>
          <p:cNvPr id="5" name="Picture 4"/>
          <p:cNvPicPr>
            <a:picLocks noChangeAspect="1"/>
          </p:cNvPicPr>
          <p:nvPr/>
        </p:nvPicPr>
        <p:blipFill>
          <a:blip r:embed="rId4"/>
          <a:stretch>
            <a:fillRect/>
          </a:stretch>
        </p:blipFill>
        <p:spPr>
          <a:xfrm>
            <a:off x="4862637" y="4649390"/>
            <a:ext cx="2711202" cy="2173069"/>
          </a:xfrm>
          <a:prstGeom prst="rect">
            <a:avLst/>
          </a:prstGeom>
        </p:spPr>
      </p:pic>
      <p:pic>
        <p:nvPicPr>
          <p:cNvPr id="6" name="Picture 5"/>
          <p:cNvPicPr>
            <a:picLocks noChangeAspect="1"/>
          </p:cNvPicPr>
          <p:nvPr/>
        </p:nvPicPr>
        <p:blipFill>
          <a:blip r:embed="rId5"/>
          <a:stretch>
            <a:fillRect/>
          </a:stretch>
        </p:blipFill>
        <p:spPr>
          <a:xfrm>
            <a:off x="8594501" y="4540605"/>
            <a:ext cx="3448089" cy="2095897"/>
          </a:xfrm>
          <a:prstGeom prst="rect">
            <a:avLst/>
          </a:prstGeom>
        </p:spPr>
      </p:pic>
    </p:spTree>
    <p:extLst>
      <p:ext uri="{BB962C8B-B14F-4D97-AF65-F5344CB8AC3E}">
        <p14:creationId xmlns:p14="http://schemas.microsoft.com/office/powerpoint/2010/main" val="769126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web story</a:t>
            </a:r>
          </a:p>
        </p:txBody>
      </p:sp>
    </p:spTree>
    <p:extLst>
      <p:ext uri="{BB962C8B-B14F-4D97-AF65-F5344CB8AC3E}">
        <p14:creationId xmlns:p14="http://schemas.microsoft.com/office/powerpoint/2010/main" val="42394326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Client side</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The client side of a web application is what the user see and interacts with</a:t>
            </a:r>
          </a:p>
          <a:p>
            <a:pPr marL="571500" indent="-571500">
              <a:buFont typeface="Arial" panose="020B0604020202020204" pitchFamily="34" charset="0"/>
              <a:buChar char="•"/>
            </a:pPr>
            <a:r>
              <a:rPr lang="en-US" dirty="0"/>
              <a:t>It</a:t>
            </a:r>
            <a:r>
              <a:rPr lang="it-IT" dirty="0"/>
              <a:t>’s </a:t>
            </a:r>
            <a:r>
              <a:rPr lang="en-US" dirty="0" err="1"/>
              <a:t>tipically</a:t>
            </a:r>
            <a:r>
              <a:rPr lang="it-IT" dirty="0"/>
              <a:t> </a:t>
            </a:r>
            <a:r>
              <a:rPr lang="it-IT" dirty="0" err="1"/>
              <a:t>delivered</a:t>
            </a:r>
            <a:r>
              <a:rPr lang="it-IT" dirty="0"/>
              <a:t> by a browser</a:t>
            </a:r>
          </a:p>
          <a:p>
            <a:pPr marL="571500" indent="-571500">
              <a:buFont typeface="Arial" panose="020B0604020202020204" pitchFamily="34" charset="0"/>
              <a:buChar char="•"/>
            </a:pPr>
            <a:r>
              <a:rPr lang="it-IT" dirty="0"/>
              <a:t>Three </a:t>
            </a:r>
            <a:r>
              <a:rPr lang="it-IT" dirty="0" err="1"/>
              <a:t>main</a:t>
            </a:r>
            <a:r>
              <a:rPr lang="it-IT" dirty="0"/>
              <a:t> </a:t>
            </a:r>
            <a:r>
              <a:rPr lang="it-IT" dirty="0" err="1"/>
              <a:t>languages</a:t>
            </a:r>
            <a:r>
              <a:rPr lang="it-IT" dirty="0"/>
              <a:t> </a:t>
            </a:r>
            <a:r>
              <a:rPr lang="it-IT" dirty="0" err="1"/>
              <a:t>involved</a:t>
            </a:r>
            <a:r>
              <a:rPr lang="it-IT" dirty="0"/>
              <a:t>:</a:t>
            </a:r>
          </a:p>
          <a:p>
            <a:pPr marL="800100" lvl="2" indent="-571500">
              <a:buFont typeface="Arial" panose="020B0604020202020204" pitchFamily="34" charset="0"/>
              <a:buChar char="•"/>
            </a:pPr>
            <a:r>
              <a:rPr lang="it-IT" sz="2800" b="1" dirty="0"/>
              <a:t>HTML</a:t>
            </a:r>
            <a:r>
              <a:rPr lang="it-IT" sz="2800" dirty="0"/>
              <a:t>: markup </a:t>
            </a:r>
            <a:r>
              <a:rPr lang="it-IT" sz="2800" dirty="0" err="1"/>
              <a:t>language</a:t>
            </a:r>
            <a:r>
              <a:rPr lang="it-IT" sz="2800" dirty="0"/>
              <a:t> </a:t>
            </a:r>
            <a:r>
              <a:rPr lang="it-IT" sz="2800" dirty="0" err="1"/>
              <a:t>based</a:t>
            </a:r>
            <a:r>
              <a:rPr lang="it-IT" sz="2800" dirty="0"/>
              <a:t> on XML to </a:t>
            </a:r>
            <a:r>
              <a:rPr lang="it-IT" sz="2800" dirty="0" err="1"/>
              <a:t>define</a:t>
            </a:r>
            <a:r>
              <a:rPr lang="it-IT" sz="2800" dirty="0"/>
              <a:t> the user </a:t>
            </a:r>
            <a:r>
              <a:rPr lang="it-IT" sz="2800" dirty="0" err="1"/>
              <a:t>interface</a:t>
            </a:r>
            <a:endParaRPr lang="it-IT" sz="2800" dirty="0"/>
          </a:p>
          <a:p>
            <a:pPr marL="800100" lvl="2" indent="-571500">
              <a:buFont typeface="Arial" panose="020B0604020202020204" pitchFamily="34" charset="0"/>
              <a:buChar char="•"/>
            </a:pPr>
            <a:r>
              <a:rPr lang="it-IT" sz="2800" b="1" dirty="0"/>
              <a:t>CSS</a:t>
            </a:r>
            <a:r>
              <a:rPr lang="it-IT" sz="2800" dirty="0"/>
              <a:t>: style </a:t>
            </a:r>
            <a:r>
              <a:rPr lang="it-IT" sz="2800" dirty="0" err="1"/>
              <a:t>sheet</a:t>
            </a:r>
            <a:r>
              <a:rPr lang="it-IT" sz="2800" dirty="0"/>
              <a:t> </a:t>
            </a:r>
            <a:r>
              <a:rPr lang="it-IT" sz="2800" dirty="0" err="1"/>
              <a:t>language</a:t>
            </a:r>
            <a:r>
              <a:rPr lang="it-IT" sz="2800" dirty="0"/>
              <a:t> to </a:t>
            </a:r>
            <a:r>
              <a:rPr lang="it-IT" sz="2800" dirty="0" err="1"/>
              <a:t>describe</a:t>
            </a:r>
            <a:r>
              <a:rPr lang="it-IT" sz="2800" dirty="0"/>
              <a:t> the </a:t>
            </a:r>
            <a:r>
              <a:rPr lang="it-IT" sz="2800" dirty="0" err="1"/>
              <a:t>presentation</a:t>
            </a:r>
            <a:r>
              <a:rPr lang="it-IT" sz="2800" dirty="0"/>
              <a:t> of a user </a:t>
            </a:r>
            <a:r>
              <a:rPr lang="it-IT" sz="2800" dirty="0" err="1"/>
              <a:t>interface</a:t>
            </a:r>
            <a:r>
              <a:rPr lang="it-IT" sz="2800" dirty="0"/>
              <a:t> </a:t>
            </a:r>
            <a:r>
              <a:rPr lang="it-IT" sz="2800" dirty="0" err="1"/>
              <a:t>written</a:t>
            </a:r>
            <a:r>
              <a:rPr lang="it-IT" sz="2800" dirty="0"/>
              <a:t> in HTML</a:t>
            </a:r>
          </a:p>
          <a:p>
            <a:pPr marL="800100" lvl="2" indent="-571500">
              <a:buFont typeface="Arial" panose="020B0604020202020204" pitchFamily="34" charset="0"/>
              <a:buChar char="•"/>
            </a:pPr>
            <a:r>
              <a:rPr lang="it-IT" sz="2800" b="1" dirty="0"/>
              <a:t>JavaScript</a:t>
            </a:r>
            <a:r>
              <a:rPr lang="it-IT" sz="2800" dirty="0"/>
              <a:t>: </a:t>
            </a:r>
            <a:r>
              <a:rPr lang="it-IT" sz="2800" dirty="0" err="1"/>
              <a:t>dynamic</a:t>
            </a:r>
            <a:r>
              <a:rPr lang="it-IT" sz="2800" dirty="0"/>
              <a:t> and </a:t>
            </a:r>
            <a:r>
              <a:rPr lang="it-IT" sz="2800" dirty="0" err="1"/>
              <a:t>interpreted</a:t>
            </a:r>
            <a:r>
              <a:rPr lang="it-IT" sz="2800" dirty="0"/>
              <a:t> </a:t>
            </a:r>
            <a:r>
              <a:rPr lang="it-IT" sz="2800" dirty="0" err="1"/>
              <a:t>language</a:t>
            </a:r>
            <a:r>
              <a:rPr lang="it-IT" sz="2800" dirty="0"/>
              <a:t> </a:t>
            </a:r>
            <a:r>
              <a:rPr lang="it-IT" sz="2800" dirty="0" err="1"/>
              <a:t>that</a:t>
            </a:r>
            <a:r>
              <a:rPr lang="it-IT" sz="2800" dirty="0"/>
              <a:t> </a:t>
            </a:r>
            <a:r>
              <a:rPr lang="it-IT" sz="2800" dirty="0" err="1"/>
              <a:t>handles</a:t>
            </a:r>
            <a:r>
              <a:rPr lang="it-IT" sz="2800" dirty="0"/>
              <a:t> </a:t>
            </a:r>
            <a:r>
              <a:rPr lang="it-IT" sz="2800" dirty="0" err="1"/>
              <a:t>frontend</a:t>
            </a:r>
            <a:r>
              <a:rPr lang="it-IT" sz="2800" dirty="0"/>
              <a:t> </a:t>
            </a:r>
            <a:r>
              <a:rPr lang="it-IT" sz="2800" dirty="0" err="1"/>
              <a:t>logic</a:t>
            </a:r>
            <a:r>
              <a:rPr lang="it-IT" sz="2800" dirty="0"/>
              <a:t>, </a:t>
            </a:r>
            <a:r>
              <a:rPr lang="it-IT" sz="2800" dirty="0" err="1"/>
              <a:t>interaction</a:t>
            </a:r>
            <a:r>
              <a:rPr lang="it-IT" sz="2800" dirty="0"/>
              <a:t>, data </a:t>
            </a:r>
            <a:r>
              <a:rPr lang="it-IT" sz="2800" dirty="0" err="1"/>
              <a:t>validation</a:t>
            </a:r>
            <a:r>
              <a:rPr lang="it-IT" sz="2800" dirty="0"/>
              <a:t>, etc</a:t>
            </a:r>
            <a:r>
              <a:rPr lang="it-IT" sz="2400" dirty="0"/>
              <a:t>.</a:t>
            </a:r>
            <a:endParaRPr lang="en-US" sz="2400" dirty="0"/>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5895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Frameworks and supersets</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it-IT" dirty="0"/>
              <a:t>Web </a:t>
            </a:r>
            <a:r>
              <a:rPr lang="it-IT" dirty="0" err="1"/>
              <a:t>applications</a:t>
            </a:r>
            <a:r>
              <a:rPr lang="it-IT" dirty="0"/>
              <a:t> are </a:t>
            </a:r>
            <a:r>
              <a:rPr lang="it-IT" dirty="0" err="1"/>
              <a:t>becoming</a:t>
            </a:r>
            <a:r>
              <a:rPr lang="it-IT" dirty="0"/>
              <a:t> more and more </a:t>
            </a:r>
            <a:r>
              <a:rPr lang="it-IT" dirty="0" err="1"/>
              <a:t>complex</a:t>
            </a:r>
            <a:r>
              <a:rPr lang="it-IT" dirty="0"/>
              <a:t> day by day</a:t>
            </a:r>
            <a:endParaRPr lang="en-US" sz="2400" dirty="0"/>
          </a:p>
          <a:p>
            <a:pPr marL="571500" indent="-571500">
              <a:buFont typeface="Arial" panose="020B0604020202020204" pitchFamily="34" charset="0"/>
              <a:buChar char="•"/>
            </a:pPr>
            <a:r>
              <a:rPr lang="en-US" dirty="0"/>
              <a:t>Third party frameworks and supersets of the language help to ease the pain</a:t>
            </a:r>
          </a:p>
          <a:p>
            <a:pPr marL="571500" indent="-571500">
              <a:buFont typeface="Arial" panose="020B0604020202020204" pitchFamily="34" charset="0"/>
              <a:buChar char="•"/>
            </a:pPr>
            <a:r>
              <a:rPr lang="en-US" dirty="0"/>
              <a:t>Some examples: AngularJS, Aurelia, jQuery, </a:t>
            </a:r>
            <a:r>
              <a:rPr lang="en-US" dirty="0" err="1"/>
              <a:t>TypeScript</a:t>
            </a:r>
            <a:r>
              <a:rPr lang="en-US" dirty="0"/>
              <a:t>, etc.</a:t>
            </a:r>
          </a:p>
        </p:txBody>
      </p:sp>
    </p:spTree>
    <p:extLst>
      <p:ext uri="{BB962C8B-B14F-4D97-AF65-F5344CB8AC3E}">
        <p14:creationId xmlns:p14="http://schemas.microsoft.com/office/powerpoint/2010/main" val="222678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ASP.NET</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Framework to create server side based apps (web apps, REST services, etc.)</a:t>
            </a:r>
          </a:p>
          <a:p>
            <a:pPr marL="571500" indent="-571500">
              <a:buFont typeface="Arial" panose="020B0604020202020204" pitchFamily="34" charset="0"/>
              <a:buChar char="•"/>
            </a:pPr>
            <a:r>
              <a:rPr lang="en-US" dirty="0"/>
              <a:t>All the current investments are made in the MVC version of the platform, which leverages the Model-View-Controller pattern</a:t>
            </a:r>
          </a:p>
          <a:p>
            <a:pPr marL="571500" indent="-571500">
              <a:buFont typeface="Arial" panose="020B0604020202020204" pitchFamily="34" charset="0"/>
              <a:buChar char="•"/>
            </a:pPr>
            <a:r>
              <a:rPr lang="en-US" dirty="0"/>
              <a:t>It relies on the full .NET Framework and, consequently, it’s tight to Windows: it runs only on IIS on Windows or Windows Server</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210669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ASP.NET</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It’s the most mature platform</a:t>
            </a:r>
          </a:p>
          <a:p>
            <a:pPr marL="571500" indent="-571500">
              <a:buFont typeface="Arial" panose="020B0604020202020204" pitchFamily="34" charset="0"/>
              <a:buChar char="•"/>
            </a:pPr>
            <a:r>
              <a:rPr lang="en-US" dirty="0"/>
              <a:t>It supports multiple development approaches (Web Pages, Web Forms, MVC, etc.)</a:t>
            </a:r>
          </a:p>
          <a:p>
            <a:pPr marL="571500" indent="-571500">
              <a:buFont typeface="Arial" panose="020B0604020202020204" pitchFamily="34" charset="0"/>
              <a:buChar char="•"/>
            </a:pPr>
            <a:r>
              <a:rPr lang="en-US" dirty="0"/>
              <a:t>Support for </a:t>
            </a:r>
            <a:r>
              <a:rPr lang="en-US" dirty="0" err="1"/>
              <a:t>SignalR</a:t>
            </a:r>
            <a:r>
              <a:rPr lang="en-US" dirty="0"/>
              <a:t> to implement real-time communication scenarios</a:t>
            </a:r>
          </a:p>
          <a:p>
            <a:pPr marL="571500" indent="-571500">
              <a:buFont typeface="Arial" panose="020B0604020202020204" pitchFamily="34" charset="0"/>
              <a:buChar char="•"/>
            </a:pPr>
            <a:r>
              <a:rPr lang="en-US" dirty="0"/>
              <a:t>Support for WCF to create services</a:t>
            </a:r>
          </a:p>
          <a:p>
            <a:pPr marL="571500" indent="-571500">
              <a:buFont typeface="Arial" panose="020B0604020202020204" pitchFamily="34" charset="0"/>
              <a:buChar char="•"/>
            </a:pPr>
            <a:r>
              <a:rPr lang="en-US" dirty="0"/>
              <a:t>Wide choice of third party libraries on </a:t>
            </a:r>
            <a:r>
              <a:rPr lang="en-US" dirty="0" err="1"/>
              <a:t>NuGet</a:t>
            </a:r>
            <a:endParaRPr lang="en-US" dirty="0"/>
          </a:p>
          <a:p>
            <a:pPr marL="571500" indent="-571500">
              <a:buFont typeface="Arial" panose="020B0604020202020204" pitchFamily="34" charset="0"/>
              <a:buChar char="•"/>
            </a:pPr>
            <a:r>
              <a:rPr lang="en-US" dirty="0"/>
              <a:t>Develop using Visual Studio in C#, F# and VB.NET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53968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ASP.NET Core</a:t>
            </a:r>
          </a:p>
        </p:txBody>
      </p:sp>
      <p:sp>
        <p:nvSpPr>
          <p:cNvPr id="4" name="Text Placeholder 3"/>
          <p:cNvSpPr>
            <a:spLocks noGrp="1"/>
          </p:cNvSpPr>
          <p:nvPr>
            <p:ph type="body" sz="quarter" idx="10"/>
          </p:nvPr>
        </p:nvSpPr>
        <p:spPr>
          <a:xfrm>
            <a:off x="274638" y="1212851"/>
            <a:ext cx="11887200" cy="5668788"/>
          </a:xfrm>
        </p:spPr>
        <p:txBody>
          <a:bodyPr>
            <a:normAutofit/>
          </a:bodyPr>
          <a:lstStyle/>
          <a:p>
            <a:pPr marL="571500" indent="-571500">
              <a:buFont typeface="Arial" panose="020B0604020202020204" pitchFamily="34" charset="0"/>
              <a:buChar char="•"/>
            </a:pPr>
            <a:r>
              <a:rPr lang="en-US" dirty="0"/>
              <a:t>It’s cross platform and runs on Windows, Linux and Mac</a:t>
            </a:r>
          </a:p>
          <a:p>
            <a:pPr marL="571500" indent="-571500">
              <a:buFont typeface="Arial" panose="020B0604020202020204" pitchFamily="34" charset="0"/>
              <a:buChar char="•"/>
            </a:pPr>
            <a:r>
              <a:rPr lang="en-US" dirty="0"/>
              <a:t>It supports, at the moment, only MVC and Web API</a:t>
            </a:r>
          </a:p>
          <a:p>
            <a:pPr marL="571500" indent="-571500">
              <a:buFont typeface="Arial" panose="020B0604020202020204" pitchFamily="34" charset="0"/>
              <a:buChar char="•"/>
            </a:pPr>
            <a:r>
              <a:rPr lang="en-US" dirty="0"/>
              <a:t>New platform, so less mature and less features compared to ASP.NET at the moment</a:t>
            </a:r>
          </a:p>
          <a:p>
            <a:pPr marL="571500" indent="-571500">
              <a:buFont typeface="Arial" panose="020B0604020202020204" pitchFamily="34" charset="0"/>
              <a:buChar char="•"/>
            </a:pPr>
            <a:r>
              <a:rPr lang="en-US" dirty="0"/>
              <a:t>Develop using Visual Studio or Visual Studio Code and C#</a:t>
            </a:r>
          </a:p>
          <a:p>
            <a:pPr marL="571500" indent="-571500">
              <a:buFont typeface="Arial" panose="020B0604020202020204" pitchFamily="34" charset="0"/>
              <a:buChar char="•"/>
            </a:pPr>
            <a:r>
              <a:rPr lang="en-US" dirty="0"/>
              <a:t>It supports deploying side by side .NET versions per application level</a:t>
            </a:r>
          </a:p>
          <a:p>
            <a:endParaRPr lang="en-US" dirty="0"/>
          </a:p>
        </p:txBody>
      </p:sp>
    </p:spTree>
    <p:extLst>
      <p:ext uri="{BB962C8B-B14F-4D97-AF65-F5344CB8AC3E}">
        <p14:creationId xmlns:p14="http://schemas.microsoft.com/office/powerpoint/2010/main" val="357292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ASP.NET Core</a:t>
            </a:r>
          </a:p>
        </p:txBody>
      </p:sp>
      <p:sp>
        <p:nvSpPr>
          <p:cNvPr id="4" name="Text Placeholder 3"/>
          <p:cNvSpPr>
            <a:spLocks noGrp="1"/>
          </p:cNvSpPr>
          <p:nvPr>
            <p:ph type="body" sz="quarter" idx="10"/>
          </p:nvPr>
        </p:nvSpPr>
        <p:spPr>
          <a:xfrm>
            <a:off x="274638" y="1212851"/>
            <a:ext cx="11887200" cy="5668788"/>
          </a:xfrm>
        </p:spPr>
        <p:txBody>
          <a:bodyPr>
            <a:normAutofit/>
          </a:bodyPr>
          <a:lstStyle/>
          <a:p>
            <a:r>
              <a:rPr lang="en-US" dirty="0"/>
              <a:t>Due to it’s lightweight and flexibility, it’s best used for:</a:t>
            </a:r>
          </a:p>
          <a:p>
            <a:pPr marL="571500" indent="-571500">
              <a:buFont typeface="Arial" panose="020B0604020202020204" pitchFamily="34" charset="0"/>
              <a:buChar char="•"/>
            </a:pPr>
            <a:r>
              <a:rPr lang="en-US" dirty="0"/>
              <a:t>High performance and scalable systems</a:t>
            </a:r>
          </a:p>
          <a:p>
            <a:pPr marL="571500" indent="-571500">
              <a:buFont typeface="Arial" panose="020B0604020202020204" pitchFamily="34" charset="0"/>
              <a:buChar char="•"/>
            </a:pPr>
            <a:r>
              <a:rPr lang="en-US" dirty="0"/>
              <a:t>Microservices architectures</a:t>
            </a:r>
          </a:p>
          <a:p>
            <a:pPr marL="571500" indent="-571500">
              <a:buFont typeface="Arial" panose="020B0604020202020204" pitchFamily="34" charset="0"/>
              <a:buChar char="•"/>
            </a:pPr>
            <a:r>
              <a:rPr lang="en-US" dirty="0"/>
              <a:t>Containers</a:t>
            </a:r>
          </a:p>
          <a:p>
            <a:endParaRPr lang="en-US" dirty="0"/>
          </a:p>
        </p:txBody>
      </p:sp>
      <p:pic>
        <p:nvPicPr>
          <p:cNvPr id="3" name="Picture 2"/>
          <p:cNvPicPr>
            <a:picLocks noChangeAspect="1"/>
          </p:cNvPicPr>
          <p:nvPr/>
        </p:nvPicPr>
        <p:blipFill>
          <a:blip r:embed="rId3"/>
          <a:stretch>
            <a:fillRect/>
          </a:stretch>
        </p:blipFill>
        <p:spPr>
          <a:xfrm>
            <a:off x="8982961" y="3929310"/>
            <a:ext cx="3199865" cy="2854828"/>
          </a:xfrm>
          <a:prstGeom prst="rect">
            <a:avLst/>
          </a:prstGeom>
        </p:spPr>
      </p:pic>
    </p:spTree>
    <p:extLst>
      <p:ext uri="{BB962C8B-B14F-4D97-AF65-F5344CB8AC3E}">
        <p14:creationId xmlns:p14="http://schemas.microsoft.com/office/powerpoint/2010/main" val="32978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And what if I don’t want to use ASP.NET</a:t>
            </a:r>
            <a:r>
              <a:rPr lang="it-IT" dirty="0">
                <a:gradFill>
                  <a:gsLst>
                    <a:gs pos="0">
                      <a:schemeClr val="tx2"/>
                    </a:gs>
                    <a:gs pos="100000">
                      <a:schemeClr val="tx2"/>
                    </a:gs>
                  </a:gsLst>
                  <a:lin ang="5400000" scaled="0"/>
                </a:gradFill>
              </a:rPr>
              <a:t>?</a:t>
            </a:r>
            <a:endParaRPr lang="en-US" dirty="0">
              <a:gradFill>
                <a:gsLst>
                  <a:gs pos="0">
                    <a:schemeClr val="tx2"/>
                  </a:gs>
                  <a:gs pos="100000">
                    <a:schemeClr val="tx2"/>
                  </a:gs>
                </a:gsLst>
                <a:lin ang="5400000" scaled="0"/>
              </a:gradFill>
            </a:endParaRPr>
          </a:p>
        </p:txBody>
      </p:sp>
      <p:sp>
        <p:nvSpPr>
          <p:cNvPr id="4" name="Text Placeholder 3"/>
          <p:cNvSpPr>
            <a:spLocks noGrp="1"/>
          </p:cNvSpPr>
          <p:nvPr>
            <p:ph type="body" sz="quarter" idx="10"/>
          </p:nvPr>
        </p:nvSpPr>
        <p:spPr>
          <a:xfrm>
            <a:off x="274638" y="1212851"/>
            <a:ext cx="11887200" cy="5668788"/>
          </a:xfrm>
        </p:spPr>
        <p:txBody>
          <a:bodyPr>
            <a:normAutofit/>
          </a:bodyPr>
          <a:lstStyle/>
          <a:p>
            <a:r>
              <a:rPr lang="en-US" dirty="0"/>
              <a:t>There are multiple technologies to create server side web applications and services, like:</a:t>
            </a:r>
          </a:p>
          <a:p>
            <a:pPr marL="571500" indent="-571500">
              <a:buFont typeface="Arial" panose="020B0604020202020204" pitchFamily="34" charset="0"/>
              <a:buChar char="•"/>
            </a:pPr>
            <a:r>
              <a:rPr lang="en-US" dirty="0"/>
              <a:t>Node.js</a:t>
            </a:r>
          </a:p>
          <a:p>
            <a:pPr marL="571500" indent="-571500">
              <a:buFont typeface="Arial" panose="020B0604020202020204" pitchFamily="34" charset="0"/>
              <a:buChar char="•"/>
            </a:pPr>
            <a:r>
              <a:rPr lang="en-US" dirty="0"/>
              <a:t>Ruby on Rails</a:t>
            </a:r>
          </a:p>
          <a:p>
            <a:pPr marL="571500" indent="-571500">
              <a:buFont typeface="Arial" panose="020B0604020202020204" pitchFamily="34" charset="0"/>
              <a:buChar char="•"/>
            </a:pPr>
            <a:r>
              <a:rPr lang="en-US" dirty="0"/>
              <a:t>Python</a:t>
            </a:r>
          </a:p>
          <a:p>
            <a:pPr marL="571500" indent="-571500">
              <a:buFont typeface="Arial" panose="020B0604020202020204" pitchFamily="34" charset="0"/>
              <a:buChar char="•"/>
            </a:pPr>
            <a:r>
              <a:rPr lang="en-US" dirty="0"/>
              <a:t>Java </a:t>
            </a:r>
          </a:p>
          <a:p>
            <a:pPr marL="571500" indent="-571500">
              <a:buFont typeface="Arial" panose="020B0604020202020204" pitchFamily="34" charset="0"/>
              <a:buChar char="•"/>
            </a:pPr>
            <a:endParaRPr lang="en-US" dirty="0"/>
          </a:p>
          <a:p>
            <a:r>
              <a:rPr lang="en-US" dirty="0"/>
              <a:t>Say hello to Microsoft Azure!</a:t>
            </a:r>
          </a:p>
          <a:p>
            <a:endParaRPr lang="en-US" dirty="0"/>
          </a:p>
        </p:txBody>
      </p:sp>
    </p:spTree>
    <p:extLst>
      <p:ext uri="{BB962C8B-B14F-4D97-AF65-F5344CB8AC3E}">
        <p14:creationId xmlns:p14="http://schemas.microsoft.com/office/powerpoint/2010/main" val="3143686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Why coding?</a:t>
            </a:r>
          </a:p>
        </p:txBody>
      </p:sp>
      <p:sp>
        <p:nvSpPr>
          <p:cNvPr id="4" name="Text Placeholder 3"/>
          <p:cNvSpPr>
            <a:spLocks noGrp="1"/>
          </p:cNvSpPr>
          <p:nvPr>
            <p:ph type="body" sz="quarter" idx="10"/>
          </p:nvPr>
        </p:nvSpPr>
        <p:spPr>
          <a:xfrm>
            <a:off x="274638" y="1212850"/>
            <a:ext cx="11887200" cy="4985980"/>
          </a:xfrm>
        </p:spPr>
        <p:txBody>
          <a:bodyPr/>
          <a:lstStyle/>
          <a:p>
            <a:pPr marL="571500" indent="-571500">
              <a:buFont typeface="Arial" panose="020B0604020202020204" pitchFamily="34" charset="0"/>
              <a:buChar char="•"/>
            </a:pPr>
            <a:r>
              <a:rPr lang="en-US" dirty="0"/>
              <a:t>Coding is the heart of every technology</a:t>
            </a:r>
          </a:p>
          <a:p>
            <a:pPr marL="571500" indent="-571500">
              <a:buFont typeface="Arial" panose="020B0604020202020204" pitchFamily="34" charset="0"/>
              <a:buChar char="•"/>
            </a:pPr>
            <a:r>
              <a:rPr lang="en-US" dirty="0"/>
              <a:t>Mobile, web, desktop, cloud, Internet of Things, artificial intelligence… </a:t>
            </a:r>
          </a:p>
          <a:p>
            <a:pPr marL="571500" indent="-571500">
              <a:buFont typeface="Arial" panose="020B0604020202020204" pitchFamily="34" charset="0"/>
              <a:buChar char="•"/>
            </a:pPr>
            <a:r>
              <a:rPr lang="en-US" dirty="0"/>
              <a:t>Multiple platforms, multiple tools, multiple goals, one common language: coding</a:t>
            </a:r>
          </a:p>
          <a:p>
            <a:pPr marL="571500" indent="-571500">
              <a:buFont typeface="Arial" panose="020B0604020202020204" pitchFamily="34" charset="0"/>
              <a:buChar char="•"/>
            </a:pPr>
            <a:r>
              <a:rPr lang="en-US" dirty="0"/>
              <a:t>Knowing the basics of coding is becoming more and more essential, because technology is everywhere</a:t>
            </a:r>
          </a:p>
        </p:txBody>
      </p:sp>
    </p:spTree>
    <p:extLst>
      <p:ext uri="{BB962C8B-B14F-4D97-AF65-F5344CB8AC3E}">
        <p14:creationId xmlns:p14="http://schemas.microsoft.com/office/powerpoint/2010/main" val="229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 y="5198658"/>
            <a:ext cx="12436475" cy="1793957"/>
            <a:chOff x="-1" y="5198658"/>
            <a:chExt cx="12436475" cy="1793957"/>
          </a:xfrm>
        </p:grpSpPr>
        <p:sp>
          <p:nvSpPr>
            <p:cNvPr id="87" name="Rectangle 86"/>
            <p:cNvSpPr/>
            <p:nvPr/>
          </p:nvSpPr>
          <p:spPr bwMode="auto">
            <a:xfrm>
              <a:off x="-1" y="5198658"/>
              <a:ext cx="12436475" cy="1793957"/>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Infrastructure Services</a:t>
              </a:r>
            </a:p>
          </p:txBody>
        </p:sp>
        <p:grpSp>
          <p:nvGrpSpPr>
            <p:cNvPr id="242" name="Group 241"/>
            <p:cNvGrpSpPr/>
            <p:nvPr/>
          </p:nvGrpSpPr>
          <p:grpSpPr>
            <a:xfrm>
              <a:off x="2937660" y="5744845"/>
              <a:ext cx="2892122" cy="789804"/>
              <a:chOff x="2937660" y="4931023"/>
              <a:chExt cx="2892122" cy="789804"/>
            </a:xfrm>
          </p:grpSpPr>
          <p:sp>
            <p:nvSpPr>
              <p:cNvPr id="32" name="Rectangle 31"/>
              <p:cNvSpPr/>
              <p:nvPr/>
            </p:nvSpPr>
            <p:spPr bwMode="auto">
              <a:xfrm>
                <a:off x="2937660" y="4931023"/>
                <a:ext cx="2892122"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Storage</a:t>
                </a:r>
              </a:p>
            </p:txBody>
          </p:sp>
          <p:sp>
            <p:nvSpPr>
              <p:cNvPr id="25" name="Rectangle 24"/>
              <p:cNvSpPr/>
              <p:nvPr/>
            </p:nvSpPr>
            <p:spPr bwMode="auto">
              <a:xfrm>
                <a:off x="3003353" y="5231315"/>
                <a:ext cx="915430"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BLOB Storage</a:t>
                </a:r>
              </a:p>
            </p:txBody>
          </p:sp>
          <p:sp>
            <p:nvSpPr>
              <p:cNvPr id="26" name="Rectangle 25"/>
              <p:cNvSpPr/>
              <p:nvPr/>
            </p:nvSpPr>
            <p:spPr bwMode="auto">
              <a:xfrm>
                <a:off x="3995042" y="5231314"/>
                <a:ext cx="835223"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Azure Files</a:t>
                </a:r>
              </a:p>
            </p:txBody>
          </p:sp>
          <p:sp>
            <p:nvSpPr>
              <p:cNvPr id="61" name="Rectangle 60"/>
              <p:cNvSpPr/>
              <p:nvPr/>
            </p:nvSpPr>
            <p:spPr bwMode="auto">
              <a:xfrm>
                <a:off x="4925592" y="5231313"/>
                <a:ext cx="836224" cy="36342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Premium Storage</a:t>
                </a:r>
              </a:p>
            </p:txBody>
          </p:sp>
          <p:pic>
            <p:nvPicPr>
              <p:cNvPr id="232" name="Picture 231"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pic>
            <p:nvPicPr>
              <p:cNvPr id="233" name="Picture 232"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pic>
            <p:nvPicPr>
              <p:cNvPr id="234" name="Picture 233" descr="Storage blob.png"/>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243" name="Group 242"/>
            <p:cNvGrpSpPr/>
            <p:nvPr/>
          </p:nvGrpSpPr>
          <p:grpSpPr>
            <a:xfrm>
              <a:off x="127272" y="5744845"/>
              <a:ext cx="2629171" cy="789394"/>
              <a:chOff x="127272" y="4931023"/>
              <a:chExt cx="2629171" cy="789394"/>
            </a:xfrm>
          </p:grpSpPr>
          <p:sp>
            <p:nvSpPr>
              <p:cNvPr id="31" name="Rectangle 30"/>
              <p:cNvSpPr/>
              <p:nvPr/>
            </p:nvSpPr>
            <p:spPr bwMode="auto">
              <a:xfrm>
                <a:off x="127272" y="4931023"/>
                <a:ext cx="2629171" cy="78939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Compute</a:t>
                </a:r>
              </a:p>
            </p:txBody>
          </p:sp>
          <p:sp>
            <p:nvSpPr>
              <p:cNvPr id="43" name="Rectangle 42"/>
              <p:cNvSpPr/>
              <p:nvPr/>
            </p:nvSpPr>
            <p:spPr bwMode="auto">
              <a:xfrm>
                <a:off x="228440" y="5237334"/>
                <a:ext cx="808197"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Windows</a:t>
                </a:r>
              </a:p>
            </p:txBody>
          </p:sp>
          <p:sp>
            <p:nvSpPr>
              <p:cNvPr id="44" name="Rectangle 43"/>
              <p:cNvSpPr/>
              <p:nvPr/>
            </p:nvSpPr>
            <p:spPr bwMode="auto">
              <a:xfrm>
                <a:off x="1031094" y="5237334"/>
                <a:ext cx="727898"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Linux</a:t>
                </a:r>
              </a:p>
            </p:txBody>
          </p:sp>
          <p:sp>
            <p:nvSpPr>
              <p:cNvPr id="62" name="Rectangle 61"/>
              <p:cNvSpPr/>
              <p:nvPr/>
            </p:nvSpPr>
            <p:spPr bwMode="auto">
              <a:xfrm>
                <a:off x="1815887" y="5237334"/>
                <a:ext cx="861746" cy="35606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Containers</a:t>
                </a:r>
              </a:p>
            </p:txBody>
          </p:sp>
          <p:pic>
            <p:nvPicPr>
              <p:cNvPr id="235" name="Picture 23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41656" y="5275561"/>
                <a:ext cx="261581" cy="261582"/>
              </a:xfrm>
              <a:prstGeom prst="rect">
                <a:avLst/>
              </a:prstGeom>
              <a:ln>
                <a:noFill/>
              </a:ln>
            </p:spPr>
          </p:pic>
          <p:pic>
            <p:nvPicPr>
              <p:cNvPr id="396" name="Picture 39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053903" y="5275561"/>
                <a:ext cx="261581" cy="261582"/>
              </a:xfrm>
              <a:prstGeom prst="rect">
                <a:avLst/>
              </a:prstGeom>
              <a:ln>
                <a:noFill/>
              </a:ln>
            </p:spPr>
          </p:pic>
          <p:grpSp>
            <p:nvGrpSpPr>
              <p:cNvPr id="412" name="Group 411"/>
              <p:cNvGrpSpPr/>
              <p:nvPr/>
            </p:nvGrpSpPr>
            <p:grpSpPr>
              <a:xfrm>
                <a:off x="1848962" y="5310201"/>
                <a:ext cx="221053" cy="170255"/>
                <a:chOff x="1403201"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398" name="Diamond 397"/>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399" name="Diamond 398"/>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sp>
              <p:nvSpPr>
                <p:cNvPr id="403" name="Rounded Rectangle 402"/>
                <p:cNvSpPr/>
                <p:nvPr/>
              </p:nvSpPr>
              <p:spPr bwMode="auto">
                <a:xfrm>
                  <a:off x="1403201" y="5288934"/>
                  <a:ext cx="294653" cy="226942"/>
                </a:xfrm>
                <a:prstGeom prst="roundRect">
                  <a:avLst>
                    <a:gd name="adj" fmla="val 9184"/>
                  </a:avLst>
                </a:prstGeom>
                <a:noFill/>
                <a:ln w="190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406" name="Diamond 405"/>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407" name="Diamond 406"/>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solidFill>
                    <a:srgbClr val="FFFFFF"/>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410" name="Diamond 409"/>
                  <p:cNvSpPr/>
                  <p:nvPr/>
                </p:nvSpPr>
                <p:spPr bwMode="auto">
                  <a:xfrm rot="1935408">
                    <a:off x="1424781" y="3991343"/>
                    <a:ext cx="153941" cy="246648"/>
                  </a:xfrm>
                  <a:prstGeom prst="diamond">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411" name="Diamond 410"/>
                  <p:cNvSpPr/>
                  <p:nvPr/>
                </p:nvSpPr>
                <p:spPr bwMode="auto">
                  <a:xfrm rot="5400000">
                    <a:off x="1355358" y="3879251"/>
                    <a:ext cx="153941" cy="245585"/>
                  </a:xfrm>
                  <a:prstGeom prst="diamond">
                    <a:avLst/>
                  </a:prstGeom>
                  <a:solidFill>
                    <a:srgbClr val="FFFFFF"/>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grpSp>
        </p:grpSp>
        <p:grpSp>
          <p:nvGrpSpPr>
            <p:cNvPr id="23" name="Group 22"/>
            <p:cNvGrpSpPr/>
            <p:nvPr/>
          </p:nvGrpSpPr>
          <p:grpSpPr>
            <a:xfrm>
              <a:off x="6023314" y="5744845"/>
              <a:ext cx="6291748" cy="789804"/>
              <a:chOff x="6023314" y="4931023"/>
              <a:chExt cx="6291748" cy="789804"/>
            </a:xfrm>
          </p:grpSpPr>
          <p:sp>
            <p:nvSpPr>
              <p:cNvPr id="33" name="Rectangle 32"/>
              <p:cNvSpPr/>
              <p:nvPr/>
            </p:nvSpPr>
            <p:spPr bwMode="auto">
              <a:xfrm>
                <a:off x="6023314" y="4931023"/>
                <a:ext cx="6291748" cy="78980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Networking</a:t>
                </a:r>
              </a:p>
            </p:txBody>
          </p:sp>
          <p:sp>
            <p:nvSpPr>
              <p:cNvPr id="24" name="Rectangle 23"/>
              <p:cNvSpPr/>
              <p:nvPr/>
            </p:nvSpPr>
            <p:spPr bwMode="auto">
              <a:xfrm>
                <a:off x="6136675" y="5231313"/>
                <a:ext cx="843562"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Virtual Network</a:t>
                </a:r>
              </a:p>
            </p:txBody>
          </p:sp>
          <p:sp>
            <p:nvSpPr>
              <p:cNvPr id="27" name="Rectangle 26"/>
              <p:cNvSpPr/>
              <p:nvPr/>
            </p:nvSpPr>
            <p:spPr bwMode="auto">
              <a:xfrm>
                <a:off x="8640978" y="5230981"/>
                <a:ext cx="812799"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Express</a:t>
                </a:r>
              </a:p>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Route</a:t>
                </a:r>
              </a:p>
            </p:txBody>
          </p:sp>
          <p:sp>
            <p:nvSpPr>
              <p:cNvPr id="28" name="Rectangle 27"/>
              <p:cNvSpPr/>
              <p:nvPr/>
            </p:nvSpPr>
            <p:spPr bwMode="auto">
              <a:xfrm>
                <a:off x="9495191" y="5230981"/>
                <a:ext cx="921643"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Traffic Manager</a:t>
                </a:r>
              </a:p>
            </p:txBody>
          </p:sp>
          <p:sp>
            <p:nvSpPr>
              <p:cNvPr id="29" name="Rectangle 28"/>
              <p:cNvSpPr/>
              <p:nvPr/>
            </p:nvSpPr>
            <p:spPr bwMode="auto">
              <a:xfrm>
                <a:off x="6949070" y="5231313"/>
                <a:ext cx="829620" cy="34618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Load Balancer</a:t>
                </a:r>
              </a:p>
            </p:txBody>
          </p:sp>
          <p:sp>
            <p:nvSpPr>
              <p:cNvPr id="30" name="Rectangle 29"/>
              <p:cNvSpPr/>
              <p:nvPr/>
            </p:nvSpPr>
            <p:spPr bwMode="auto">
              <a:xfrm>
                <a:off x="7811111" y="5230981"/>
                <a:ext cx="788455"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DNS</a:t>
                </a:r>
              </a:p>
            </p:txBody>
          </p:sp>
          <p:sp>
            <p:nvSpPr>
              <p:cNvPr id="34" name="Rectangle 33"/>
              <p:cNvSpPr/>
              <p:nvPr/>
            </p:nvSpPr>
            <p:spPr bwMode="auto">
              <a:xfrm>
                <a:off x="10458248"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VPN Gateway</a:t>
                </a:r>
              </a:p>
            </p:txBody>
          </p:sp>
          <p:sp>
            <p:nvSpPr>
              <p:cNvPr id="247" name="Rectangle 246"/>
              <p:cNvSpPr/>
              <p:nvPr/>
            </p:nvSpPr>
            <p:spPr bwMode="auto">
              <a:xfrm>
                <a:off x="11372540" y="5230981"/>
                <a:ext cx="870398" cy="34642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10896" tIns="45720" rIns="0" bIns="143428"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Application Gateway</a:t>
                </a:r>
              </a:p>
            </p:txBody>
          </p:sp>
          <p:pic>
            <p:nvPicPr>
              <p:cNvPr id="227"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146400" y="5248173"/>
                <a:ext cx="267702" cy="267702"/>
              </a:xfrm>
              <a:prstGeom prst="rect">
                <a:avLst/>
              </a:prstGeom>
            </p:spPr>
          </p:pic>
          <p:pic>
            <p:nvPicPr>
              <p:cNvPr id="228"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pic>
            <p:nvPicPr>
              <p:cNvPr id="89" name="Picture 8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pic>
            <p:nvPicPr>
              <p:cNvPr id="4" name="Picture 3"/>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pic>
            <p:nvPicPr>
              <p:cNvPr id="10" name="Picture 9"/>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pic>
            <p:nvPicPr>
              <p:cNvPr id="12" name="Picture 11"/>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grpSp>
        <p:nvGrpSpPr>
          <p:cNvPr id="5" name="Group 4"/>
          <p:cNvGrpSpPr/>
          <p:nvPr/>
        </p:nvGrpSpPr>
        <p:grpSpPr>
          <a:xfrm>
            <a:off x="131782" y="601626"/>
            <a:ext cx="1371788" cy="4483646"/>
            <a:chOff x="131782" y="601626"/>
            <a:chExt cx="1371788" cy="4483646"/>
          </a:xfrm>
        </p:grpSpPr>
        <p:grpSp>
          <p:nvGrpSpPr>
            <p:cNvPr id="16" name="Group 15"/>
            <p:cNvGrpSpPr/>
            <p:nvPr/>
          </p:nvGrpSpPr>
          <p:grpSpPr>
            <a:xfrm>
              <a:off x="131782" y="601626"/>
              <a:ext cx="1371788" cy="4483646"/>
              <a:chOff x="426849" y="90536"/>
              <a:chExt cx="1371788" cy="4483646"/>
            </a:xfrm>
          </p:grpSpPr>
          <p:sp>
            <p:nvSpPr>
              <p:cNvPr id="238" name="Rectangle 237"/>
              <p:cNvSpPr/>
              <p:nvPr/>
            </p:nvSpPr>
            <p:spPr bwMode="auto">
              <a:xfrm>
                <a:off x="426849" y="90536"/>
                <a:ext cx="1371788" cy="4483646"/>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200" b="1"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grpSp>
            <p:nvGrpSpPr>
              <p:cNvPr id="334" name="Group 333"/>
              <p:cNvGrpSpPr/>
              <p:nvPr/>
            </p:nvGrpSpPr>
            <p:grpSpPr>
              <a:xfrm>
                <a:off x="559925" y="1337022"/>
                <a:ext cx="1012582" cy="321430"/>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Active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Directory</a:t>
                  </a:r>
                </a:p>
              </p:txBody>
            </p:sp>
            <p:pic>
              <p:nvPicPr>
                <p:cNvPr id="194" name="Picture 193"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92781" y="1896250"/>
                <a:ext cx="974572" cy="311021"/>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Multi-Factor</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Authentication</a:t>
                  </a:r>
                </a:p>
              </p:txBody>
            </p:sp>
            <p:pic>
              <p:nvPicPr>
                <p:cNvPr id="196" name="Picture 195" descr="Multi-Factor Authentication.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6764" y="2453146"/>
                <a:ext cx="1008498" cy="337139"/>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Automation</a:t>
                  </a:r>
                </a:p>
              </p:txBody>
            </p:sp>
            <p:pic>
              <p:nvPicPr>
                <p:cNvPr id="199" name="Picture 198" descr="Azure autom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76737" y="796962"/>
                <a:ext cx="1000133" cy="34805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Portal</a:t>
                  </a:r>
                </a:p>
              </p:txBody>
            </p:sp>
            <p:pic>
              <p:nvPicPr>
                <p:cNvPr id="201" name="Picture 200" descr="Azure subscrip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62791" y="2957202"/>
                <a:ext cx="1006664" cy="360439"/>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Key Vault</a:t>
                  </a:r>
                </a:p>
              </p:txBody>
            </p:sp>
            <p:pic>
              <p:nvPicPr>
                <p:cNvPr id="205" name="Picture 204"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336" name="Group 335"/>
              <p:cNvGrpSpPr/>
              <p:nvPr/>
            </p:nvGrpSpPr>
            <p:grpSpPr>
              <a:xfrm>
                <a:off x="547196" y="3461258"/>
                <a:ext cx="1024650" cy="317273"/>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Store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Marketplace</a:t>
                  </a:r>
                </a:p>
              </p:txBody>
            </p:sp>
            <p:pic>
              <p:nvPicPr>
                <p:cNvPr id="231" name="Picture 230" descr="Azure Marketplace.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grpSp>
            <p:nvGrpSpPr>
              <p:cNvPr id="417" name="Group 416"/>
              <p:cNvGrpSpPr/>
              <p:nvPr/>
            </p:nvGrpSpPr>
            <p:grpSpPr>
              <a:xfrm>
                <a:off x="559429" y="4065187"/>
                <a:ext cx="1008388" cy="309244"/>
                <a:chOff x="559429" y="4065187"/>
                <a:chExt cx="1008388" cy="309244"/>
              </a:xfrm>
            </p:grpSpPr>
            <p:pic>
              <p:nvPicPr>
                <p:cNvPr id="413" name="Picture 412"/>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VM Image Gallery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&amp; VM Depot</a:t>
                  </a:r>
                </a:p>
              </p:txBody>
            </p:sp>
          </p:grpSp>
        </p:grpSp>
        <p:sp>
          <p:nvSpPr>
            <p:cNvPr id="18" name="Rectangle 17"/>
            <p:cNvSpPr/>
            <p:nvPr/>
          </p:nvSpPr>
          <p:spPr bwMode="auto">
            <a:xfrm>
              <a:off x="131782" y="601626"/>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Light" charset="0"/>
                  <a:ea typeface="Segoe UI Light" charset="0"/>
                  <a:cs typeface="Segoe UI Light" charset="0"/>
                </a:rPr>
                <a:t>Security &amp; Management</a:t>
              </a:r>
            </a:p>
          </p:txBody>
        </p:sp>
      </p:grpSp>
      <p:grpSp>
        <p:nvGrpSpPr>
          <p:cNvPr id="7" name="Group 6"/>
          <p:cNvGrpSpPr/>
          <p:nvPr/>
        </p:nvGrpSpPr>
        <p:grpSpPr>
          <a:xfrm>
            <a:off x="1623939" y="431843"/>
            <a:ext cx="9166298" cy="4651846"/>
            <a:chOff x="1623939" y="431843"/>
            <a:chExt cx="9166298" cy="4651846"/>
          </a:xfrm>
        </p:grpSpPr>
        <p:sp>
          <p:nvSpPr>
            <p:cNvPr id="78" name="Rectangle 77"/>
            <p:cNvSpPr/>
            <p:nvPr/>
          </p:nvSpPr>
          <p:spPr bwMode="auto">
            <a:xfrm>
              <a:off x="1623940" y="434226"/>
              <a:ext cx="9166297" cy="4649463"/>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sp>
          <p:nvSpPr>
            <p:cNvPr id="41" name="Rectangle 40"/>
            <p:cNvSpPr/>
            <p:nvPr/>
          </p:nvSpPr>
          <p:spPr bwMode="auto">
            <a:xfrm>
              <a:off x="4302093" y="1097363"/>
              <a:ext cx="3697328" cy="1371935"/>
            </a:xfrm>
            <a:prstGeom prst="rect">
              <a:avLst/>
            </a:prstGeom>
            <a:solidFill>
              <a:srgbClr val="00B050"/>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App Platform</a:t>
              </a:r>
            </a:p>
          </p:txBody>
        </p:sp>
        <p:grpSp>
          <p:nvGrpSpPr>
            <p:cNvPr id="137" name="Group 136"/>
            <p:cNvGrpSpPr/>
            <p:nvPr/>
          </p:nvGrpSpPr>
          <p:grpSpPr>
            <a:xfrm>
              <a:off x="4424156" y="1523585"/>
              <a:ext cx="1008542" cy="301106"/>
              <a:chOff x="5594200" y="1965800"/>
              <a:chExt cx="1008542" cy="301106"/>
            </a:xfrm>
          </p:grpSpPr>
          <p:sp>
            <p:nvSpPr>
              <p:cNvPr id="151" name="TextBox 150"/>
              <p:cNvSpPr txBox="1"/>
              <p:nvPr/>
            </p:nvSpPr>
            <p:spPr>
              <a:xfrm>
                <a:off x="594358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Web </a:t>
                </a:r>
                <a:b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b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Apps</a:t>
                </a:r>
              </a:p>
            </p:txBody>
          </p:sp>
          <p:pic>
            <p:nvPicPr>
              <p:cNvPr id="152" name="Picture 151"/>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5594200" y="1972961"/>
                <a:ext cx="286784" cy="286785"/>
              </a:xfrm>
              <a:prstGeom prst="rect">
                <a:avLst/>
              </a:prstGeom>
            </p:spPr>
          </p:pic>
        </p:grpSp>
        <p:grpSp>
          <p:nvGrpSpPr>
            <p:cNvPr id="138" name="Group 137"/>
            <p:cNvGrpSpPr/>
            <p:nvPr/>
          </p:nvGrpSpPr>
          <p:grpSpPr>
            <a:xfrm>
              <a:off x="4429982" y="1938256"/>
              <a:ext cx="1016034" cy="291093"/>
              <a:chOff x="5600026" y="2460365"/>
              <a:chExt cx="1016034" cy="291093"/>
            </a:xfrm>
          </p:grpSpPr>
          <p:sp>
            <p:nvSpPr>
              <p:cNvPr id="153" name="TextBox 152"/>
              <p:cNvSpPr txBox="1"/>
              <p:nvPr/>
            </p:nvSpPr>
            <p:spPr>
              <a:xfrm>
                <a:off x="5956904" y="2475093"/>
                <a:ext cx="659156" cy="26163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Apps</a:t>
                </a:r>
              </a:p>
            </p:txBody>
          </p:sp>
          <p:pic>
            <p:nvPicPr>
              <p:cNvPr id="154" name="Picture 153"/>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5600026" y="2460365"/>
                <a:ext cx="291092" cy="291093"/>
              </a:xfrm>
              <a:prstGeom prst="rect">
                <a:avLst/>
              </a:prstGeom>
            </p:spPr>
          </p:pic>
        </p:grpSp>
        <p:grpSp>
          <p:nvGrpSpPr>
            <p:cNvPr id="141" name="Group 140"/>
            <p:cNvGrpSpPr/>
            <p:nvPr/>
          </p:nvGrpSpPr>
          <p:grpSpPr>
            <a:xfrm>
              <a:off x="6524507" y="1523585"/>
              <a:ext cx="1007917" cy="301106"/>
              <a:chOff x="7471235" y="1965800"/>
              <a:chExt cx="1007917" cy="301106"/>
            </a:xfrm>
          </p:grpSpPr>
          <p:sp>
            <p:nvSpPr>
              <p:cNvPr id="155" name="TextBox 154"/>
              <p:cNvSpPr txBox="1"/>
              <p:nvPr/>
            </p:nvSpPr>
            <p:spPr>
              <a:xfrm>
                <a:off x="7819996" y="196580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Management</a:t>
                </a:r>
              </a:p>
            </p:txBody>
          </p:sp>
          <p:pic>
            <p:nvPicPr>
              <p:cNvPr id="156" name="Picture 155"/>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7471235" y="1970580"/>
                <a:ext cx="291545" cy="291546"/>
              </a:xfrm>
              <a:prstGeom prst="rect">
                <a:avLst/>
              </a:prstGeom>
            </p:spPr>
          </p:pic>
        </p:grpSp>
        <p:grpSp>
          <p:nvGrpSpPr>
            <p:cNvPr id="139" name="Group 138"/>
            <p:cNvGrpSpPr/>
            <p:nvPr/>
          </p:nvGrpSpPr>
          <p:grpSpPr>
            <a:xfrm>
              <a:off x="5575893" y="1526735"/>
              <a:ext cx="1018326" cy="294806"/>
              <a:chOff x="6522621" y="1968951"/>
              <a:chExt cx="1018326" cy="294805"/>
            </a:xfrm>
          </p:grpSpPr>
          <p:sp>
            <p:nvSpPr>
              <p:cNvPr id="157" name="TextBox 156"/>
              <p:cNvSpPr txBox="1"/>
              <p:nvPr/>
            </p:nvSpPr>
            <p:spPr>
              <a:xfrm>
                <a:off x="6881791" y="1988052"/>
                <a:ext cx="659156" cy="256602"/>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API</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Apps</a:t>
                </a:r>
              </a:p>
            </p:txBody>
          </p:sp>
          <p:pic>
            <p:nvPicPr>
              <p:cNvPr id="158" name="Picture 157"/>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6522621" y="1968951"/>
                <a:ext cx="294804" cy="294805"/>
              </a:xfrm>
              <a:prstGeom prst="rect">
                <a:avLst/>
              </a:prstGeom>
            </p:spPr>
          </p:pic>
        </p:grpSp>
        <p:grpSp>
          <p:nvGrpSpPr>
            <p:cNvPr id="140" name="Group 139"/>
            <p:cNvGrpSpPr/>
            <p:nvPr/>
          </p:nvGrpSpPr>
          <p:grpSpPr>
            <a:xfrm>
              <a:off x="5590180" y="1933249"/>
              <a:ext cx="1008542" cy="301106"/>
              <a:chOff x="6536908" y="2455358"/>
              <a:chExt cx="1008542" cy="301106"/>
            </a:xfrm>
          </p:grpSpPr>
          <p:sp>
            <p:nvSpPr>
              <p:cNvPr id="159" name="TextBox 158"/>
              <p:cNvSpPr txBox="1"/>
              <p:nvPr/>
            </p:nvSpPr>
            <p:spPr>
              <a:xfrm>
                <a:off x="6886294"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Logic</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Apps</a:t>
                </a:r>
              </a:p>
            </p:txBody>
          </p:sp>
          <p:pic>
            <p:nvPicPr>
              <p:cNvPr id="160" name="Picture 159"/>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6536908" y="2459700"/>
                <a:ext cx="292423" cy="292423"/>
              </a:xfrm>
              <a:prstGeom prst="rect">
                <a:avLst/>
              </a:prstGeom>
            </p:spPr>
          </p:pic>
        </p:grpSp>
        <p:grpSp>
          <p:nvGrpSpPr>
            <p:cNvPr id="142" name="Group 141"/>
            <p:cNvGrpSpPr/>
            <p:nvPr/>
          </p:nvGrpSpPr>
          <p:grpSpPr>
            <a:xfrm>
              <a:off x="6533933" y="1933249"/>
              <a:ext cx="1003560" cy="301106"/>
              <a:chOff x="7480661" y="2455358"/>
              <a:chExt cx="1003560" cy="301106"/>
            </a:xfrm>
          </p:grpSpPr>
          <p:sp>
            <p:nvSpPr>
              <p:cNvPr id="161" name="TextBox 160"/>
              <p:cNvSpPr txBox="1"/>
              <p:nvPr/>
            </p:nvSpPr>
            <p:spPr>
              <a:xfrm>
                <a:off x="7825065" y="2455358"/>
                <a:ext cx="659156" cy="301106"/>
              </a:xfrm>
              <a:prstGeom prst="rect">
                <a:avLst/>
              </a:prstGeom>
              <a:noFill/>
              <a:ln>
                <a:noFill/>
              </a:ln>
            </p:spPr>
            <p:txBody>
              <a:bodyPr wrap="none" lIns="0" tIns="27971" rIns="0" bIns="0" rtlCol="0" anchor="ctr">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Notification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Hubs</a:t>
                </a:r>
              </a:p>
            </p:txBody>
          </p:sp>
          <p:pic>
            <p:nvPicPr>
              <p:cNvPr id="162" name="Picture 161"/>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7480661" y="2461280"/>
                <a:ext cx="289263" cy="289263"/>
              </a:xfrm>
              <a:prstGeom prst="rect">
                <a:avLst/>
              </a:prstGeom>
            </p:spPr>
          </p:pic>
        </p:grpSp>
        <p:sp>
          <p:nvSpPr>
            <p:cNvPr id="38" name="Rectangle 37"/>
            <p:cNvSpPr/>
            <p:nvPr/>
          </p:nvSpPr>
          <p:spPr bwMode="auto">
            <a:xfrm>
              <a:off x="2043878" y="3994944"/>
              <a:ext cx="2479154" cy="773957"/>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Media &amp; CDN</a:t>
              </a:r>
            </a:p>
          </p:txBody>
        </p:sp>
        <p:grpSp>
          <p:nvGrpSpPr>
            <p:cNvPr id="343" name="Group 342"/>
            <p:cNvGrpSpPr/>
            <p:nvPr/>
          </p:nvGrpSpPr>
          <p:grpSpPr>
            <a:xfrm>
              <a:off x="3255418" y="4372421"/>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charset="0"/>
                    <a:ea typeface="Arial Unicode MS" panose="020B0604020202020204" pitchFamily="34" charset="-128"/>
                    <a:cs typeface="Segoe UI Light" charset="0"/>
                  </a:rPr>
                  <a:t>Content Delivery</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70" b="0" i="0" u="none" strike="noStrike" kern="1200" cap="none" spc="0" normalizeH="0" baseline="0" noProof="0" dirty="0">
                    <a:ln>
                      <a:noFill/>
                    </a:ln>
                    <a:solidFill>
                      <a:srgbClr val="FFFFFF"/>
                    </a:solidFill>
                    <a:effectLst/>
                    <a:uLnTx/>
                    <a:uFillTx/>
                    <a:latin typeface="Segoe UI Light" charset="0"/>
                    <a:ea typeface="Arial Unicode MS" panose="020B0604020202020204" pitchFamily="34" charset="-128"/>
                    <a:cs typeface="Segoe UI Light" charset="0"/>
                  </a:rPr>
                  <a:t>Network (CDN)</a:t>
                </a:r>
              </a:p>
            </p:txBody>
          </p:sp>
          <p:pic>
            <p:nvPicPr>
              <p:cNvPr id="164" name="Picture 163" descr="Content Delivery Network (CDN).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155473" y="4380077"/>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Media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Services</a:t>
                </a:r>
              </a:p>
            </p:txBody>
          </p:sp>
          <p:pic>
            <p:nvPicPr>
              <p:cNvPr id="166" name="Picture 165" descr="Media Services.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sp>
          <p:nvSpPr>
            <p:cNvPr id="39" name="Rectangle 38"/>
            <p:cNvSpPr/>
            <p:nvPr/>
          </p:nvSpPr>
          <p:spPr bwMode="auto">
            <a:xfrm>
              <a:off x="4675889" y="2619049"/>
              <a:ext cx="2795751" cy="21578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Analytics &amp; </a:t>
              </a:r>
              <a:r>
                <a:rPr kumimoji="0" lang="en-US" sz="11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IoT</a:t>
              </a: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endParaRPr>
            </a:p>
          </p:txBody>
        </p:sp>
        <p:grpSp>
          <p:nvGrpSpPr>
            <p:cNvPr id="381" name="Group 380"/>
            <p:cNvGrpSpPr/>
            <p:nvPr/>
          </p:nvGrpSpPr>
          <p:grpSpPr>
            <a:xfrm>
              <a:off x="4848167" y="3126952"/>
              <a:ext cx="1011681" cy="347362"/>
              <a:chOff x="6171397" y="3452128"/>
              <a:chExt cx="1011681" cy="347362"/>
            </a:xfrm>
          </p:grpSpPr>
          <p:sp>
            <p:nvSpPr>
              <p:cNvPr id="181" name="TextBox 180"/>
              <p:cNvSpPr txBox="1"/>
              <p:nvPr/>
            </p:nvSpPr>
            <p:spPr>
              <a:xfrm>
                <a:off x="6523922" y="349838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HDInsight</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p:txBody>
          </p:sp>
          <p:pic>
            <p:nvPicPr>
              <p:cNvPr id="182" name="Picture 181"/>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6171397" y="3452128"/>
                <a:ext cx="296813" cy="296813"/>
              </a:xfrm>
              <a:prstGeom prst="rect">
                <a:avLst/>
              </a:prstGeom>
            </p:spPr>
          </p:pic>
        </p:grpSp>
        <p:grpSp>
          <p:nvGrpSpPr>
            <p:cNvPr id="382" name="Group 381"/>
            <p:cNvGrpSpPr/>
            <p:nvPr/>
          </p:nvGrpSpPr>
          <p:grpSpPr>
            <a:xfrm>
              <a:off x="6082635" y="3162124"/>
              <a:ext cx="1012136" cy="319344"/>
              <a:chOff x="7271704" y="3487300"/>
              <a:chExt cx="1012136" cy="319344"/>
            </a:xfrm>
          </p:grpSpPr>
          <p:sp>
            <p:nvSpPr>
              <p:cNvPr id="183" name="TextBox 182"/>
              <p:cNvSpPr txBox="1"/>
              <p:nvPr/>
            </p:nvSpPr>
            <p:spPr>
              <a:xfrm>
                <a:off x="7624684" y="350553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Machine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Learning</a:t>
                </a:r>
              </a:p>
            </p:txBody>
          </p:sp>
          <p:pic>
            <p:nvPicPr>
              <p:cNvPr id="184" name="Picture 183"/>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7271704" y="3487300"/>
                <a:ext cx="285754" cy="285754"/>
              </a:xfrm>
              <a:prstGeom prst="rect">
                <a:avLst/>
              </a:prstGeom>
            </p:spPr>
          </p:pic>
        </p:grpSp>
        <p:grpSp>
          <p:nvGrpSpPr>
            <p:cNvPr id="383" name="Group 382"/>
            <p:cNvGrpSpPr/>
            <p:nvPr/>
          </p:nvGrpSpPr>
          <p:grpSpPr>
            <a:xfrm>
              <a:off x="4781431" y="4194183"/>
              <a:ext cx="1022705" cy="345461"/>
              <a:chOff x="6104661" y="4617996"/>
              <a:chExt cx="1022705" cy="345461"/>
            </a:xfrm>
          </p:grpSpPr>
          <p:sp>
            <p:nvSpPr>
              <p:cNvPr id="185" name="TextBox 184"/>
              <p:cNvSpPr txBox="1"/>
              <p:nvPr/>
            </p:nvSpPr>
            <p:spPr>
              <a:xfrm>
                <a:off x="6468210" y="466235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Stream</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Analytics</a:t>
                </a:r>
              </a:p>
            </p:txBody>
          </p:sp>
          <p:pic>
            <p:nvPicPr>
              <p:cNvPr id="186" name="Picture 185"/>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6104661" y="4617996"/>
                <a:ext cx="310547" cy="310546"/>
              </a:xfrm>
              <a:prstGeom prst="rect">
                <a:avLst/>
              </a:prstGeom>
            </p:spPr>
          </p:pic>
        </p:grpSp>
        <p:grpSp>
          <p:nvGrpSpPr>
            <p:cNvPr id="384" name="Group 383"/>
            <p:cNvGrpSpPr/>
            <p:nvPr/>
          </p:nvGrpSpPr>
          <p:grpSpPr>
            <a:xfrm>
              <a:off x="4812259" y="3679251"/>
              <a:ext cx="1002965" cy="334571"/>
              <a:chOff x="6135489" y="4056656"/>
              <a:chExt cx="1002965" cy="334571"/>
            </a:xfrm>
          </p:grpSpPr>
          <p:sp>
            <p:nvSpPr>
              <p:cNvPr id="187" name="TextBox 186"/>
              <p:cNvSpPr txBox="1"/>
              <p:nvPr/>
            </p:nvSpPr>
            <p:spPr>
              <a:xfrm>
                <a:off x="6479298" y="409012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Factory</a:t>
                </a:r>
              </a:p>
            </p:txBody>
          </p:sp>
          <p:pic>
            <p:nvPicPr>
              <p:cNvPr id="188" name="Picture 187"/>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6135489" y="4056656"/>
                <a:ext cx="302121" cy="302121"/>
              </a:xfrm>
              <a:prstGeom prst="rect">
                <a:avLst/>
              </a:prstGeom>
            </p:spPr>
          </p:pic>
        </p:grpSp>
        <p:grpSp>
          <p:nvGrpSpPr>
            <p:cNvPr id="385" name="Group 384"/>
            <p:cNvGrpSpPr/>
            <p:nvPr/>
          </p:nvGrpSpPr>
          <p:grpSpPr>
            <a:xfrm>
              <a:off x="6080472" y="3687190"/>
              <a:ext cx="1005670" cy="327678"/>
              <a:chOff x="7269541" y="4064595"/>
              <a:chExt cx="1005670" cy="327678"/>
            </a:xfrm>
          </p:grpSpPr>
          <p:sp>
            <p:nvSpPr>
              <p:cNvPr id="189" name="TextBox 188"/>
              <p:cNvSpPr txBox="1"/>
              <p:nvPr/>
            </p:nvSpPr>
            <p:spPr>
              <a:xfrm>
                <a:off x="7616055" y="409116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Event</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Hubs</a:t>
                </a:r>
              </a:p>
            </p:txBody>
          </p:sp>
          <p:pic>
            <p:nvPicPr>
              <p:cNvPr id="190" name="Picture 189"/>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7269541" y="4064595"/>
                <a:ext cx="296417" cy="296417"/>
              </a:xfrm>
              <a:prstGeom prst="rect">
                <a:avLst/>
              </a:prstGeom>
            </p:spPr>
          </p:pic>
        </p:grpSp>
        <p:grpSp>
          <p:nvGrpSpPr>
            <p:cNvPr id="386" name="Group 385"/>
            <p:cNvGrpSpPr/>
            <p:nvPr/>
          </p:nvGrpSpPr>
          <p:grpSpPr>
            <a:xfrm>
              <a:off x="6075282" y="4194183"/>
              <a:ext cx="1032644" cy="339962"/>
              <a:chOff x="7264351" y="4617996"/>
              <a:chExt cx="1032644" cy="339962"/>
            </a:xfrm>
          </p:grpSpPr>
          <p:sp>
            <p:nvSpPr>
              <p:cNvPr id="191" name="TextBox 190"/>
              <p:cNvSpPr txBox="1"/>
              <p:nvPr/>
            </p:nvSpPr>
            <p:spPr>
              <a:xfrm>
                <a:off x="7637839" y="4676797"/>
                <a:ext cx="659156" cy="2584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Mobile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Engagement</a:t>
                </a:r>
              </a:p>
            </p:txBody>
          </p:sp>
          <p:pic>
            <p:nvPicPr>
              <p:cNvPr id="192" name="Picture 19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7264351" y="4617996"/>
                <a:ext cx="339962" cy="339962"/>
              </a:xfrm>
              <a:prstGeom prst="rect">
                <a:avLst/>
              </a:prstGeom>
            </p:spPr>
          </p:pic>
        </p:grpSp>
        <p:sp>
          <p:nvSpPr>
            <p:cNvPr id="40" name="Rectangle 39"/>
            <p:cNvSpPr/>
            <p:nvPr/>
          </p:nvSpPr>
          <p:spPr bwMode="auto">
            <a:xfrm>
              <a:off x="2041581" y="2619048"/>
              <a:ext cx="2481451" cy="124993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Integration</a:t>
              </a:r>
            </a:p>
          </p:txBody>
        </p:sp>
        <p:grpSp>
          <p:nvGrpSpPr>
            <p:cNvPr id="377" name="Group 376"/>
            <p:cNvGrpSpPr/>
            <p:nvPr/>
          </p:nvGrpSpPr>
          <p:grpSpPr>
            <a:xfrm>
              <a:off x="3458862" y="3008352"/>
              <a:ext cx="1005586" cy="320716"/>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Biztalk</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Services</a:t>
                </a:r>
              </a:p>
            </p:txBody>
          </p:sp>
          <p:pic>
            <p:nvPicPr>
              <p:cNvPr id="215" name="Picture 214" descr="BizTalk Services.png"/>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grpSp>
          <p:nvGrpSpPr>
            <p:cNvPr id="378" name="Group 377"/>
            <p:cNvGrpSpPr/>
            <p:nvPr/>
          </p:nvGrpSpPr>
          <p:grpSpPr>
            <a:xfrm>
              <a:off x="2186027" y="3433202"/>
              <a:ext cx="1008307" cy="316721"/>
              <a:chOff x="3571364" y="3313178"/>
              <a:chExt cx="1008307" cy="316721"/>
            </a:xfrm>
          </p:grpSpPr>
          <p:sp>
            <p:nvSpPr>
              <p:cNvPr id="216" name="TextBox 215"/>
              <p:cNvSpPr txBox="1"/>
              <p:nvPr/>
            </p:nvSpPr>
            <p:spPr>
              <a:xfrm>
                <a:off x="3920515"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Hybrid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Connections</a:t>
                </a:r>
              </a:p>
            </p:txBody>
          </p:sp>
          <p:pic>
            <p:nvPicPr>
              <p:cNvPr id="217" name="Picture 216" descr="Hybrid Connections (BizTalk).png"/>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3571364" y="3313178"/>
                <a:ext cx="292125" cy="292125"/>
              </a:xfrm>
              <a:prstGeom prst="rect">
                <a:avLst/>
              </a:prstGeom>
            </p:spPr>
          </p:pic>
        </p:grpSp>
        <p:grpSp>
          <p:nvGrpSpPr>
            <p:cNvPr id="379" name="Group 378"/>
            <p:cNvGrpSpPr/>
            <p:nvPr/>
          </p:nvGrpSpPr>
          <p:grpSpPr>
            <a:xfrm>
              <a:off x="3467210" y="3434882"/>
              <a:ext cx="998427" cy="323766"/>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Bus</a:t>
                </a:r>
              </a:p>
            </p:txBody>
          </p:sp>
          <p:pic>
            <p:nvPicPr>
              <p:cNvPr id="219" name="Picture 218" descr="Service Bus.png"/>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179637" y="3000821"/>
              <a:ext cx="1004745" cy="319523"/>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Storage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Queues</a:t>
                </a:r>
              </a:p>
            </p:txBody>
          </p:sp>
          <p:pic>
            <p:nvPicPr>
              <p:cNvPr id="221" name="Picture 220" descr="Storage queue.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sp>
          <p:nvSpPr>
            <p:cNvPr id="37" name="Rectangle 36"/>
            <p:cNvSpPr/>
            <p:nvPr/>
          </p:nvSpPr>
          <p:spPr bwMode="auto">
            <a:xfrm>
              <a:off x="7624498" y="2619049"/>
              <a:ext cx="2754024" cy="2155462"/>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Data</a:t>
              </a:r>
            </a:p>
          </p:txBody>
        </p:sp>
        <p:grpSp>
          <p:nvGrpSpPr>
            <p:cNvPr id="388" name="Group 387"/>
            <p:cNvGrpSpPr/>
            <p:nvPr/>
          </p:nvGrpSpPr>
          <p:grpSpPr>
            <a:xfrm>
              <a:off x="7745929" y="3157281"/>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SQL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Database</a:t>
                </a:r>
              </a:p>
            </p:txBody>
          </p:sp>
          <p:pic>
            <p:nvPicPr>
              <p:cNvPr id="172" name="Picture 171"/>
              <p:cNvPicPr>
                <a:picLocks noChangeAspect="1"/>
              </p:cNvPicPr>
              <p:nvPr/>
            </p:nvPicPr>
            <p:blipFill>
              <a:blip r:embed="rId36"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7745929" y="4268586"/>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DocumentDB</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p:txBody>
          </p:sp>
          <p:pic>
            <p:nvPicPr>
              <p:cNvPr id="174" name="Picture 173"/>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7745929" y="3715608"/>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Redis</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Cache</a:t>
                </a:r>
              </a:p>
            </p:txBody>
          </p:sp>
          <p:pic>
            <p:nvPicPr>
              <p:cNvPr id="176" name="Picture 175"/>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236632" y="3682972"/>
              <a:ext cx="1011560" cy="305392"/>
              <a:chOff x="9789813" y="4065697"/>
              <a:chExt cx="1011560" cy="305392"/>
            </a:xfrm>
          </p:grpSpPr>
          <p:sp>
            <p:nvSpPr>
              <p:cNvPr id="177" name="TextBox 176"/>
              <p:cNvSpPr txBox="1"/>
              <p:nvPr/>
            </p:nvSpPr>
            <p:spPr>
              <a:xfrm>
                <a:off x="10142217" y="4148331"/>
                <a:ext cx="659156" cy="222758"/>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Search</a:t>
                </a:r>
              </a:p>
            </p:txBody>
          </p:sp>
          <p:pic>
            <p:nvPicPr>
              <p:cNvPr id="178" name="Picture 177"/>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242064" y="4247264"/>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Tables</a:t>
                </a:r>
              </a:p>
            </p:txBody>
          </p:sp>
          <p:pic>
            <p:nvPicPr>
              <p:cNvPr id="180" name="Picture 179" descr="Storage table.png"/>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210010" y="3133840"/>
              <a:ext cx="751841" cy="347628"/>
              <a:chOff x="9763191" y="3476801"/>
              <a:chExt cx="751841" cy="347627"/>
            </a:xfrm>
          </p:grpSpPr>
          <p:pic>
            <p:nvPicPr>
              <p:cNvPr id="17" name="Picture 16"/>
              <p:cNvPicPr>
                <a:picLocks noChangeAspect="1"/>
              </p:cNvPicPr>
              <p:nvPr/>
            </p:nvPicPr>
            <p:blipFill>
              <a:blip r:embed="rId41"/>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SQL Data</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Warehouse</a:t>
                </a:r>
              </a:p>
            </p:txBody>
          </p:sp>
        </p:grpSp>
        <p:sp>
          <p:nvSpPr>
            <p:cNvPr id="35" name="Rectangle 34"/>
            <p:cNvSpPr/>
            <p:nvPr/>
          </p:nvSpPr>
          <p:spPr bwMode="auto">
            <a:xfrm>
              <a:off x="2043877" y="1095821"/>
              <a:ext cx="2108159" cy="137341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Compute</a:t>
              </a:r>
            </a:p>
          </p:txBody>
        </p:sp>
        <p:grpSp>
          <p:nvGrpSpPr>
            <p:cNvPr id="344" name="Group 343"/>
            <p:cNvGrpSpPr/>
            <p:nvPr/>
          </p:nvGrpSpPr>
          <p:grpSpPr>
            <a:xfrm>
              <a:off x="2179637" y="1499371"/>
              <a:ext cx="1001364" cy="338014"/>
              <a:chOff x="3533110" y="1950842"/>
              <a:chExt cx="1001364" cy="338014"/>
            </a:xfrm>
          </p:grpSpPr>
          <p:sp>
            <p:nvSpPr>
              <p:cNvPr id="145" name="TextBox 144"/>
              <p:cNvSpPr txBox="1"/>
              <p:nvPr/>
            </p:nvSpPr>
            <p:spPr>
              <a:xfrm>
                <a:off x="3875318" y="1987750"/>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Cloud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Services</a:t>
                </a:r>
              </a:p>
            </p:txBody>
          </p:sp>
          <p:pic>
            <p:nvPicPr>
              <p:cNvPr id="146" name="Picture 145"/>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3533110" y="1950842"/>
                <a:ext cx="289802" cy="289802"/>
              </a:xfrm>
              <a:prstGeom prst="rect">
                <a:avLst/>
              </a:prstGeom>
            </p:spPr>
          </p:pic>
        </p:grpSp>
        <p:grpSp>
          <p:nvGrpSpPr>
            <p:cNvPr id="345" name="Group 344"/>
            <p:cNvGrpSpPr/>
            <p:nvPr/>
          </p:nvGrpSpPr>
          <p:grpSpPr>
            <a:xfrm>
              <a:off x="2209017" y="1962744"/>
              <a:ext cx="1007741" cy="386502"/>
              <a:chOff x="3562490" y="2321749"/>
              <a:chExt cx="1007741" cy="386501"/>
            </a:xfrm>
          </p:grpSpPr>
          <p:sp>
            <p:nvSpPr>
              <p:cNvPr id="147" name="TextBox 146"/>
              <p:cNvSpPr txBox="1"/>
              <p:nvPr/>
            </p:nvSpPr>
            <p:spPr>
              <a:xfrm>
                <a:off x="3911075" y="2407144"/>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Batch</a:t>
                </a:r>
              </a:p>
            </p:txBody>
          </p:sp>
          <p:pic>
            <p:nvPicPr>
              <p:cNvPr id="148" name="Picture 147"/>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3562490" y="2321749"/>
                <a:ext cx="303536" cy="303536"/>
              </a:xfrm>
              <a:prstGeom prst="rect">
                <a:avLst/>
              </a:prstGeom>
            </p:spPr>
          </p:pic>
        </p:grpSp>
        <p:grpSp>
          <p:nvGrpSpPr>
            <p:cNvPr id="346" name="Group 345"/>
            <p:cNvGrpSpPr/>
            <p:nvPr/>
          </p:nvGrpSpPr>
          <p:grpSpPr>
            <a:xfrm>
              <a:off x="3127197" y="1969790"/>
              <a:ext cx="1000660" cy="378781"/>
              <a:chOff x="4132786" y="2318520"/>
              <a:chExt cx="1000660" cy="378781"/>
            </a:xfrm>
          </p:grpSpPr>
          <p:sp>
            <p:nvSpPr>
              <p:cNvPr id="149" name="TextBox 148"/>
              <p:cNvSpPr txBox="1"/>
              <p:nvPr/>
            </p:nvSpPr>
            <p:spPr>
              <a:xfrm>
                <a:off x="4474290" y="2396195"/>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Remote App</a:t>
                </a:r>
              </a:p>
            </p:txBody>
          </p:sp>
          <p:pic>
            <p:nvPicPr>
              <p:cNvPr id="150" name="Picture 149"/>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4132786" y="2318520"/>
                <a:ext cx="291655" cy="291656"/>
              </a:xfrm>
              <a:prstGeom prst="rect">
                <a:avLst/>
              </a:prstGeom>
            </p:spPr>
          </p:pic>
        </p:grpSp>
        <p:sp>
          <p:nvSpPr>
            <p:cNvPr id="349" name="TextBox 348"/>
            <p:cNvSpPr txBox="1"/>
            <p:nvPr/>
          </p:nvSpPr>
          <p:spPr>
            <a:xfrm>
              <a:off x="3465630" y="1536279"/>
              <a:ext cx="659156" cy="301106"/>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Service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Fabric</a:t>
              </a:r>
            </a:p>
          </p:txBody>
        </p:sp>
        <p:sp>
          <p:nvSpPr>
            <p:cNvPr id="360" name="Freeform 359"/>
            <p:cNvSpPr/>
            <p:nvPr/>
          </p:nvSpPr>
          <p:spPr bwMode="auto">
            <a:xfrm>
              <a:off x="3123579" y="1520090"/>
              <a:ext cx="282441" cy="271464"/>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sp>
          <p:nvSpPr>
            <p:cNvPr id="42" name="Rectangle 41"/>
            <p:cNvSpPr/>
            <p:nvPr/>
          </p:nvSpPr>
          <p:spPr bwMode="auto">
            <a:xfrm>
              <a:off x="8153330" y="1095821"/>
              <a:ext cx="2225191" cy="1373413"/>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charset="0"/>
                  <a:ea typeface="Segoe UI Light" charset="0"/>
                  <a:cs typeface="Segoe UI Light" charset="0"/>
                </a:rPr>
                <a:t>Developer Services</a:t>
              </a:r>
            </a:p>
          </p:txBody>
        </p:sp>
        <p:grpSp>
          <p:nvGrpSpPr>
            <p:cNvPr id="144" name="Group 143"/>
            <p:cNvGrpSpPr/>
            <p:nvPr/>
          </p:nvGrpSpPr>
          <p:grpSpPr>
            <a:xfrm>
              <a:off x="8296281" y="1544815"/>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Visual Studio</a:t>
                </a:r>
              </a:p>
            </p:txBody>
          </p:sp>
          <p:pic>
            <p:nvPicPr>
              <p:cNvPr id="168" name="Picture 167" descr="Visual Studio Online.png"/>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377970" y="2021975"/>
              <a:ext cx="1033718" cy="304252"/>
              <a:chOff x="10156761" y="2472651"/>
              <a:chExt cx="1033718" cy="304252"/>
            </a:xfrm>
          </p:grpSpPr>
          <p:sp>
            <p:nvSpPr>
              <p:cNvPr id="169" name="TextBox 168"/>
              <p:cNvSpPr txBox="1"/>
              <p:nvPr/>
            </p:nvSpPr>
            <p:spPr>
              <a:xfrm>
                <a:off x="10531323" y="2475798"/>
                <a:ext cx="659156" cy="30110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Application</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Insights</a:t>
                </a:r>
              </a:p>
            </p:txBody>
          </p:sp>
          <p:pic>
            <p:nvPicPr>
              <p:cNvPr id="170" name="Picture 169" descr="Application Insights.png"/>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10156761" y="2472651"/>
                <a:ext cx="292274" cy="292274"/>
              </a:xfrm>
              <a:prstGeom prst="rect">
                <a:avLst/>
              </a:prstGeom>
            </p:spPr>
          </p:pic>
        </p:grpSp>
        <p:grpSp>
          <p:nvGrpSpPr>
            <p:cNvPr id="361" name="Group 360"/>
            <p:cNvGrpSpPr/>
            <p:nvPr/>
          </p:nvGrpSpPr>
          <p:grpSpPr>
            <a:xfrm>
              <a:off x="9394326" y="1528956"/>
              <a:ext cx="896892" cy="317811"/>
              <a:chOff x="10173117" y="1979632"/>
              <a:chExt cx="896892" cy="317811"/>
            </a:xfrm>
          </p:grpSpPr>
          <p:pic>
            <p:nvPicPr>
              <p:cNvPr id="273" name="Picture 272"/>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Azure SDK</a:t>
                </a:r>
              </a:p>
            </p:txBody>
          </p:sp>
        </p:grpSp>
        <p:grpSp>
          <p:nvGrpSpPr>
            <p:cNvPr id="374" name="Group 373"/>
            <p:cNvGrpSpPr/>
            <p:nvPr/>
          </p:nvGrpSpPr>
          <p:grpSpPr>
            <a:xfrm>
              <a:off x="8296259" y="2007088"/>
              <a:ext cx="1007716" cy="307161"/>
              <a:chOff x="8298657" y="1380994"/>
              <a:chExt cx="1007716" cy="307161"/>
            </a:xfrm>
          </p:grpSpPr>
          <p:sp>
            <p:nvSpPr>
              <p:cNvPr id="239" name="TextBox 238"/>
              <p:cNvSpPr txBox="1"/>
              <p:nvPr/>
            </p:nvSpPr>
            <p:spPr>
              <a:xfrm>
                <a:off x="8645535" y="1438130"/>
                <a:ext cx="660838" cy="250025"/>
              </a:xfrm>
              <a:prstGeom prst="rect">
                <a:avLst/>
              </a:prstGeom>
              <a:noFill/>
              <a:ln>
                <a:noFill/>
              </a:ln>
            </p:spPr>
            <p:txBody>
              <a:bodyPr wrap="none" lIns="0" tIns="27971" rIns="0" bIns="0" rtlCol="0" anchor="t">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Team Project</a:t>
                </a:r>
              </a:p>
            </p:txBody>
          </p:sp>
          <p:sp>
            <p:nvSpPr>
              <p:cNvPr id="371" name="Freeform 370"/>
              <p:cNvSpPr/>
              <p:nvPr/>
            </p:nvSpPr>
            <p:spPr bwMode="auto">
              <a:xfrm>
                <a:off x="8298657" y="1380994"/>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sp>
          <p:nvSpPr>
            <p:cNvPr id="240" name="Rectangle 239"/>
            <p:cNvSpPr/>
            <p:nvPr/>
          </p:nvSpPr>
          <p:spPr bwMode="auto">
            <a:xfrm>
              <a:off x="1623939" y="431843"/>
              <a:ext cx="9166297" cy="4411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600" b="0" i="0" u="none" strike="noStrike" kern="0" cap="all" spc="0" normalizeH="0" baseline="0" noProof="0" dirty="0">
                  <a:ln>
                    <a:noFill/>
                  </a:ln>
                  <a:solidFill>
                    <a:srgbClr val="FFFFFF"/>
                  </a:solidFill>
                  <a:effectLst/>
                  <a:uLnTx/>
                  <a:uFillTx/>
                  <a:latin typeface="Segoe UI Light" charset="0"/>
                  <a:ea typeface="Segoe UI Light" charset="0"/>
                  <a:cs typeface="Segoe UI Light" charset="0"/>
                </a:rPr>
                <a:t>Platform Services</a:t>
              </a:r>
            </a:p>
          </p:txBody>
        </p:sp>
      </p:grpSp>
      <p:grpSp>
        <p:nvGrpSpPr>
          <p:cNvPr id="6" name="Group 5"/>
          <p:cNvGrpSpPr/>
          <p:nvPr/>
        </p:nvGrpSpPr>
        <p:grpSpPr>
          <a:xfrm>
            <a:off x="10894048" y="576546"/>
            <a:ext cx="1371788" cy="4483647"/>
            <a:chOff x="10894048" y="576546"/>
            <a:chExt cx="1371788" cy="4483647"/>
          </a:xfrm>
        </p:grpSpPr>
        <p:sp>
          <p:nvSpPr>
            <p:cNvPr id="71" name="Rectangle 70"/>
            <p:cNvSpPr/>
            <p:nvPr/>
          </p:nvSpPr>
          <p:spPr bwMode="auto">
            <a:xfrm>
              <a:off x="10894048" y="576546"/>
              <a:ext cx="1371788" cy="4483647"/>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1300" b="1"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grpSp>
          <p:nvGrpSpPr>
            <p:cNvPr id="338" name="Group 337"/>
            <p:cNvGrpSpPr/>
            <p:nvPr/>
          </p:nvGrpSpPr>
          <p:grpSpPr>
            <a:xfrm>
              <a:off x="11124441" y="2435101"/>
              <a:ext cx="1011251" cy="332229"/>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Backup</a:t>
                </a:r>
              </a:p>
            </p:txBody>
          </p:sp>
          <p:pic>
            <p:nvPicPr>
              <p:cNvPr id="207" name="Picture 206" descr="Backup Service.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sp>
          <p:nvSpPr>
            <p:cNvPr id="208" name="TextBox 207"/>
            <p:cNvSpPr txBox="1"/>
            <p:nvPr/>
          </p:nvSpPr>
          <p:spPr>
            <a:xfrm>
              <a:off x="11453823" y="4566421"/>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StorSimple</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a:p>
              <a:pPr marL="0" marR="0" lvl="0" indent="0" algn="l" defTabSz="932317" rtl="0" eaLnBrk="0" fontAlgn="base" latinLnBrk="0" hangingPunct="0">
                <a:lnSpc>
                  <a:spcPts val="816"/>
                </a:lnSpc>
                <a:spcBef>
                  <a:spcPct val="0"/>
                </a:spcBef>
                <a:spcAft>
                  <a:spcPct val="0"/>
                </a:spcAft>
                <a:buClrTx/>
                <a:buSzTx/>
                <a:buFontTx/>
                <a:buNone/>
                <a:tabLst/>
                <a:defRPr/>
              </a:pP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p:txBody>
        </p:sp>
        <p:pic>
          <p:nvPicPr>
            <p:cNvPr id="209" name="Picture 208" descr="StorSimple.png"/>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1107234" y="4536498"/>
              <a:ext cx="286828" cy="286828"/>
            </a:xfrm>
            <a:prstGeom prst="rect">
              <a:avLst/>
            </a:prstGeom>
          </p:spPr>
        </p:pic>
        <p:grpSp>
          <p:nvGrpSpPr>
            <p:cNvPr id="341" name="Group 340"/>
            <p:cNvGrpSpPr/>
            <p:nvPr/>
          </p:nvGrpSpPr>
          <p:grpSpPr>
            <a:xfrm>
              <a:off x="11101758" y="3983273"/>
              <a:ext cx="1003279" cy="345563"/>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Site</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Recovery</a:t>
                </a:r>
              </a:p>
            </p:txBody>
          </p:sp>
          <p:pic>
            <p:nvPicPr>
              <p:cNvPr id="211" name="Picture 210" descr="Site Recovery.png"/>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1116003" y="3515221"/>
              <a:ext cx="996976" cy="321164"/>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Import/Export</a:t>
                </a:r>
              </a:p>
            </p:txBody>
          </p:sp>
          <p:pic>
            <p:nvPicPr>
              <p:cNvPr id="213" name="Picture 212" descr="Storage (Azure).png"/>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9" name="Freeform 8"/>
            <p:cNvSpPr/>
            <p:nvPr/>
          </p:nvSpPr>
          <p:spPr bwMode="auto">
            <a:xfrm>
              <a:off x="11325006" y="2843449"/>
              <a:ext cx="69056" cy="38723"/>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charset="0"/>
                <a:ea typeface="+mn-ea"/>
                <a:cs typeface="+mn-cs"/>
              </a:endParaRPr>
            </a:p>
          </p:txBody>
        </p:sp>
        <p:grpSp>
          <p:nvGrpSpPr>
            <p:cNvPr id="337" name="Group 336"/>
            <p:cNvGrpSpPr/>
            <p:nvPr/>
          </p:nvGrpSpPr>
          <p:grpSpPr>
            <a:xfrm>
              <a:off x="11144362" y="1318977"/>
              <a:ext cx="1011280" cy="334317"/>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Azure AD </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rgbClr val="1B3C72"/>
                </a:solidFill>
                <a:ln w="1270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333333"/>
                    </a:solidFill>
                    <a:effectLst/>
                    <a:uLnTx/>
                    <a:uFillTx/>
                    <a:latin typeface="Segoe UI Light" charset="0"/>
                    <a:ea typeface="Segoe UI Light" charset="0"/>
                    <a:cs typeface="Segoe UI Light" charset="0"/>
                  </a:endParaRPr>
                </a:p>
              </p:txBody>
            </p:sp>
            <p:grpSp>
              <p:nvGrpSpPr>
                <p:cNvPr id="22" name="Group 21"/>
                <p:cNvGrpSpPr/>
                <p:nvPr/>
              </p:nvGrpSpPr>
              <p:grpSpPr>
                <a:xfrm>
                  <a:off x="10911015" y="1312912"/>
                  <a:ext cx="107890" cy="50914"/>
                  <a:chOff x="11033154" y="1382736"/>
                  <a:chExt cx="155481" cy="72282"/>
                </a:xfrm>
              </p:grpSpPr>
              <p:cxnSp>
                <p:nvCxnSpPr>
                  <p:cNvPr id="11" name="Straight Connector 10"/>
                  <p:cNvCxnSpPr/>
                  <p:nvPr/>
                </p:nvCxnSpPr>
                <p:spPr>
                  <a:xfrm flipV="1">
                    <a:off x="11033154" y="1413481"/>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07537" y="1382736"/>
                    <a:ext cx="1" cy="70787"/>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4748" y="1418127"/>
                    <a:ext cx="34927" cy="36891"/>
                  </a:xfrm>
                  <a:prstGeom prst="line">
                    <a:avLst/>
                  </a:prstGeom>
                  <a:ln>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328" name="Group 327"/>
            <p:cNvGrpSpPr/>
            <p:nvPr/>
          </p:nvGrpSpPr>
          <p:grpSpPr>
            <a:xfrm>
              <a:off x="11174800" y="1895041"/>
              <a:ext cx="972163" cy="353351"/>
              <a:chOff x="11248838" y="2615973"/>
              <a:chExt cx="972163" cy="353351"/>
            </a:xfrm>
          </p:grpSpPr>
          <p:sp>
            <p:nvSpPr>
              <p:cNvPr id="236" name="TextBox 235"/>
              <p:cNvSpPr txBox="1"/>
              <p:nvPr/>
            </p:nvSpPr>
            <p:spPr>
              <a:xfrm>
                <a:off x="11561845" y="2668219"/>
                <a:ext cx="659156" cy="301105"/>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AD Privileged</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Identity </a:t>
                </a:r>
                <a:r>
                  <a:rPr kumimoji="0" lang="en-US" sz="765" b="0" i="0" u="none" strike="noStrike" kern="1200" cap="none" spc="0" normalizeH="0" baseline="0" noProof="0" dirty="0" err="1">
                    <a:ln>
                      <a:noFill/>
                    </a:ln>
                    <a:solidFill>
                      <a:prstClr val="white"/>
                    </a:solidFill>
                    <a:effectLst/>
                    <a:uLnTx/>
                    <a:uFillTx/>
                    <a:latin typeface="Segoe UI Light" charset="0"/>
                    <a:ea typeface="Arial Unicode MS" panose="020B0604020202020204" pitchFamily="34" charset="-128"/>
                    <a:cs typeface="Segoe UI Light" charset="0"/>
                  </a:rPr>
                  <a:t>Mngt</a:t>
                </a:r>
                <a:endPar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endParaRPr>
              </a:p>
            </p:txBody>
          </p:sp>
          <p:pic>
            <p:nvPicPr>
              <p:cNvPr id="272" name="Picture 271"/>
              <p:cNvPicPr>
                <a:picLocks noChangeAspect="1"/>
              </p:cNvPicPr>
              <p:nvPr/>
            </p:nvPicPr>
            <p:blipFill>
              <a:blip r:embed="rId52"/>
              <a:stretch>
                <a:fillRect/>
              </a:stretch>
            </p:blipFill>
            <p:spPr>
              <a:xfrm>
                <a:off x="11248838" y="2615973"/>
                <a:ext cx="245456" cy="317924"/>
              </a:xfrm>
              <a:prstGeom prst="rect">
                <a:avLst/>
              </a:prstGeom>
            </p:spPr>
          </p:pic>
        </p:grpSp>
        <p:grpSp>
          <p:nvGrpSpPr>
            <p:cNvPr id="339" name="Group 338"/>
            <p:cNvGrpSpPr/>
            <p:nvPr/>
          </p:nvGrpSpPr>
          <p:grpSpPr>
            <a:xfrm>
              <a:off x="11113831" y="2975161"/>
              <a:ext cx="1000917" cy="313970"/>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971" rIns="0" bIns="0" rtlCol="0">
                <a:noAutofit/>
              </a:bodyPr>
              <a:lstStyle/>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Operational</a:t>
                </a:r>
              </a:p>
              <a:p>
                <a:pPr marL="0" marR="0" lvl="0" indent="0" algn="l" defTabSz="932317" rtl="0" eaLnBrk="0" fontAlgn="base" latinLnBrk="0" hangingPunct="0">
                  <a:lnSpc>
                    <a:spcPts val="816"/>
                  </a:lnSpc>
                  <a:spcBef>
                    <a:spcPct val="0"/>
                  </a:spcBef>
                  <a:spcAft>
                    <a:spcPct val="0"/>
                  </a:spcAft>
                  <a:buClrTx/>
                  <a:buSzTx/>
                  <a:buFontTx/>
                  <a:buNone/>
                  <a:tabLst/>
                  <a:defRPr/>
                </a:pPr>
                <a:r>
                  <a:rPr kumimoji="0" lang="en-US" sz="765" b="0" i="0" u="none" strike="noStrike" kern="1200" cap="none" spc="0" normalizeH="0" baseline="0" noProof="0" dirty="0">
                    <a:ln>
                      <a:noFill/>
                    </a:ln>
                    <a:solidFill>
                      <a:prstClr val="white"/>
                    </a:solidFill>
                    <a:effectLst/>
                    <a:uLnTx/>
                    <a:uFillTx/>
                    <a:latin typeface="Segoe UI Light" charset="0"/>
                    <a:ea typeface="Arial Unicode MS" panose="020B0604020202020204" pitchFamily="34" charset="-128"/>
                    <a:cs typeface="Segoe UI Light" charset="0"/>
                  </a:rPr>
                  <a:t>Insights</a:t>
                </a:r>
              </a:p>
            </p:txBody>
          </p:sp>
          <p:pic>
            <p:nvPicPr>
              <p:cNvPr id="330" name="Picture 329" descr="Operational Insights.png"/>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sp>
          <p:nvSpPr>
            <p:cNvPr id="241" name="Rectangle 240"/>
            <p:cNvSpPr/>
            <p:nvPr/>
          </p:nvSpPr>
          <p:spPr bwMode="auto">
            <a:xfrm>
              <a:off x="10894048" y="576547"/>
              <a:ext cx="1371788" cy="434926"/>
            </a:xfrm>
            <a:prstGeom prst="rect">
              <a:avLst/>
            </a:prstGeom>
            <a:solidFill>
              <a:srgbClr val="4350B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r>
                <a:rPr kumimoji="0" lang="en-US" sz="1050" b="0" i="0" u="none" strike="noStrike" kern="0" cap="all" spc="0" normalizeH="0" baseline="0" noProof="0" dirty="0">
                  <a:ln>
                    <a:noFill/>
                  </a:ln>
                  <a:solidFill>
                    <a:srgbClr val="FFFFFF"/>
                  </a:solidFill>
                  <a:effectLst/>
                  <a:uLnTx/>
                  <a:uFillTx/>
                  <a:latin typeface="Segoe UI Light" charset="0"/>
                  <a:ea typeface="Segoe UI Light" charset="0"/>
                  <a:cs typeface="Segoe UI Light" charset="0"/>
                </a:rPr>
                <a:t>Hybrid Operations</a:t>
              </a:r>
            </a:p>
          </p:txBody>
        </p:sp>
      </p:grpSp>
    </p:spTree>
    <p:extLst>
      <p:ext uri="{BB962C8B-B14F-4D97-AF65-F5344CB8AC3E}">
        <p14:creationId xmlns:p14="http://schemas.microsoft.com/office/powerpoint/2010/main" val="42651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App Services in </a:t>
            </a:r>
            <a:r>
              <a:rPr lang="it-IT" dirty="0" err="1">
                <a:gradFill>
                  <a:gsLst>
                    <a:gs pos="0">
                      <a:schemeClr val="tx2"/>
                    </a:gs>
                    <a:gs pos="100000">
                      <a:schemeClr val="tx2"/>
                    </a:gs>
                  </a:gsLst>
                  <a:lin ang="5400000" scaled="0"/>
                </a:gradFill>
              </a:rPr>
              <a:t>Azure</a:t>
            </a:r>
            <a:endParaRPr lang="en-US" dirty="0">
              <a:gradFill>
                <a:gsLst>
                  <a:gs pos="0">
                    <a:schemeClr val="tx2"/>
                  </a:gs>
                  <a:gs pos="100000">
                    <a:schemeClr val="tx2"/>
                  </a:gs>
                </a:gsLst>
                <a:lin ang="5400000" scaled="0"/>
              </a:gradFill>
            </a:endParaRPr>
          </a:p>
        </p:txBody>
      </p:sp>
      <p:sp>
        <p:nvSpPr>
          <p:cNvPr id="4" name="Text Placeholder 3"/>
          <p:cNvSpPr>
            <a:spLocks noGrp="1"/>
          </p:cNvSpPr>
          <p:nvPr>
            <p:ph type="body" sz="quarter" idx="10"/>
          </p:nvPr>
        </p:nvSpPr>
        <p:spPr>
          <a:xfrm>
            <a:off x="274638" y="1212851"/>
            <a:ext cx="11887200" cy="5668788"/>
          </a:xfrm>
        </p:spPr>
        <p:txBody>
          <a:bodyPr>
            <a:normAutofit/>
          </a:bodyPr>
          <a:lstStyle/>
          <a:p>
            <a:r>
              <a:rPr lang="en-US" dirty="0"/>
              <a:t>It’s a set of service to support web, mobile and client apps which offers advanced features like:</a:t>
            </a:r>
          </a:p>
          <a:p>
            <a:pPr marL="571500" indent="-571500">
              <a:buFont typeface="Arial" panose="020B0604020202020204" pitchFamily="34" charset="0"/>
              <a:buChar char="•"/>
            </a:pPr>
            <a:r>
              <a:rPr lang="en-US" dirty="0"/>
              <a:t>Load balancing</a:t>
            </a:r>
          </a:p>
          <a:p>
            <a:pPr marL="571500" indent="-571500">
              <a:buFont typeface="Arial" panose="020B0604020202020204" pitchFamily="34" charset="0"/>
              <a:buChar char="•"/>
            </a:pPr>
            <a:r>
              <a:rPr lang="en-US" dirty="0"/>
              <a:t>Automatic scaling based on traffic</a:t>
            </a:r>
          </a:p>
          <a:p>
            <a:pPr marL="571500" indent="-571500">
              <a:buFont typeface="Arial" panose="020B0604020202020204" pitchFamily="34" charset="0"/>
              <a:buChar char="•"/>
            </a:pPr>
            <a:r>
              <a:rPr lang="en-US" dirty="0"/>
              <a:t>Authentication and security</a:t>
            </a:r>
          </a:p>
          <a:p>
            <a:pPr marL="571500" indent="-571500">
              <a:buFont typeface="Arial" panose="020B0604020202020204" pitchFamily="34" charset="0"/>
              <a:buChar char="•"/>
            </a:pPr>
            <a:r>
              <a:rPr lang="en-US" dirty="0"/>
              <a:t>Offline synchronization of data</a:t>
            </a:r>
          </a:p>
          <a:p>
            <a:endParaRPr lang="en-US" dirty="0"/>
          </a:p>
        </p:txBody>
      </p:sp>
    </p:spTree>
    <p:extLst>
      <p:ext uri="{BB962C8B-B14F-4D97-AF65-F5344CB8AC3E}">
        <p14:creationId xmlns:p14="http://schemas.microsoft.com/office/powerpoint/2010/main" val="337501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mobile story</a:t>
            </a:r>
          </a:p>
        </p:txBody>
      </p:sp>
    </p:spTree>
    <p:extLst>
      <p:ext uri="{BB962C8B-B14F-4D97-AF65-F5344CB8AC3E}">
        <p14:creationId xmlns:p14="http://schemas.microsoft.com/office/powerpoint/2010/main" val="21771015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84163" y="2324640"/>
            <a:ext cx="11877675" cy="1791260"/>
          </a:xfrm>
        </p:spPr>
        <p:txBody>
          <a:bodyPr/>
          <a:lstStyle/>
          <a:p>
            <a:r>
              <a:rPr lang="en-US" sz="5400" dirty="0"/>
              <a:t>Cross-platform mobile </a:t>
            </a:r>
            <a:br>
              <a:rPr lang="en-US" sz="5400" dirty="0"/>
            </a:br>
            <a:r>
              <a:rPr lang="en-US" sz="5400" dirty="0"/>
              <a:t>strategy choices</a:t>
            </a:r>
          </a:p>
        </p:txBody>
      </p:sp>
    </p:spTree>
    <p:extLst>
      <p:ext uri="{BB962C8B-B14F-4D97-AF65-F5344CB8AC3E}">
        <p14:creationId xmlns:p14="http://schemas.microsoft.com/office/powerpoint/2010/main" val="17025201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12289" name="Title 1"/>
          <p:cNvSpPr>
            <a:spLocks noGrp="1"/>
          </p:cNvSpPr>
          <p:nvPr>
            <p:ph type="title"/>
          </p:nvPr>
        </p:nvSpPr>
        <p:spPr/>
        <p:txBody>
          <a:bodyPr/>
          <a:lstStyle/>
          <a:p>
            <a:r>
              <a:rPr lang="en-US" dirty="0"/>
              <a:t>Sweet spot for the successful </a:t>
            </a:r>
            <a:br>
              <a:rPr lang="en-US" dirty="0"/>
            </a:br>
            <a:r>
              <a:rPr lang="en-US" dirty="0"/>
              <a:t>mobile enterprise</a:t>
            </a:r>
          </a:p>
        </p:txBody>
      </p:sp>
      <p:sp>
        <p:nvSpPr>
          <p:cNvPr id="6" name="Rectangle 5"/>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18" name="Rectangle 17"/>
          <p:cNvSpPr/>
          <p:nvPr/>
        </p:nvSpPr>
        <p:spPr bwMode="auto">
          <a:xfrm flipH="1">
            <a:off x="7892715" y="2353652"/>
            <a:ext cx="3181034"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Great apps delivered to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the user’s choice of device</a:t>
            </a:r>
          </a:p>
        </p:txBody>
      </p:sp>
      <p:sp>
        <p:nvSpPr>
          <p:cNvPr id="22" name="Rectangle 21"/>
          <p:cNvSpPr/>
          <p:nvPr/>
        </p:nvSpPr>
        <p:spPr bwMode="auto">
          <a:xfrm flipH="1">
            <a:off x="7866044" y="4848901"/>
            <a:ext cx="3076802"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Development agility to move at mobile speed</a:t>
            </a:r>
          </a:p>
        </p:txBody>
      </p:sp>
      <p:sp>
        <p:nvSpPr>
          <p:cNvPr id="14" name="Rectangle 13"/>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35" name="Straight Arrow Connector 34"/>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99011" y="2669319"/>
            <a:ext cx="3545845"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537072" y="2665145"/>
            <a:ext cx="0" cy="297503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069755" y="2263804"/>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15" name="Rectangle 14"/>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7" name="Rectangle 16"/>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9" name="Rectangle 18"/>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Tree>
    <p:extLst>
      <p:ext uri="{BB962C8B-B14F-4D97-AF65-F5344CB8AC3E}">
        <p14:creationId xmlns:p14="http://schemas.microsoft.com/office/powerpoint/2010/main" val="48103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0479"/>
            <a:ext cx="12436475" cy="991416"/>
          </a:xfrm>
        </p:spPr>
        <p:txBody>
          <a:bodyPr>
            <a:normAutofit/>
          </a:bodyPr>
          <a:lstStyle/>
          <a:p>
            <a:pPr algn="ctr"/>
            <a:r>
              <a:rPr lang="en-US" dirty="0"/>
              <a:t>the “</a:t>
            </a:r>
            <a:r>
              <a:rPr lang="en-US" dirty="0" err="1"/>
              <a:t>Silo’ed</a:t>
            </a:r>
            <a:r>
              <a:rPr lang="en-US" dirty="0"/>
              <a:t>” approach</a:t>
            </a:r>
          </a:p>
        </p:txBody>
      </p:sp>
      <p:sp>
        <p:nvSpPr>
          <p:cNvPr id="12" name="Rectangle 11"/>
          <p:cNvSpPr/>
          <p:nvPr/>
        </p:nvSpPr>
        <p:spPr bwMode="auto">
          <a:xfrm>
            <a:off x="2020015" y="2870874"/>
            <a:ext cx="2202806" cy="264718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4" name="TextBox 13"/>
          <p:cNvSpPr txBox="1"/>
          <p:nvPr/>
        </p:nvSpPr>
        <p:spPr>
          <a:xfrm>
            <a:off x="2031139" y="2946267"/>
            <a:ext cx="2188685" cy="653473"/>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3C3C3C"/>
                </a:solidFill>
                <a:effectLst/>
                <a:uLnTx/>
                <a:uFillTx/>
                <a:latin typeface="Calibri" charset="0"/>
                <a:ea typeface="ＭＳ Ｐゴシック" charset="0"/>
              </a:rPr>
              <a:t>iOS</a:t>
            </a:r>
          </a:p>
        </p:txBody>
      </p:sp>
      <p:sp>
        <p:nvSpPr>
          <p:cNvPr id="17" name="TextBox 16"/>
          <p:cNvSpPr txBox="1"/>
          <p:nvPr/>
        </p:nvSpPr>
        <p:spPr>
          <a:xfrm>
            <a:off x="2033989" y="4006971"/>
            <a:ext cx="2188685" cy="1243100"/>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Calibri" charset="0"/>
                <a:ea typeface="ＭＳ Ｐゴシック" charset="0"/>
              </a:rPr>
              <a:t>Objective-C, Swift</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Segoe UI Light"/>
                <a:ea typeface="ＭＳ Ｐゴシック" charset="0"/>
              </a:rPr>
              <a:t>Xcode</a:t>
            </a:r>
          </a:p>
        </p:txBody>
      </p:sp>
      <p:sp>
        <p:nvSpPr>
          <p:cNvPr id="8" name="Rectangle 7"/>
          <p:cNvSpPr/>
          <p:nvPr/>
        </p:nvSpPr>
        <p:spPr bwMode="auto">
          <a:xfrm>
            <a:off x="8191818" y="2870874"/>
            <a:ext cx="2202806" cy="264718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5" name="TextBox 14"/>
          <p:cNvSpPr txBox="1"/>
          <p:nvPr/>
        </p:nvSpPr>
        <p:spPr>
          <a:xfrm>
            <a:off x="8199945" y="2959218"/>
            <a:ext cx="2188685" cy="653473"/>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3C3C3C"/>
                </a:solidFill>
                <a:effectLst/>
                <a:uLnTx/>
                <a:uFillTx/>
                <a:latin typeface="Calibri" charset="0"/>
                <a:ea typeface="ＭＳ Ｐゴシック" charset="0"/>
              </a:rPr>
              <a:t>Windows</a:t>
            </a:r>
          </a:p>
        </p:txBody>
      </p:sp>
      <p:sp>
        <p:nvSpPr>
          <p:cNvPr id="18" name="TextBox 17"/>
          <p:cNvSpPr txBox="1"/>
          <p:nvPr/>
        </p:nvSpPr>
        <p:spPr>
          <a:xfrm>
            <a:off x="8202943" y="4308462"/>
            <a:ext cx="2188685" cy="941609"/>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Calibri" charset="0"/>
                <a:ea typeface="ＭＳ Ｐゴシック" charset="0"/>
              </a:rPr>
              <a:t>C#</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Segoe UI Light"/>
                <a:ea typeface="ＭＳ Ｐゴシック" charset="0"/>
              </a:rPr>
              <a:t>Visual Studio</a:t>
            </a:r>
          </a:p>
        </p:txBody>
      </p:sp>
      <p:sp>
        <p:nvSpPr>
          <p:cNvPr id="10" name="Rectangle 9"/>
          <p:cNvSpPr/>
          <p:nvPr/>
        </p:nvSpPr>
        <p:spPr bwMode="auto">
          <a:xfrm>
            <a:off x="5107611" y="2870874"/>
            <a:ext cx="2202806" cy="2647184"/>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6" name="TextBox 15"/>
          <p:cNvSpPr txBox="1"/>
          <p:nvPr/>
        </p:nvSpPr>
        <p:spPr>
          <a:xfrm>
            <a:off x="5114000" y="2959218"/>
            <a:ext cx="2188684" cy="653473"/>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244" b="0" i="0" u="none" strike="noStrike" kern="1200" cap="none" spc="0" normalizeH="0" baseline="0" noProof="0" dirty="0">
                <a:ln>
                  <a:noFill/>
                </a:ln>
                <a:solidFill>
                  <a:srgbClr val="3C3C3C"/>
                </a:solidFill>
                <a:effectLst/>
                <a:uLnTx/>
                <a:uFillTx/>
                <a:latin typeface="Calibri" charset="0"/>
                <a:ea typeface="ＭＳ Ｐゴシック" charset="0"/>
              </a:rPr>
              <a:t>Android</a:t>
            </a:r>
          </a:p>
        </p:txBody>
      </p:sp>
      <p:sp>
        <p:nvSpPr>
          <p:cNvPr id="19" name="TextBox 18"/>
          <p:cNvSpPr txBox="1"/>
          <p:nvPr/>
        </p:nvSpPr>
        <p:spPr>
          <a:xfrm>
            <a:off x="5116995" y="4308462"/>
            <a:ext cx="2188684" cy="941609"/>
          </a:xfrm>
          <a:prstGeom prst="rect">
            <a:avLst/>
          </a:prstGeom>
          <a:noFill/>
        </p:spPr>
        <p:txBody>
          <a:bodyPr wrap="square" lIns="186494" tIns="149195" rIns="186494" bIns="149195" rtlCol="0">
            <a:spAutoFit/>
          </a:bodyPr>
          <a:lstStyle/>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Calibri" charset="0"/>
                <a:ea typeface="ＭＳ Ｐゴシック" charset="0"/>
              </a:rPr>
              <a:t>Java</a:t>
            </a:r>
          </a:p>
          <a:p>
            <a:pPr marL="0" marR="0" lvl="0" indent="0" algn="ctr" defTabSz="950846"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Segoe UI Light"/>
                <a:ea typeface="ＭＳ Ｐゴシック" charset="0"/>
              </a:rPr>
              <a:t>Android Studio</a:t>
            </a:r>
          </a:p>
        </p:txBody>
      </p:sp>
      <p:grpSp>
        <p:nvGrpSpPr>
          <p:cNvPr id="21" name="Group 20"/>
          <p:cNvGrpSpPr/>
          <p:nvPr/>
        </p:nvGrpSpPr>
        <p:grpSpPr>
          <a:xfrm>
            <a:off x="2722615" y="1860035"/>
            <a:ext cx="818981" cy="818981"/>
            <a:chOff x="2057400" y="2654300"/>
            <a:chExt cx="1028700" cy="1028700"/>
          </a:xfrm>
        </p:grpSpPr>
        <p:sp>
          <p:nvSpPr>
            <p:cNvPr id="22" name="Oval 21"/>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descr="Apple_logo.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24" name="Group 23"/>
          <p:cNvGrpSpPr/>
          <p:nvPr/>
        </p:nvGrpSpPr>
        <p:grpSpPr>
          <a:xfrm>
            <a:off x="5810211" y="1856969"/>
            <a:ext cx="818981" cy="818981"/>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descr="Android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27" name="Group 26"/>
          <p:cNvGrpSpPr/>
          <p:nvPr/>
        </p:nvGrpSpPr>
        <p:grpSpPr>
          <a:xfrm>
            <a:off x="8894417" y="1869918"/>
            <a:ext cx="818981" cy="818981"/>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marL="0" marR="0" lvl="0" indent="0" algn="ctr" defTabSz="950778"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descr="Windows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Tree>
    <p:extLst>
      <p:ext uri="{BB962C8B-B14F-4D97-AF65-F5344CB8AC3E}">
        <p14:creationId xmlns:p14="http://schemas.microsoft.com/office/powerpoint/2010/main" val="24222948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fontAlgn="auto">
              <a:spcAft>
                <a:spcPts val="0"/>
              </a:spcAft>
            </a:pPr>
            <a:r>
              <a:rPr lang="en-US" b="1" i="1" dirty="0" err="1"/>
              <a:t>Silo’ed</a:t>
            </a:r>
            <a:r>
              <a:rPr lang="en-US" dirty="0"/>
              <a:t> approach</a:t>
            </a:r>
          </a:p>
        </p:txBody>
      </p:sp>
      <p:sp>
        <p:nvSpPr>
          <p:cNvPr id="6" name="Text Placeholder 5"/>
          <p:cNvSpPr>
            <a:spLocks noGrp="1"/>
          </p:cNvSpPr>
          <p:nvPr>
            <p:ph type="body" sz="quarter" idx="11"/>
          </p:nvPr>
        </p:nvSpPr>
        <p:spPr>
          <a:xfrm>
            <a:off x="274643" y="1818958"/>
            <a:ext cx="5486399" cy="4355038"/>
          </a:xfrm>
        </p:spPr>
        <p:txBody>
          <a:bodyPr/>
          <a:lstStyle/>
          <a:p>
            <a:pPr>
              <a:spcBef>
                <a:spcPts val="1800"/>
              </a:spcBef>
            </a:pPr>
            <a:r>
              <a:rPr lang="en-US" sz="3600" dirty="0"/>
              <a:t>Building native apps </a:t>
            </a:r>
            <a:br>
              <a:rPr lang="en-US" sz="3600" dirty="0"/>
            </a:br>
            <a:r>
              <a:rPr lang="en-US" sz="3600" dirty="0"/>
              <a:t>multiple times means</a:t>
            </a:r>
          </a:p>
          <a:p>
            <a:pPr>
              <a:spcBef>
                <a:spcPts val="1800"/>
              </a:spcBef>
            </a:pPr>
            <a:r>
              <a:rPr lang="en-US" sz="2400" dirty="0"/>
              <a:t>Client development is completely different for each device type</a:t>
            </a:r>
          </a:p>
          <a:p>
            <a:pPr>
              <a:spcBef>
                <a:spcPts val="1800"/>
              </a:spcBef>
            </a:pPr>
            <a:r>
              <a:rPr lang="en-US" sz="2400" dirty="0"/>
              <a:t>Only the Services (server-side) can be reused, with certain differences when consuming them</a:t>
            </a:r>
          </a:p>
          <a:p>
            <a:pPr>
              <a:spcBef>
                <a:spcPts val="1800"/>
              </a:spcBef>
            </a:pPr>
            <a:r>
              <a:rPr lang="en-US" sz="2400" dirty="0"/>
              <a:t>TCO grows exponentially</a:t>
            </a:r>
          </a:p>
          <a:p>
            <a:pPr>
              <a:spcAft>
                <a:spcPts val="600"/>
              </a:spcAft>
            </a:pPr>
            <a:endParaRPr lang="en-US" sz="2400" dirty="0">
              <a:gradFill>
                <a:gsLst>
                  <a:gs pos="2917">
                    <a:schemeClr val="tx1"/>
                  </a:gs>
                  <a:gs pos="30000">
                    <a:schemeClr val="tx1"/>
                  </a:gs>
                </a:gsLst>
                <a:lin ang="5400000" scaled="0"/>
              </a:gradFill>
            </a:endParaRPr>
          </a:p>
        </p:txBody>
      </p:sp>
      <p:grpSp>
        <p:nvGrpSpPr>
          <p:cNvPr id="32" name="Group 31"/>
          <p:cNvGrpSpPr/>
          <p:nvPr/>
        </p:nvGrpSpPr>
        <p:grpSpPr>
          <a:xfrm>
            <a:off x="6713908" y="751106"/>
            <a:ext cx="5528887" cy="839717"/>
            <a:chOff x="6713908" y="751106"/>
            <a:chExt cx="5528887" cy="839717"/>
          </a:xfrm>
        </p:grpSpPr>
        <p:sp>
          <p:nvSpPr>
            <p:cNvPr id="34" name="Rectangle 33"/>
            <p:cNvSpPr/>
            <p:nvPr/>
          </p:nvSpPr>
          <p:spPr bwMode="auto">
            <a:xfrm>
              <a:off x="9233959" y="751106"/>
              <a:ext cx="3008836" cy="839717"/>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3200" b="1" i="1" u="none" strike="noStrike" kern="0" cap="none" spc="-23" normalizeH="0" baseline="0" noProof="0" dirty="0">
                  <a:ln>
                    <a:noFill/>
                  </a:ln>
                  <a:gradFill>
                    <a:gsLst>
                      <a:gs pos="70370">
                        <a:srgbClr val="5C2D91"/>
                      </a:gs>
                      <a:gs pos="49074">
                        <a:srgbClr val="5C2D91"/>
                      </a:gs>
                    </a:gsLst>
                    <a:lin ang="5400000" scaled="0"/>
                  </a:gradFill>
                  <a:effectLst/>
                  <a:uLnTx/>
                  <a:uFillTx/>
                  <a:latin typeface="Segoe UI Light"/>
                  <a:ea typeface="ＭＳ Ｐゴシック" charset="0"/>
                </a:rPr>
                <a:t>Objective-C, Swift</a:t>
              </a:r>
            </a:p>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2400" b="0" i="0" u="none" strike="noStrike" kern="0" cap="none" spc="-23" normalizeH="0" baseline="0" noProof="0" dirty="0" err="1">
                  <a:ln>
                    <a:noFill/>
                  </a:ln>
                  <a:gradFill>
                    <a:gsLst>
                      <a:gs pos="49074">
                        <a:srgbClr val="3C3C3C"/>
                      </a:gs>
                      <a:gs pos="41000">
                        <a:srgbClr val="3C3C3C"/>
                      </a:gs>
                    </a:gsLst>
                    <a:lin ang="5400000" scaled="0"/>
                  </a:gradFill>
                  <a:effectLst/>
                  <a:uLnTx/>
                  <a:uFillTx/>
                  <a:latin typeface="Segoe UI"/>
                  <a:ea typeface="ＭＳ Ｐゴシック" charset="0"/>
                </a:rPr>
                <a:t>XCode</a:t>
              </a:r>
              <a:endParaRPr kumimoji="0" lang="en-US" sz="2400" b="0" i="0" u="none" strike="noStrike" kern="0" cap="none" spc="-23" normalizeH="0" baseline="0" noProof="0" dirty="0">
                <a:ln>
                  <a:noFill/>
                </a:ln>
                <a:gradFill>
                  <a:gsLst>
                    <a:gs pos="49074">
                      <a:srgbClr val="3C3C3C"/>
                    </a:gs>
                    <a:gs pos="41000">
                      <a:srgbClr val="3C3C3C"/>
                    </a:gs>
                  </a:gsLst>
                  <a:lin ang="5400000" scaled="0"/>
                </a:gradFill>
                <a:effectLst/>
                <a:uLnTx/>
                <a:uFillTx/>
                <a:latin typeface="Segoe UI"/>
                <a:ea typeface="ＭＳ Ｐゴシック" charset="0"/>
              </a:endParaRPr>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08" y="949442"/>
              <a:ext cx="676347" cy="432624"/>
            </a:xfrm>
            <a:prstGeom prst="rect">
              <a:avLst/>
            </a:prstGeom>
          </p:spPr>
        </p:pic>
        <p:sp>
          <p:nvSpPr>
            <p:cNvPr id="39" name="Freeform 17"/>
            <p:cNvSpPr>
              <a:spLocks noChangeAspect="1"/>
            </p:cNvSpPr>
            <p:nvPr/>
          </p:nvSpPr>
          <p:spPr bwMode="auto">
            <a:xfrm rot="5400000">
              <a:off x="8206588" y="985216"/>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cxnSp>
        <p:nvCxnSpPr>
          <p:cNvPr id="44" name="Straight Connector 43"/>
          <p:cNvCxnSpPr/>
          <p:nvPr/>
        </p:nvCxnSpPr>
        <p:spPr>
          <a:xfrm>
            <a:off x="6041681" y="2331509"/>
            <a:ext cx="6394794" cy="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6041681" y="4663016"/>
            <a:ext cx="6394794" cy="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2" name="Group 51"/>
          <p:cNvGrpSpPr/>
          <p:nvPr/>
        </p:nvGrpSpPr>
        <p:grpSpPr>
          <a:xfrm>
            <a:off x="6760438" y="3077405"/>
            <a:ext cx="4604372" cy="839717"/>
            <a:chOff x="6760438" y="3077405"/>
            <a:chExt cx="4604372" cy="839717"/>
          </a:xfrm>
        </p:grpSpPr>
        <p:sp>
          <p:nvSpPr>
            <p:cNvPr id="53" name="Rectangle 52"/>
            <p:cNvSpPr/>
            <p:nvPr/>
          </p:nvSpPr>
          <p:spPr bwMode="auto">
            <a:xfrm>
              <a:off x="9239078" y="3077405"/>
              <a:ext cx="2125732" cy="839717"/>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3200" b="1" i="1" u="none" strike="noStrike" kern="0" cap="none" spc="-23" normalizeH="0" baseline="0" noProof="0" dirty="0">
                  <a:ln>
                    <a:noFill/>
                  </a:ln>
                  <a:gradFill>
                    <a:gsLst>
                      <a:gs pos="70370">
                        <a:srgbClr val="5C2D91"/>
                      </a:gs>
                      <a:gs pos="49074">
                        <a:srgbClr val="5C2D91"/>
                      </a:gs>
                    </a:gsLst>
                    <a:lin ang="5400000" scaled="0"/>
                  </a:gradFill>
                  <a:effectLst/>
                  <a:uLnTx/>
                  <a:uFillTx/>
                  <a:latin typeface="Segoe UI Light"/>
                  <a:ea typeface="ＭＳ Ｐゴシック" charset="0"/>
                </a:rPr>
                <a:t>Java</a:t>
              </a:r>
            </a:p>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2400" b="0" i="0" u="none" strike="noStrike" kern="0" cap="none" spc="-23" normalizeH="0" baseline="0" noProof="0" dirty="0">
                  <a:ln>
                    <a:noFill/>
                  </a:ln>
                  <a:gradFill>
                    <a:gsLst>
                      <a:gs pos="49074">
                        <a:srgbClr val="3C3C3C"/>
                      </a:gs>
                      <a:gs pos="41000">
                        <a:srgbClr val="3C3C3C"/>
                      </a:gs>
                    </a:gsLst>
                    <a:lin ang="5400000" scaled="0"/>
                  </a:gradFill>
                  <a:effectLst/>
                  <a:uLnTx/>
                  <a:uFillTx/>
                  <a:latin typeface="Segoe UI"/>
                  <a:ea typeface="ＭＳ Ｐゴシック" charset="0"/>
                </a:rPr>
                <a:t>Eclipse</a:t>
              </a:r>
            </a:p>
          </p:txBody>
        </p:sp>
        <p:sp>
          <p:nvSpPr>
            <p:cNvPr id="54" name="Freeform 53"/>
            <p:cNvSpPr>
              <a:spLocks noChangeAspect="1" noEditPoints="1"/>
            </p:cNvSpPr>
            <p:nvPr/>
          </p:nvSpPr>
          <p:spPr bwMode="auto">
            <a:xfrm>
              <a:off x="6760438" y="3146027"/>
              <a:ext cx="583287" cy="702473"/>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55" name="Freeform 17"/>
            <p:cNvSpPr>
              <a:spLocks noChangeAspect="1"/>
            </p:cNvSpPr>
            <p:nvPr/>
          </p:nvSpPr>
          <p:spPr bwMode="auto">
            <a:xfrm rot="5400000">
              <a:off x="8206588" y="3316724"/>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grpSp>
        <p:nvGrpSpPr>
          <p:cNvPr id="56" name="Group 55"/>
          <p:cNvGrpSpPr/>
          <p:nvPr/>
        </p:nvGrpSpPr>
        <p:grpSpPr>
          <a:xfrm>
            <a:off x="6714274" y="5408911"/>
            <a:ext cx="4650536" cy="839717"/>
            <a:chOff x="6714274" y="5408911"/>
            <a:chExt cx="4650536" cy="839717"/>
          </a:xfrm>
        </p:grpSpPr>
        <p:sp>
          <p:nvSpPr>
            <p:cNvPr id="57" name="Rectangle 56"/>
            <p:cNvSpPr/>
            <p:nvPr/>
          </p:nvSpPr>
          <p:spPr bwMode="auto">
            <a:xfrm>
              <a:off x="9239078" y="5408911"/>
              <a:ext cx="2125732" cy="839717"/>
            </a:xfrm>
            <a:prstGeom prst="rect">
              <a:avLst/>
            </a:prstGeom>
            <a:noFill/>
            <a:ln w="25400"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3200" b="1" i="1" u="none" strike="noStrike" kern="0" cap="none" spc="-23" normalizeH="0" baseline="0" noProof="0" dirty="0">
                  <a:ln>
                    <a:noFill/>
                  </a:ln>
                  <a:gradFill>
                    <a:gsLst>
                      <a:gs pos="70370">
                        <a:srgbClr val="5C2D91"/>
                      </a:gs>
                      <a:gs pos="49074">
                        <a:srgbClr val="5C2D91"/>
                      </a:gs>
                    </a:gsLst>
                    <a:lin ang="5400000" scaled="0"/>
                  </a:gradFill>
                  <a:effectLst/>
                  <a:uLnTx/>
                  <a:uFillTx/>
                  <a:latin typeface="Segoe UI Light"/>
                  <a:ea typeface="ＭＳ Ｐゴシック" charset="0"/>
                </a:rPr>
                <a:t>C#, JS, C++</a:t>
              </a:r>
            </a:p>
            <a:p>
              <a:pPr marL="0" marR="0" lvl="1" indent="0" algn="l" defTabSz="699419" rtl="0" eaLnBrk="1" fontAlgn="base" latinLnBrk="0" hangingPunct="1">
                <a:lnSpc>
                  <a:spcPct val="90000"/>
                </a:lnSpc>
                <a:spcBef>
                  <a:spcPts val="459"/>
                </a:spcBef>
                <a:spcAft>
                  <a:spcPct val="0"/>
                </a:spcAft>
                <a:buClrTx/>
                <a:buSzPct val="90000"/>
                <a:buFontTx/>
                <a:buNone/>
                <a:tabLst>
                  <a:tab pos="233149" algn="l"/>
                  <a:tab pos="480871" algn="l"/>
                </a:tabLst>
                <a:defRPr/>
              </a:pPr>
              <a:r>
                <a:rPr kumimoji="0" lang="en-US" sz="2400" b="0" i="0" u="none" strike="noStrike" kern="0" cap="none" spc="-23" normalizeH="0" baseline="0" noProof="0" dirty="0">
                  <a:ln>
                    <a:noFill/>
                  </a:ln>
                  <a:gradFill>
                    <a:gsLst>
                      <a:gs pos="49074">
                        <a:srgbClr val="3C3C3C"/>
                      </a:gs>
                      <a:gs pos="41000">
                        <a:srgbClr val="3C3C3C"/>
                      </a:gs>
                    </a:gsLst>
                    <a:lin ang="5400000" scaled="0"/>
                  </a:gradFill>
                  <a:effectLst/>
                  <a:uLnTx/>
                  <a:uFillTx/>
                  <a:latin typeface="Segoe UI"/>
                  <a:ea typeface="ＭＳ Ｐゴシック" charset="0"/>
                </a:rPr>
                <a:t>Visual Studio</a:t>
              </a:r>
            </a:p>
          </p:txBody>
        </p:sp>
        <p:sp>
          <p:nvSpPr>
            <p:cNvPr id="58" name="Freeform 57"/>
            <p:cNvSpPr>
              <a:spLocks noChangeAspect="1" noEditPoints="1"/>
            </p:cNvSpPr>
            <p:nvPr/>
          </p:nvSpPr>
          <p:spPr bwMode="auto">
            <a:xfrm>
              <a:off x="6714274" y="5485742"/>
              <a:ext cx="675615" cy="686059"/>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59" name="Freeform 17"/>
            <p:cNvSpPr>
              <a:spLocks noChangeAspect="1"/>
            </p:cNvSpPr>
            <p:nvPr/>
          </p:nvSpPr>
          <p:spPr bwMode="auto">
            <a:xfrm rot="5400000">
              <a:off x="8206588" y="5648232"/>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spTree>
    <p:extLst>
      <p:ext uri="{BB962C8B-B14F-4D97-AF65-F5344CB8AC3E}">
        <p14:creationId xmlns:p14="http://schemas.microsoft.com/office/powerpoint/2010/main" val="160133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1.99132E-7 3.54517E-6 L -1.99132E-7 0.07172 " pathEditMode="relative" rAng="0" ptsTypes="AA">
                                      <p:cBhvr>
                                        <p:cTn id="9" dur="800" spd="-100000" fill="hold"/>
                                        <p:tgtEl>
                                          <p:spTgt spid="6"/>
                                        </p:tgtEl>
                                        <p:attrNameLst>
                                          <p:attrName>ppt_x</p:attrName>
                                          <p:attrName>ppt_y</p:attrName>
                                        </p:attrNameLst>
                                      </p:cBhvr>
                                      <p:rCtr x="0" y="3586"/>
                                    </p:animMotion>
                                  </p:childTnLst>
                                </p:cTn>
                              </p:par>
                              <p:par>
                                <p:cTn id="10" presetID="10" presetClass="entr" presetSubtype="0" fill="hold" nodeType="withEffect">
                                  <p:stCondLst>
                                    <p:cond delay="50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35" presetClass="path" presetSubtype="0" decel="100000" fill="hold" nodeType="withEffect">
                                  <p:stCondLst>
                                    <p:cond delay="500"/>
                                  </p:stCondLst>
                                  <p:childTnLst>
                                    <p:animMotion origin="layout" path="M -2.80317E-6 -1.90195E-6 L -0.0157 -1.90195E-6 " pathEditMode="relative" rAng="0" ptsTypes="AA">
                                      <p:cBhvr>
                                        <p:cTn id="14" dur="500" spd="-100000" fill="hold"/>
                                        <p:tgtEl>
                                          <p:spTgt spid="32"/>
                                        </p:tgtEl>
                                        <p:attrNameLst>
                                          <p:attrName>ppt_x</p:attrName>
                                          <p:attrName>ppt_y</p:attrName>
                                        </p:attrNameLst>
                                      </p:cBhvr>
                                      <p:rCtr x="-791" y="0"/>
                                    </p:animMotion>
                                  </p:childTnLst>
                                </p:cTn>
                              </p:par>
                              <p:par>
                                <p:cTn id="15" presetID="22" presetClass="entr" presetSubtype="8" fill="hold" nodeType="withEffect">
                                  <p:stCondLst>
                                    <p:cond delay="50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par>
                                <p:cTn id="18" presetID="10" presetClass="entr" presetSubtype="0" fill="hold" nodeType="withEffect">
                                  <p:stCondLst>
                                    <p:cond delay="600"/>
                                  </p:stCondLst>
                                  <p:childTnLst>
                                    <p:set>
                                      <p:cBhvr>
                                        <p:cTn id="19" dur="1" fill="hold">
                                          <p:stCondLst>
                                            <p:cond delay="0"/>
                                          </p:stCondLst>
                                        </p:cTn>
                                        <p:tgtEl>
                                          <p:spTgt spid="52"/>
                                        </p:tgtEl>
                                        <p:attrNameLst>
                                          <p:attrName>style.visibility</p:attrName>
                                        </p:attrNameLst>
                                      </p:cBhvr>
                                      <p:to>
                                        <p:strVal val="visible"/>
                                      </p:to>
                                    </p:set>
                                    <p:animEffect transition="in" filter="fade">
                                      <p:cBhvr>
                                        <p:cTn id="20" dur="500"/>
                                        <p:tgtEl>
                                          <p:spTgt spid="52"/>
                                        </p:tgtEl>
                                      </p:cBhvr>
                                    </p:animEffect>
                                  </p:childTnLst>
                                </p:cTn>
                              </p:par>
                              <p:par>
                                <p:cTn id="21" presetID="35" presetClass="path" presetSubtype="0" decel="100000" fill="hold" nodeType="withEffect">
                                  <p:stCondLst>
                                    <p:cond delay="600"/>
                                  </p:stCondLst>
                                  <p:childTnLst>
                                    <p:animMotion origin="layout" path="M 3.51034E-6 0 L -0.0157 0 " pathEditMode="relative" rAng="0" ptsTypes="AA">
                                      <p:cBhvr>
                                        <p:cTn id="22" dur="500" spd="-100000" fill="hold"/>
                                        <p:tgtEl>
                                          <p:spTgt spid="52"/>
                                        </p:tgtEl>
                                        <p:attrNameLst>
                                          <p:attrName>ppt_x</p:attrName>
                                          <p:attrName>ppt_y</p:attrName>
                                        </p:attrNameLst>
                                      </p:cBhvr>
                                      <p:rCtr x="-791" y="0"/>
                                    </p:animMotion>
                                  </p:childTnLst>
                                </p:cTn>
                              </p:par>
                              <p:par>
                                <p:cTn id="23" presetID="22" presetClass="entr" presetSubtype="8" fill="hold" nodeType="withEffect">
                                  <p:stCondLst>
                                    <p:cond delay="60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par>
                                <p:cTn id="26" presetID="10" presetClass="entr" presetSubtype="0" fill="hold" nodeType="withEffect">
                                  <p:stCondLst>
                                    <p:cond delay="70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35" presetClass="path" presetSubtype="0" decel="100000" fill="hold" nodeType="withEffect">
                                  <p:stCondLst>
                                    <p:cond delay="700"/>
                                  </p:stCondLst>
                                  <p:childTnLst>
                                    <p:animMotion origin="layout" path="M -1.759E-6 -2.02451E-6 L -0.0157 -2.02451E-6 " pathEditMode="relative" rAng="0" ptsTypes="AA">
                                      <p:cBhvr>
                                        <p:cTn id="30" dur="500" spd="-100000" fill="hold"/>
                                        <p:tgtEl>
                                          <p:spTgt spid="56"/>
                                        </p:tgtEl>
                                        <p:attrNameLst>
                                          <p:attrName>ppt_x</p:attrName>
                                          <p:attrName>ppt_y</p:attrName>
                                        </p:attrNameLst>
                                      </p:cBhvr>
                                      <p:rCtr x="-7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6" name="Rectangle 5"/>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14" name="Rectangle 13"/>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35" name="Straight Arrow Connector 34"/>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99011" y="2669319"/>
            <a:ext cx="3545845"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537072" y="2665145"/>
            <a:ext cx="0" cy="297503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069755" y="2263804"/>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15" name="Rectangle 14"/>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7" name="Rectangle 16"/>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9" name="Rectangle 18"/>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21" name="Title 1"/>
          <p:cNvSpPr>
            <a:spLocks noGrp="1"/>
          </p:cNvSpPr>
          <p:nvPr>
            <p:ph type="title"/>
          </p:nvPr>
        </p:nvSpPr>
        <p:spPr>
          <a:xfrm>
            <a:off x="274640" y="295277"/>
            <a:ext cx="11889564" cy="917575"/>
          </a:xfrm>
        </p:spPr>
        <p:txBody>
          <a:bodyPr/>
          <a:lstStyle/>
          <a:p>
            <a:r>
              <a:rPr lang="en-US" dirty="0"/>
              <a:t>The </a:t>
            </a:r>
            <a:r>
              <a:rPr lang="en-US" b="1" i="1" dirty="0" err="1"/>
              <a:t>Silo’ed</a:t>
            </a:r>
            <a:r>
              <a:rPr lang="en-US" b="1" i="1" dirty="0"/>
              <a:t> </a:t>
            </a:r>
            <a:r>
              <a:rPr lang="en-US" dirty="0"/>
              <a:t>approach</a:t>
            </a:r>
            <a:br>
              <a:rPr lang="en-US" dirty="0"/>
            </a:br>
            <a:r>
              <a:rPr lang="en-US" sz="3600" spc="-80" dirty="0">
                <a:gradFill>
                  <a:gsLst>
                    <a:gs pos="58333">
                      <a:schemeClr val="bg2"/>
                    </a:gs>
                    <a:gs pos="54000">
                      <a:schemeClr val="bg2"/>
                    </a:gs>
                  </a:gsLst>
                  <a:lin ang="5400000" scaled="0"/>
                </a:gradFill>
              </a:rPr>
              <a:t>Multiple teams and multiple code bases are expensive and slow</a:t>
            </a:r>
          </a:p>
        </p:txBody>
      </p:sp>
    </p:spTree>
    <p:extLst>
      <p:ext uri="{BB962C8B-B14F-4D97-AF65-F5344CB8AC3E}">
        <p14:creationId xmlns:p14="http://schemas.microsoft.com/office/powerpoint/2010/main" val="20734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dirty="0"/>
              <a:t>The </a:t>
            </a:r>
            <a:r>
              <a:rPr lang="en-US" b="1" i="1" dirty="0" err="1"/>
              <a:t>Silo’ed</a:t>
            </a:r>
            <a:r>
              <a:rPr lang="en-US" b="1" i="1" dirty="0"/>
              <a:t> </a:t>
            </a:r>
            <a:r>
              <a:rPr lang="en-US" dirty="0"/>
              <a:t>approach</a:t>
            </a:r>
            <a:br>
              <a:rPr lang="en-US" dirty="0"/>
            </a:br>
            <a:r>
              <a:rPr lang="en-US" sz="3600" spc="-80" dirty="0">
                <a:gradFill>
                  <a:gsLst>
                    <a:gs pos="58333">
                      <a:schemeClr val="bg2"/>
                    </a:gs>
                    <a:gs pos="54000">
                      <a:schemeClr val="bg2"/>
                    </a:gs>
                  </a:gsLst>
                  <a:lin ang="5400000" scaled="0"/>
                </a:gradFill>
              </a:rPr>
              <a:t>Multiple teams and multiple code bases are expensive and slow</a:t>
            </a:r>
          </a:p>
        </p:txBody>
      </p:sp>
      <p:sp>
        <p:nvSpPr>
          <p:cNvPr id="21" name="Rectangle 20"/>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23" name="Rectangle 22"/>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24" name="Rectangle 23"/>
          <p:cNvSpPr/>
          <p:nvPr/>
        </p:nvSpPr>
        <p:spPr bwMode="auto">
          <a:xfrm flipH="1">
            <a:off x="6376351" y="2363532"/>
            <a:ext cx="3181034"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Great apps delivered to </a:t>
            </a:r>
            <a:b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the user’s choice of device</a:t>
            </a:r>
          </a:p>
        </p:txBody>
      </p:sp>
      <p:sp>
        <p:nvSpPr>
          <p:cNvPr id="26" name="Rectangle 25"/>
          <p:cNvSpPr/>
          <p:nvPr/>
        </p:nvSpPr>
        <p:spPr bwMode="auto">
          <a:xfrm flipH="1">
            <a:off x="6362763" y="4390081"/>
            <a:ext cx="3686011" cy="1043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Development agility hampered by multiple code bases and fragment toolsets</a:t>
            </a:r>
          </a:p>
        </p:txBody>
      </p:sp>
      <p:sp>
        <p:nvSpPr>
          <p:cNvPr id="27" name="Rectangle 26"/>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28" name="Straight Arrow Connector 27"/>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56884" y="2669319"/>
            <a:ext cx="1859058"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4" name="Rectangle 33"/>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6" name="Rectangle 35"/>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cxnSp>
        <p:nvCxnSpPr>
          <p:cNvPr id="17" name="Straight Connector 16"/>
          <p:cNvCxnSpPr/>
          <p:nvPr/>
        </p:nvCxnSpPr>
        <p:spPr>
          <a:xfrm flipV="1">
            <a:off x="5829470" y="2665145"/>
            <a:ext cx="0" cy="297503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5392806" y="2263804"/>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Tree>
    <p:extLst>
      <p:ext uri="{BB962C8B-B14F-4D97-AF65-F5344CB8AC3E}">
        <p14:creationId xmlns:p14="http://schemas.microsoft.com/office/powerpoint/2010/main" val="642018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730"/>
            <a:ext cx="11887878" cy="917444"/>
          </a:xfrm>
        </p:spPr>
        <p:txBody>
          <a:bodyPr/>
          <a:lstStyle/>
          <a:p>
            <a:pPr algn="ctr"/>
            <a:r>
              <a:rPr lang="en-US" dirty="0"/>
              <a:t>Hybrid Approach</a:t>
            </a:r>
          </a:p>
        </p:txBody>
      </p:sp>
      <p:cxnSp>
        <p:nvCxnSpPr>
          <p:cNvPr id="12" name="Straight Connector 11"/>
          <p:cNvCxnSpPr/>
          <p:nvPr/>
        </p:nvCxnSpPr>
        <p:spPr>
          <a:xfrm>
            <a:off x="4007776" y="1938880"/>
            <a:ext cx="0" cy="3844058"/>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grpSp>
        <p:nvGrpSpPr>
          <p:cNvPr id="57" name="Group 56"/>
          <p:cNvGrpSpPr/>
          <p:nvPr/>
        </p:nvGrpSpPr>
        <p:grpSpPr>
          <a:xfrm>
            <a:off x="4878578" y="2259208"/>
            <a:ext cx="2679320" cy="2679320"/>
            <a:chOff x="5344586" y="1981200"/>
            <a:chExt cx="2679700" cy="2679700"/>
          </a:xfrm>
        </p:grpSpPr>
        <p:sp>
          <p:nvSpPr>
            <p:cNvPr id="55" name="Oval 54"/>
            <p:cNvSpPr/>
            <p:nvPr/>
          </p:nvSpPr>
          <p:spPr bwMode="auto">
            <a:xfrm>
              <a:off x="5344586" y="1981200"/>
              <a:ext cx="2679700" cy="2679700"/>
            </a:xfrm>
            <a:prstGeom prst="ellipse">
              <a:avLst/>
            </a:prstGeom>
            <a:solidFill>
              <a:schemeClr val="bg2">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p:cNvSpPr txBox="1"/>
            <p:nvPr/>
          </p:nvSpPr>
          <p:spPr>
            <a:xfrm>
              <a:off x="5738286" y="3569064"/>
              <a:ext cx="1879600" cy="572503"/>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charset="0"/>
                  <a:ea typeface="ＭＳ Ｐゴシック" charset="0"/>
                </a:rPr>
                <a:t>App Generator</a:t>
              </a:r>
            </a:p>
          </p:txBody>
        </p:sp>
        <p:pic>
          <p:nvPicPr>
            <p:cNvPr id="34" name="Picture 33" descr="gears_icon.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67187" y="2594314"/>
              <a:ext cx="1207799" cy="948985"/>
            </a:xfrm>
            <a:prstGeom prst="rect">
              <a:avLst/>
            </a:prstGeom>
          </p:spPr>
        </p:pic>
      </p:grpSp>
      <p:sp>
        <p:nvSpPr>
          <p:cNvPr id="36" name="TextBox 35"/>
          <p:cNvSpPr txBox="1"/>
          <p:nvPr/>
        </p:nvSpPr>
        <p:spPr>
          <a:xfrm>
            <a:off x="1228762" y="2399252"/>
            <a:ext cx="2758973" cy="2367188"/>
          </a:xfrm>
          <a:prstGeom prst="rect">
            <a:avLst/>
          </a:prstGeom>
          <a:noFill/>
        </p:spPr>
        <p:txBody>
          <a:bodyPr wrap="square" lIns="182854" tIns="146283" rIns="182854" bIns="146283" rtlCol="0">
            <a:spAutoFit/>
          </a:bodyPr>
          <a:lstStyle/>
          <a:p>
            <a:pPr marL="0" marR="0" lvl="0" indent="0" algn="r" defTabSz="932293" rtl="0" eaLnBrk="1" fontAlgn="base" latinLnBrk="0" hangingPunct="1">
              <a:lnSpc>
                <a:spcPct val="11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3C3C3C"/>
                </a:solidFill>
                <a:effectLst/>
                <a:uLnTx/>
                <a:uFillTx/>
                <a:latin typeface="Calibri" charset="0"/>
                <a:ea typeface="ＭＳ Ｐゴシック" charset="0"/>
              </a:rPr>
              <a:t>Lua</a:t>
            </a:r>
          </a:p>
          <a:p>
            <a:pPr marL="0" marR="0" lvl="0" indent="0" algn="r" defTabSz="932293" rtl="0" eaLnBrk="1" fontAlgn="base" latinLnBrk="0" hangingPunct="1">
              <a:lnSpc>
                <a:spcPct val="11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3C3C3C"/>
                </a:solidFill>
                <a:effectLst/>
                <a:uLnTx/>
                <a:uFillTx/>
                <a:latin typeface="Calibri" charset="0"/>
                <a:ea typeface="ＭＳ Ｐゴシック" charset="0"/>
              </a:rPr>
              <a:t>Javascript</a:t>
            </a:r>
          </a:p>
          <a:p>
            <a:pPr marL="0" marR="0" lvl="0" indent="0" algn="r" defTabSz="932293" rtl="0" eaLnBrk="1" fontAlgn="base" latinLnBrk="0" hangingPunct="1">
              <a:lnSpc>
                <a:spcPct val="11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3C3C3C"/>
                </a:solidFill>
                <a:effectLst/>
                <a:uLnTx/>
                <a:uFillTx/>
                <a:latin typeface="Calibri" charset="0"/>
                <a:ea typeface="ＭＳ Ｐゴシック" charset="0"/>
              </a:rPr>
              <a:t>Actionscript</a:t>
            </a:r>
          </a:p>
          <a:p>
            <a:pPr marL="0" marR="0" lvl="0" indent="0" algn="r" defTabSz="932293" rtl="0" eaLnBrk="1" fontAlgn="base" latinLnBrk="0" hangingPunct="1">
              <a:lnSpc>
                <a:spcPct val="110000"/>
              </a:lnSpc>
              <a:spcBef>
                <a:spcPct val="0"/>
              </a:spcBef>
              <a:spcAft>
                <a:spcPct val="0"/>
              </a:spcAft>
              <a:buClrTx/>
              <a:buSzTx/>
              <a:buFontTx/>
              <a:buNone/>
              <a:tabLst/>
              <a:defRPr/>
            </a:pPr>
            <a:r>
              <a:rPr kumimoji="0" lang="en-US" sz="3000" b="0" i="0" u="none" strike="noStrike" kern="1200" cap="none" spc="0" normalizeH="0" baseline="0" noProof="0" dirty="0">
                <a:ln>
                  <a:noFill/>
                </a:ln>
                <a:solidFill>
                  <a:srgbClr val="3C3C3C"/>
                </a:solidFill>
                <a:effectLst/>
                <a:uLnTx/>
                <a:uFillTx/>
                <a:latin typeface="Calibri" charset="0"/>
                <a:ea typeface="ＭＳ Ｐゴシック" charset="0"/>
              </a:rPr>
              <a:t>HTML+CSS</a:t>
            </a:r>
          </a:p>
        </p:txBody>
      </p:sp>
      <p:cxnSp>
        <p:nvCxnSpPr>
          <p:cNvPr id="38" name="Straight Arrow Connector 37"/>
          <p:cNvCxnSpPr/>
          <p:nvPr/>
        </p:nvCxnSpPr>
        <p:spPr>
          <a:xfrm>
            <a:off x="4011399" y="2830627"/>
            <a:ext cx="878289"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011400" y="3351253"/>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011400" y="3871879"/>
            <a:ext cx="776703"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11399" y="4392505"/>
            <a:ext cx="865591"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7706576" y="2170321"/>
            <a:ext cx="2180525" cy="2857095"/>
            <a:chOff x="7744886" y="1892300"/>
            <a:chExt cx="2180835" cy="2857500"/>
          </a:xfrm>
        </p:grpSpPr>
        <p:grpSp>
          <p:nvGrpSpPr>
            <p:cNvPr id="30" name="Group 29"/>
            <p:cNvGrpSpPr/>
            <p:nvPr/>
          </p:nvGrpSpPr>
          <p:grpSpPr>
            <a:xfrm>
              <a:off x="9116486" y="1892300"/>
              <a:ext cx="803108" cy="803108"/>
              <a:chOff x="2057400" y="2654300"/>
              <a:chExt cx="1028700" cy="1028700"/>
            </a:xfrm>
          </p:grpSpPr>
          <p:sp>
            <p:nvSpPr>
              <p:cNvPr id="5" name="Oval 4"/>
              <p:cNvSpPr/>
              <p:nvPr/>
            </p:nvSpPr>
            <p:spPr bwMode="auto">
              <a:xfrm>
                <a:off x="2057400" y="26543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descr="Apple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6" name="Group 5"/>
            <p:cNvGrpSpPr/>
            <p:nvPr/>
          </p:nvGrpSpPr>
          <p:grpSpPr>
            <a:xfrm>
              <a:off x="9113144" y="2917992"/>
              <a:ext cx="803108" cy="803108"/>
              <a:chOff x="3810000" y="3073400"/>
              <a:chExt cx="1028700" cy="1028700"/>
            </a:xfrm>
          </p:grpSpPr>
          <p:sp>
            <p:nvSpPr>
              <p:cNvPr id="25" name="Oval 24"/>
              <p:cNvSpPr/>
              <p:nvPr/>
            </p:nvSpPr>
            <p:spPr bwMode="auto">
              <a:xfrm>
                <a:off x="38100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descr="Android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8" name="Group 7"/>
            <p:cNvGrpSpPr/>
            <p:nvPr/>
          </p:nvGrpSpPr>
          <p:grpSpPr>
            <a:xfrm>
              <a:off x="9122613" y="3946692"/>
              <a:ext cx="803108" cy="803108"/>
              <a:chOff x="6083300" y="3073400"/>
              <a:chExt cx="1028700" cy="1028700"/>
            </a:xfrm>
          </p:grpSpPr>
          <p:sp>
            <p:nvSpPr>
              <p:cNvPr id="28" name="Oval 27"/>
              <p:cNvSpPr/>
              <p:nvPr/>
            </p:nvSpPr>
            <p:spPr bwMode="auto">
              <a:xfrm>
                <a:off x="6083300" y="3073400"/>
                <a:ext cx="1028700" cy="10287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 name="Picture 28" descr="Windows_logo.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cxnSp>
          <p:nvCxnSpPr>
            <p:cNvPr id="42" name="Straight Arrow Connector 41"/>
            <p:cNvCxnSpPr/>
            <p:nvPr/>
          </p:nvCxnSpPr>
          <p:spPr>
            <a:xfrm flipV="1">
              <a:off x="7744886" y="2413000"/>
              <a:ext cx="1168400" cy="9017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744886" y="3314700"/>
              <a:ext cx="1168400" cy="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744886" y="3302000"/>
              <a:ext cx="1168400" cy="914400"/>
            </a:xfrm>
            <a:prstGeom prst="straightConnector1">
              <a:avLst/>
            </a:prstGeom>
            <a:ln w="28575" cmpd="sng">
              <a:solidFill>
                <a:schemeClr val="bg2">
                  <a:lumMod val="65000"/>
                </a:schemeClr>
              </a:solidFill>
              <a:headEnd type="none"/>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15324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Languages</a:t>
            </a:r>
          </a:p>
        </p:txBody>
      </p:sp>
      <p:sp>
        <p:nvSpPr>
          <p:cNvPr id="4" name="Text Placeholder 3"/>
          <p:cNvSpPr>
            <a:spLocks noGrp="1"/>
          </p:cNvSpPr>
          <p:nvPr>
            <p:ph type="body" sz="quarter" idx="10"/>
          </p:nvPr>
        </p:nvSpPr>
        <p:spPr>
          <a:xfrm>
            <a:off x="274638" y="1212850"/>
            <a:ext cx="11887200" cy="3754874"/>
          </a:xfrm>
        </p:spPr>
        <p:txBody>
          <a:bodyPr/>
          <a:lstStyle/>
          <a:p>
            <a:pPr marL="571500" indent="-571500">
              <a:buFont typeface="Arial" panose="020B0604020202020204" pitchFamily="34" charset="0"/>
              <a:buChar char="•"/>
            </a:pPr>
            <a:r>
              <a:rPr lang="en-US" dirty="0"/>
              <a:t>Languages are different dialects to code</a:t>
            </a:r>
          </a:p>
          <a:p>
            <a:pPr marL="571500" indent="-571500">
              <a:buFont typeface="Arial" panose="020B0604020202020204" pitchFamily="34" charset="0"/>
              <a:buChar char="•"/>
            </a:pPr>
            <a:r>
              <a:rPr lang="en-US" dirty="0"/>
              <a:t>Each language has its own syntax, its own features and, usually, it’s also tight to as specific platform or to a specific context</a:t>
            </a:r>
          </a:p>
          <a:p>
            <a:pPr marL="571500" indent="-571500">
              <a:buFont typeface="Arial" panose="020B0604020202020204" pitchFamily="34" charset="0"/>
              <a:buChar char="•"/>
            </a:pPr>
            <a:r>
              <a:rPr lang="en-US" dirty="0"/>
              <a:t>Languages keep evolving over time, some disappears, new ones start to grow</a:t>
            </a:r>
          </a:p>
        </p:txBody>
      </p:sp>
    </p:spTree>
    <p:extLst>
      <p:ext uri="{BB962C8B-B14F-4D97-AF65-F5344CB8AC3E}">
        <p14:creationId xmlns:p14="http://schemas.microsoft.com/office/powerpoint/2010/main" val="613840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pPr>
            <a:r>
              <a:rPr lang="en-US" b="1" i="1" dirty="0"/>
              <a:t>Hybrid</a:t>
            </a:r>
            <a:r>
              <a:rPr lang="en-US" dirty="0"/>
              <a:t> approach</a:t>
            </a:r>
          </a:p>
        </p:txBody>
      </p:sp>
      <p:sp>
        <p:nvSpPr>
          <p:cNvPr id="4" name="Text Placeholder 3"/>
          <p:cNvSpPr>
            <a:spLocks noGrp="1"/>
          </p:cNvSpPr>
          <p:nvPr>
            <p:ph type="body" sz="quarter" idx="11"/>
          </p:nvPr>
        </p:nvSpPr>
        <p:spPr>
          <a:xfrm>
            <a:off x="274643" y="2124075"/>
            <a:ext cx="5486399" cy="3767185"/>
          </a:xfrm>
        </p:spPr>
        <p:txBody>
          <a:bodyPr/>
          <a:lstStyle/>
          <a:p>
            <a:pPr>
              <a:spcBef>
                <a:spcPts val="2400"/>
              </a:spcBef>
            </a:pPr>
            <a:r>
              <a:rPr lang="en-US" sz="2400" dirty="0"/>
              <a:t>Hybrid apps. Presentation </a:t>
            </a:r>
            <a:br>
              <a:rPr lang="en-US" sz="2400" dirty="0"/>
            </a:br>
            <a:r>
              <a:rPr lang="en-US" sz="2400" dirty="0"/>
              <a:t>written in HTML/CSS and behavior written in JavaScript/</a:t>
            </a:r>
            <a:r>
              <a:rPr lang="en-US" sz="2400" dirty="0" err="1"/>
              <a:t>TypeScript</a:t>
            </a:r>
            <a:endParaRPr lang="en-US" sz="2400" dirty="0"/>
          </a:p>
          <a:p>
            <a:pPr>
              <a:spcBef>
                <a:spcPts val="2400"/>
              </a:spcBef>
            </a:pPr>
            <a:r>
              <a:rPr lang="en-US" sz="2400" dirty="0"/>
              <a:t>Highest code reuse ratio </a:t>
            </a:r>
            <a:br>
              <a:rPr lang="en-US" sz="2400" dirty="0"/>
            </a:br>
            <a:r>
              <a:rPr lang="en-US" sz="2400" dirty="0"/>
              <a:t>at UI expense</a:t>
            </a:r>
          </a:p>
          <a:p>
            <a:pPr>
              <a:spcBef>
                <a:spcPts val="2400"/>
              </a:spcBef>
            </a:pPr>
            <a:r>
              <a:rPr lang="en-US" sz="2400" dirty="0"/>
              <a:t>Performance depends </a:t>
            </a:r>
            <a:br>
              <a:rPr lang="en-US" sz="2400" dirty="0"/>
            </a:br>
            <a:r>
              <a:rPr lang="en-US" sz="2400" dirty="0"/>
              <a:t>on the container</a:t>
            </a:r>
          </a:p>
          <a:p>
            <a:pPr>
              <a:spcBef>
                <a:spcPts val="2400"/>
              </a:spcBef>
            </a:pPr>
            <a:r>
              <a:rPr lang="en-US" sz="2400" dirty="0"/>
              <a:t>Apache Cordova/Ionic</a:t>
            </a:r>
          </a:p>
        </p:txBody>
      </p:sp>
      <p:sp>
        <p:nvSpPr>
          <p:cNvPr id="38" name="Rectangle 37"/>
          <p:cNvSpPr/>
          <p:nvPr/>
        </p:nvSpPr>
        <p:spPr bwMode="auto">
          <a:xfrm>
            <a:off x="6035675" y="1951781"/>
            <a:ext cx="6400800" cy="273843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1" u="none" strike="noStrike" kern="1200" cap="none" spc="0" normalizeH="0" baseline="0" noProof="0" dirty="0">
                <a:ln>
                  <a:noFill/>
                </a:ln>
                <a:gradFill>
                  <a:gsLst>
                    <a:gs pos="44444">
                      <a:srgbClr val="5C2D91"/>
                    </a:gs>
                    <a:gs pos="63000">
                      <a:srgbClr val="5C2D91"/>
                    </a:gs>
                  </a:gsLst>
                  <a:lin ang="5400000" scaled="0"/>
                </a:gradFill>
                <a:effectLst/>
                <a:uLnTx/>
                <a:uFillTx/>
                <a:latin typeface="Segoe UI Light"/>
                <a:ea typeface="Segoe UI" pitchFamily="34" charset="0"/>
                <a:cs typeface="Segoe UI" pitchFamily="34" charset="0"/>
              </a:rPr>
              <a:t>Write-once-run-anywhere</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0" normalizeH="0" baseline="0" noProof="0" dirty="0">
                <a:ln>
                  <a:noFill/>
                </a:ln>
                <a:gradFill>
                  <a:gsLst>
                    <a:gs pos="44444">
                      <a:srgbClr val="5C2D91"/>
                    </a:gs>
                    <a:gs pos="63000">
                      <a:srgbClr val="5C2D91"/>
                    </a:gs>
                  </a:gsLst>
                  <a:lin ang="5400000" scaled="0"/>
                </a:gradFill>
                <a:effectLst/>
                <a:uLnTx/>
                <a:uFillTx/>
                <a:latin typeface="Segoe UI Light"/>
                <a:ea typeface="Segoe UI" pitchFamily="34" charset="0"/>
                <a:cs typeface="Segoe UI" pitchFamily="34" charset="0"/>
              </a:rPr>
              <a:t>box</a:t>
            </a:r>
          </a:p>
        </p:txBody>
      </p:sp>
      <p:sp>
        <p:nvSpPr>
          <p:cNvPr id="49" name="Rectangle 48"/>
          <p:cNvSpPr/>
          <p:nvPr/>
        </p:nvSpPr>
        <p:spPr bwMode="auto">
          <a:xfrm>
            <a:off x="6035675" y="483962"/>
            <a:ext cx="6400800" cy="6997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CSS</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HTML</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err="1">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TypeScript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JavaScript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Ionic</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r>
              <a:rPr kumimoji="0" lang="en-US" sz="2000" b="0" i="0" u="none" strike="noStrike" kern="1200" cap="none" spc="30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 </a:t>
            </a:r>
            <a:r>
              <a:rPr kumimoji="0" lang="en-US" sz="2000" b="0" i="0" u="none" strike="noStrike" kern="1200" cap="none" spc="0" normalizeH="0" baseline="0" noProof="0" dirty="0">
                <a:ln>
                  <a:noFill/>
                </a:ln>
                <a:gradFill>
                  <a:gsLst>
                    <a:gs pos="80556">
                      <a:srgbClr val="3C3C3C"/>
                    </a:gs>
                    <a:gs pos="58333">
                      <a:srgbClr val="3C3C3C"/>
                    </a:gs>
                  </a:gsLst>
                  <a:lin ang="5400000" scaled="0"/>
                </a:gradFill>
                <a:effectLst/>
                <a:uLnTx/>
                <a:uFillTx/>
                <a:latin typeface="Segoe UI"/>
                <a:ea typeface="Segoe UI" pitchFamily="34" charset="0"/>
                <a:cs typeface="Segoe UI" pitchFamily="34" charset="0"/>
              </a:rPr>
              <a:t>…</a:t>
            </a:r>
          </a:p>
        </p:txBody>
      </p:sp>
      <p:sp>
        <p:nvSpPr>
          <p:cNvPr id="23" name="Freeform 17"/>
          <p:cNvSpPr>
            <a:spLocks noChangeAspect="1"/>
          </p:cNvSpPr>
          <p:nvPr/>
        </p:nvSpPr>
        <p:spPr bwMode="auto">
          <a:xfrm rot="10800000">
            <a:off x="9057306" y="1387193"/>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nvGrpSpPr>
          <p:cNvPr id="5" name="Group 4"/>
          <p:cNvGrpSpPr/>
          <p:nvPr/>
        </p:nvGrpSpPr>
        <p:grpSpPr>
          <a:xfrm>
            <a:off x="8970945" y="4930015"/>
            <a:ext cx="530261" cy="1355600"/>
            <a:chOff x="8970945" y="4930015"/>
            <a:chExt cx="530261" cy="1355600"/>
          </a:xfrm>
        </p:grpSpPr>
        <p:sp>
          <p:nvSpPr>
            <p:cNvPr id="21" name="Freeform 20"/>
            <p:cNvSpPr>
              <a:spLocks noChangeAspect="1" noEditPoints="1"/>
            </p:cNvSpPr>
            <p:nvPr/>
          </p:nvSpPr>
          <p:spPr bwMode="auto">
            <a:xfrm>
              <a:off x="8970945" y="5647003"/>
              <a:ext cx="530261" cy="638612"/>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24" name="Freeform 17"/>
            <p:cNvSpPr>
              <a:spLocks noChangeAspect="1"/>
            </p:cNvSpPr>
            <p:nvPr/>
          </p:nvSpPr>
          <p:spPr bwMode="auto">
            <a:xfrm rot="10800000">
              <a:off x="9057306"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grpSp>
        <p:nvGrpSpPr>
          <p:cNvPr id="6" name="Group 5"/>
          <p:cNvGrpSpPr/>
          <p:nvPr/>
        </p:nvGrpSpPr>
        <p:grpSpPr>
          <a:xfrm>
            <a:off x="10811551" y="4930015"/>
            <a:ext cx="558359" cy="1348818"/>
            <a:chOff x="10811551" y="4930015"/>
            <a:chExt cx="558359" cy="1348818"/>
          </a:xfrm>
        </p:grpSpPr>
        <p:sp>
          <p:nvSpPr>
            <p:cNvPr id="20" name="Freeform 19"/>
            <p:cNvSpPr>
              <a:spLocks noChangeAspect="1" noEditPoints="1"/>
            </p:cNvSpPr>
            <p:nvPr/>
          </p:nvSpPr>
          <p:spPr bwMode="auto">
            <a:xfrm>
              <a:off x="10811551" y="5711842"/>
              <a:ext cx="558359" cy="566991"/>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27" name="Freeform 17"/>
            <p:cNvSpPr>
              <a:spLocks noChangeAspect="1"/>
            </p:cNvSpPr>
            <p:nvPr/>
          </p:nvSpPr>
          <p:spPr bwMode="auto">
            <a:xfrm rot="10800000">
              <a:off x="10911691"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grpSp>
        <p:nvGrpSpPr>
          <p:cNvPr id="3" name="Group 2"/>
          <p:cNvGrpSpPr/>
          <p:nvPr/>
        </p:nvGrpSpPr>
        <p:grpSpPr>
          <a:xfrm>
            <a:off x="7035569" y="4930015"/>
            <a:ext cx="676347" cy="1252606"/>
            <a:chOff x="7035569" y="4930015"/>
            <a:chExt cx="676347" cy="1252606"/>
          </a:xfrm>
        </p:grpSpPr>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569" y="5749997"/>
              <a:ext cx="676347" cy="432624"/>
            </a:xfrm>
            <a:prstGeom prst="rect">
              <a:avLst/>
            </a:prstGeom>
          </p:spPr>
        </p:pic>
        <p:sp>
          <p:nvSpPr>
            <p:cNvPr id="28" name="Freeform 17"/>
            <p:cNvSpPr>
              <a:spLocks noChangeAspect="1"/>
            </p:cNvSpPr>
            <p:nvPr/>
          </p:nvSpPr>
          <p:spPr bwMode="auto">
            <a:xfrm rot="10800000">
              <a:off x="7202921" y="4930015"/>
              <a:ext cx="357539" cy="361078"/>
            </a:xfrm>
            <a:custGeom>
              <a:avLst/>
              <a:gdLst>
                <a:gd name="T0" fmla="*/ 153 w 303"/>
                <a:gd name="T1" fmla="*/ 0 h 306"/>
                <a:gd name="T2" fmla="*/ 0 w 303"/>
                <a:gd name="T3" fmla="*/ 150 h 306"/>
                <a:gd name="T4" fmla="*/ 12 w 303"/>
                <a:gd name="T5" fmla="*/ 164 h 306"/>
                <a:gd name="T6" fmla="*/ 143 w 303"/>
                <a:gd name="T7" fmla="*/ 36 h 306"/>
                <a:gd name="T8" fmla="*/ 143 w 303"/>
                <a:gd name="T9" fmla="*/ 306 h 306"/>
                <a:gd name="T10" fmla="*/ 163 w 303"/>
                <a:gd name="T11" fmla="*/ 306 h 306"/>
                <a:gd name="T12" fmla="*/ 163 w 303"/>
                <a:gd name="T13" fmla="*/ 36 h 306"/>
                <a:gd name="T14" fmla="*/ 291 w 303"/>
                <a:gd name="T15" fmla="*/ 164 h 306"/>
                <a:gd name="T16" fmla="*/ 303 w 303"/>
                <a:gd name="T17" fmla="*/ 150 h 306"/>
                <a:gd name="T18" fmla="*/ 153 w 303"/>
                <a:gd name="T19" fmla="*/ 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6">
                  <a:moveTo>
                    <a:pt x="153" y="0"/>
                  </a:moveTo>
                  <a:lnTo>
                    <a:pt x="0" y="150"/>
                  </a:lnTo>
                  <a:lnTo>
                    <a:pt x="12" y="164"/>
                  </a:lnTo>
                  <a:lnTo>
                    <a:pt x="143" y="36"/>
                  </a:lnTo>
                  <a:lnTo>
                    <a:pt x="143" y="306"/>
                  </a:lnTo>
                  <a:lnTo>
                    <a:pt x="163" y="306"/>
                  </a:lnTo>
                  <a:lnTo>
                    <a:pt x="163" y="36"/>
                  </a:lnTo>
                  <a:lnTo>
                    <a:pt x="291" y="164"/>
                  </a:lnTo>
                  <a:lnTo>
                    <a:pt x="303" y="150"/>
                  </a:lnTo>
                  <a:lnTo>
                    <a:pt x="153" y="0"/>
                  </a:lnTo>
                  <a:close/>
                </a:path>
              </a:pathLst>
            </a:custGeom>
            <a:solidFill>
              <a:schemeClr val="bg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spTree>
    <p:extLst>
      <p:ext uri="{BB962C8B-B14F-4D97-AF65-F5344CB8AC3E}">
        <p14:creationId xmlns:p14="http://schemas.microsoft.com/office/powerpoint/2010/main" val="211992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1174E-6 -2.61008E-6 L -2.01174E-6 0.07172 " pathEditMode="relative" rAng="0" ptsTypes="AA">
                                      <p:cBhvr>
                                        <p:cTn id="9" dur="800" spd="-100000" fill="hold"/>
                                        <p:tgtEl>
                                          <p:spTgt spid="4"/>
                                        </p:tgtEl>
                                        <p:attrNameLst>
                                          <p:attrName>ppt_x</p:attrName>
                                          <p:attrName>ppt_y</p:attrName>
                                        </p:attrNameLst>
                                      </p:cBhvr>
                                      <p:rCtr x="0" y="3586"/>
                                    </p:animMotion>
                                  </p:childTnLst>
                                </p:cTn>
                              </p:par>
                              <p:par>
                                <p:cTn id="10" presetID="10" presetClass="entr" presetSubtype="0" fill="hold" grpId="0" nodeType="with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par>
                                <p:cTn id="13" presetID="35" presetClass="path" presetSubtype="0" decel="100000" fill="hold" grpId="1" nodeType="withEffect">
                                  <p:stCondLst>
                                    <p:cond delay="500"/>
                                  </p:stCondLst>
                                  <p:childTnLst>
                                    <p:animMotion origin="layout" path="M -1.99132E-7 -0.02384 L -1.99132E-7 0.00022 " pathEditMode="relative" rAng="0" ptsTypes="AA">
                                      <p:cBhvr>
                                        <p:cTn id="14" dur="500" fill="hold"/>
                                        <p:tgtEl>
                                          <p:spTgt spid="49"/>
                                        </p:tgtEl>
                                        <p:attrNameLst>
                                          <p:attrName>ppt_x</p:attrName>
                                          <p:attrName>ppt_y</p:attrName>
                                        </p:attrNameLst>
                                      </p:cBhvr>
                                      <p:rCtr x="0" y="1203"/>
                                    </p:animMotion>
                                  </p:childTnLst>
                                </p:cTn>
                              </p:par>
                              <p:par>
                                <p:cTn id="15" presetID="10" presetClass="entr" presetSubtype="0" fill="hold" grpId="0" nodeType="withEffect">
                                  <p:stCondLst>
                                    <p:cond delay="6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35" presetClass="path" presetSubtype="0" decel="100000" fill="hold" grpId="1" nodeType="withEffect">
                                  <p:stCondLst>
                                    <p:cond delay="600"/>
                                  </p:stCondLst>
                                  <p:childTnLst>
                                    <p:animMotion origin="layout" path="M -1.99132E-7 -0.02384 L -1.99132E-7 0.00022 " pathEditMode="relative" rAng="0" ptsTypes="AA">
                                      <p:cBhvr>
                                        <p:cTn id="19" dur="500" fill="hold"/>
                                        <p:tgtEl>
                                          <p:spTgt spid="23"/>
                                        </p:tgtEl>
                                        <p:attrNameLst>
                                          <p:attrName>ppt_x</p:attrName>
                                          <p:attrName>ppt_y</p:attrName>
                                        </p:attrNameLst>
                                      </p:cBhvr>
                                      <p:rCtr x="0" y="1203"/>
                                    </p:animMotion>
                                  </p:childTnLst>
                                </p:cTn>
                              </p:par>
                              <p:par>
                                <p:cTn id="20" presetID="10" presetClass="entr" presetSubtype="0" fill="hold" grpId="0" nodeType="withEffect">
                                  <p:stCondLst>
                                    <p:cond delay="70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35" presetClass="path" presetSubtype="0" decel="100000" fill="hold" grpId="1" nodeType="withEffect">
                                  <p:stCondLst>
                                    <p:cond delay="700"/>
                                  </p:stCondLst>
                                  <p:childTnLst>
                                    <p:animMotion origin="layout" path="M -1.99132E-7 -0.02384 L -1.99132E-7 0.00022 " pathEditMode="relative" rAng="0" ptsTypes="AA">
                                      <p:cBhvr>
                                        <p:cTn id="24" dur="500" fill="hold"/>
                                        <p:tgtEl>
                                          <p:spTgt spid="38"/>
                                        </p:tgtEl>
                                        <p:attrNameLst>
                                          <p:attrName>ppt_x</p:attrName>
                                          <p:attrName>ppt_y</p:attrName>
                                        </p:attrNameLst>
                                      </p:cBhvr>
                                      <p:rCtr x="0" y="1203"/>
                                    </p:animMotion>
                                  </p:childTnLst>
                                </p:cTn>
                              </p:par>
                              <p:par>
                                <p:cTn id="25" presetID="10" presetClass="entr" presetSubtype="0" fill="hold"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35" presetClass="path" presetSubtype="0" decel="100000" fill="hold" nodeType="withEffect">
                                  <p:stCondLst>
                                    <p:cond delay="800"/>
                                  </p:stCondLst>
                                  <p:childTnLst>
                                    <p:animMotion origin="layout" path="M -1.99132E-7 -0.02384 L -1.99132E-7 0.00022 " pathEditMode="relative" rAng="0" ptsTypes="AA">
                                      <p:cBhvr>
                                        <p:cTn id="29" dur="500" fill="hold"/>
                                        <p:tgtEl>
                                          <p:spTgt spid="3"/>
                                        </p:tgtEl>
                                        <p:attrNameLst>
                                          <p:attrName>ppt_x</p:attrName>
                                          <p:attrName>ppt_y</p:attrName>
                                        </p:attrNameLst>
                                      </p:cBhvr>
                                      <p:rCtr x="0" y="1203"/>
                                    </p:animMotion>
                                  </p:childTnLst>
                                </p:cTn>
                              </p:par>
                              <p:par>
                                <p:cTn id="30" presetID="10" presetClass="entr" presetSubtype="0" fill="hold" nodeType="withEffect">
                                  <p:stCondLst>
                                    <p:cond delay="9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35" presetClass="path" presetSubtype="0" decel="100000" fill="hold" nodeType="withEffect">
                                  <p:stCondLst>
                                    <p:cond delay="900"/>
                                  </p:stCondLst>
                                  <p:childTnLst>
                                    <p:animMotion origin="layout" path="M -1.99132E-7 -0.02384 L -1.99132E-7 0.00022 " pathEditMode="relative" rAng="0" ptsTypes="AA">
                                      <p:cBhvr>
                                        <p:cTn id="34" dur="500" fill="hold"/>
                                        <p:tgtEl>
                                          <p:spTgt spid="5"/>
                                        </p:tgtEl>
                                        <p:attrNameLst>
                                          <p:attrName>ppt_x</p:attrName>
                                          <p:attrName>ppt_y</p:attrName>
                                        </p:attrNameLst>
                                      </p:cBhvr>
                                      <p:rCtr x="0" y="1203"/>
                                    </p:animMotion>
                                  </p:childTnLst>
                                </p:cTn>
                              </p:par>
                              <p:par>
                                <p:cTn id="35" presetID="10" presetClass="entr" presetSubtype="0" fill="hold" nodeType="with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decel="100000" fill="hold" nodeType="withEffect">
                                  <p:stCondLst>
                                    <p:cond delay="1000"/>
                                  </p:stCondLst>
                                  <p:childTnLst>
                                    <p:animMotion origin="layout" path="M -1.99132E-7 -0.02384 L -1.99132E-7 0.00022 " pathEditMode="relative" rAng="0" ptsTypes="AA">
                                      <p:cBhvr>
                                        <p:cTn id="39" dur="500" fill="hold"/>
                                        <p:tgtEl>
                                          <p:spTgt spid="6"/>
                                        </p:tgtEl>
                                        <p:attrNameLst>
                                          <p:attrName>ppt_x</p:attrName>
                                          <p:attrName>ppt_y</p:attrName>
                                        </p:attrNameLst>
                                      </p:cBhvr>
                                      <p:rCtr x="0" y="12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8" grpId="0" animBg="1"/>
      <p:bldP spid="38" grpId="1" animBg="1"/>
      <p:bldP spid="49" grpId="0"/>
      <p:bldP spid="49" grpId="1"/>
      <p:bldP spid="23" grpId="0" animBg="1"/>
      <p:bldP spid="2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xplat cordova.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434888" cy="6994525"/>
          </a:xfrm>
          <a:prstGeom prst="rect">
            <a:avLst/>
          </a:prstGeom>
        </p:spPr>
      </p:pic>
    </p:spTree>
    <p:extLst>
      <p:ext uri="{BB962C8B-B14F-4D97-AF65-F5344CB8AC3E}">
        <p14:creationId xmlns:p14="http://schemas.microsoft.com/office/powerpoint/2010/main" val="12120531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6" name="Rectangle 5"/>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14" name="Rectangle 13"/>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35" name="Straight Arrow Connector 34"/>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999011" y="2669319"/>
            <a:ext cx="3545845"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7537072" y="2665145"/>
            <a:ext cx="0" cy="297503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7069755" y="2263804"/>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15" name="Rectangle 14"/>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7" name="Rectangle 16"/>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9" name="Rectangle 18"/>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8" name="Title 1"/>
          <p:cNvSpPr>
            <a:spLocks noGrp="1"/>
          </p:cNvSpPr>
          <p:nvPr>
            <p:ph type="title"/>
          </p:nvPr>
        </p:nvSpPr>
        <p:spPr>
          <a:xfrm>
            <a:off x="274640" y="295277"/>
            <a:ext cx="11889564" cy="917575"/>
          </a:xfrm>
        </p:spPr>
        <p:txBody>
          <a:bodyPr/>
          <a:lstStyle/>
          <a:p>
            <a:r>
              <a:rPr lang="en-US" dirty="0"/>
              <a:t>The </a:t>
            </a:r>
            <a:r>
              <a:rPr lang="en-US" b="1" i="1" dirty="0"/>
              <a:t>write-once-run-anywhere</a:t>
            </a:r>
            <a:r>
              <a:rPr lang="en-US" dirty="0"/>
              <a:t> approach</a:t>
            </a:r>
            <a:br>
              <a:rPr lang="en-US" dirty="0"/>
            </a:br>
            <a:r>
              <a:rPr lang="en-US" sz="3600" spc="-40" dirty="0">
                <a:gradFill>
                  <a:gsLst>
                    <a:gs pos="58333">
                      <a:schemeClr val="bg2"/>
                    </a:gs>
                    <a:gs pos="54000">
                      <a:schemeClr val="bg2"/>
                    </a:gs>
                  </a:gsLst>
                  <a:lin ang="5400000" scaled="0"/>
                </a:gradFill>
              </a:rPr>
              <a:t>HTML Hybrid scenarios like </a:t>
            </a:r>
            <a:r>
              <a:rPr lang="en-US" sz="3600" spc="-40" dirty="0">
                <a:gradFill>
                  <a:gsLst>
                    <a:gs pos="58333">
                      <a:schemeClr val="bg2"/>
                    </a:gs>
                    <a:gs pos="54000">
                      <a:schemeClr val="bg2"/>
                    </a:gs>
                  </a:gsLst>
                  <a:lin ang="5400000" scaled="0"/>
                </a:gradFill>
                <a:latin typeface="+mn-lt"/>
              </a:rPr>
              <a:t>Apache Cordova</a:t>
            </a:r>
          </a:p>
        </p:txBody>
      </p:sp>
    </p:spTree>
    <p:extLst>
      <p:ext uri="{BB962C8B-B14F-4D97-AF65-F5344CB8AC3E}">
        <p14:creationId xmlns:p14="http://schemas.microsoft.com/office/powerpoint/2010/main" val="64130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00" fill="hold"/>
                                        <p:tgtEl>
                                          <p:spTgt spid="20"/>
                                        </p:tgtEl>
                                        <p:attrNameLst>
                                          <p:attrName>ppt_x</p:attrName>
                                        </p:attrNameLst>
                                      </p:cBhvr>
                                      <p:tavLst>
                                        <p:tav tm="0">
                                          <p:val>
                                            <p:strVal val="0-#ppt_w/2"/>
                                          </p:val>
                                        </p:tav>
                                        <p:tav tm="100000">
                                          <p:val>
                                            <p:strVal val="#ppt_x"/>
                                          </p:val>
                                        </p:tav>
                                      </p:tavLst>
                                    </p:anim>
                                    <p:anim calcmode="lin" valueType="num">
                                      <p:cBhvr additive="base">
                                        <p:cTn id="8" dur="7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dirty="0"/>
              <a:t>The </a:t>
            </a:r>
            <a:r>
              <a:rPr lang="en-US" b="1" i="1" dirty="0"/>
              <a:t>write-once-run-anywhere</a:t>
            </a:r>
            <a:r>
              <a:rPr lang="en-US" dirty="0"/>
              <a:t> approach</a:t>
            </a:r>
            <a:br>
              <a:rPr lang="en-US" dirty="0"/>
            </a:br>
            <a:r>
              <a:rPr lang="en-US" sz="3600" spc="-40" dirty="0">
                <a:gradFill>
                  <a:gsLst>
                    <a:gs pos="58333">
                      <a:schemeClr val="bg2"/>
                    </a:gs>
                    <a:gs pos="54000">
                      <a:schemeClr val="bg2"/>
                    </a:gs>
                  </a:gsLst>
                  <a:lin ang="5400000" scaled="0"/>
                </a:gradFill>
              </a:rPr>
              <a:t>HTML Hybrid scenarios like </a:t>
            </a:r>
            <a:r>
              <a:rPr lang="en-US" sz="3600" spc="-40" dirty="0">
                <a:gradFill>
                  <a:gsLst>
                    <a:gs pos="58333">
                      <a:schemeClr val="bg2"/>
                    </a:gs>
                    <a:gs pos="54000">
                      <a:schemeClr val="bg2"/>
                    </a:gs>
                  </a:gsLst>
                  <a:lin ang="5400000" scaled="0"/>
                </a:gradFill>
                <a:latin typeface="+mn-lt"/>
              </a:rPr>
              <a:t>Apache Cordova</a:t>
            </a:r>
          </a:p>
        </p:txBody>
      </p:sp>
      <p:sp>
        <p:nvSpPr>
          <p:cNvPr id="21" name="Rectangle 20"/>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23" name="Rectangle 22"/>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24" name="Rectangle 23"/>
          <p:cNvSpPr/>
          <p:nvPr/>
        </p:nvSpPr>
        <p:spPr bwMode="auto">
          <a:xfrm flipH="1">
            <a:off x="7576259" y="3730528"/>
            <a:ext cx="3181034"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Performance tradeoff</a:t>
            </a:r>
          </a:p>
        </p:txBody>
      </p:sp>
      <p:sp>
        <p:nvSpPr>
          <p:cNvPr id="26" name="Rectangle 25"/>
          <p:cNvSpPr/>
          <p:nvPr/>
        </p:nvSpPr>
        <p:spPr bwMode="auto">
          <a:xfrm flipH="1">
            <a:off x="7576259" y="4355489"/>
            <a:ext cx="3686011" cy="1043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Great option for teams with HTML5 web skills. Tooling maturity</a:t>
            </a:r>
          </a:p>
        </p:txBody>
      </p:sp>
      <p:sp>
        <p:nvSpPr>
          <p:cNvPr id="27" name="Rectangle 26"/>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28" name="Straight Arrow Connector 27"/>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4006393" y="4132364"/>
            <a:ext cx="3011320"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7007683" y="4099043"/>
            <a:ext cx="0" cy="1541138"/>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6582849" y="3687563"/>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33" name="Rectangle 32"/>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4" name="Rectangle 33"/>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6" name="Rectangle 35"/>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Tree>
    <p:extLst>
      <p:ext uri="{BB962C8B-B14F-4D97-AF65-F5344CB8AC3E}">
        <p14:creationId xmlns:p14="http://schemas.microsoft.com/office/powerpoint/2010/main" val="2724332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Xamarin Approach</a:t>
            </a:r>
          </a:p>
        </p:txBody>
      </p:sp>
      <p:grpSp>
        <p:nvGrpSpPr>
          <p:cNvPr id="36" name="Group 35"/>
          <p:cNvGrpSpPr/>
          <p:nvPr/>
        </p:nvGrpSpPr>
        <p:grpSpPr>
          <a:xfrm>
            <a:off x="2255866" y="2012460"/>
            <a:ext cx="7924742" cy="2871273"/>
            <a:chOff x="1348729" y="2011322"/>
            <a:chExt cx="6535737" cy="2368012"/>
          </a:xfrm>
        </p:grpSpPr>
        <p:sp>
          <p:nvSpPr>
            <p:cNvPr id="5" name="Rectangle 4"/>
            <p:cNvSpPr/>
            <p:nvPr/>
          </p:nvSpPr>
          <p:spPr bwMode="auto">
            <a:xfrm>
              <a:off x="1348729" y="2758352"/>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 name="Rectangle 5"/>
            <p:cNvSpPr/>
            <p:nvPr/>
          </p:nvSpPr>
          <p:spPr bwMode="auto">
            <a:xfrm>
              <a:off x="1348729" y="3274626"/>
              <a:ext cx="6535737" cy="1104708"/>
            </a:xfrm>
            <a:prstGeom prst="rect">
              <a:avLst/>
            </a:prstGeom>
            <a:solidFill>
              <a:schemeClr val="bg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7" name="TextBox 6"/>
            <p:cNvSpPr txBox="1"/>
            <p:nvPr/>
          </p:nvSpPr>
          <p:spPr>
            <a:xfrm>
              <a:off x="1362577"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iOS C# UI</a:t>
              </a:r>
            </a:p>
          </p:txBody>
        </p:sp>
        <p:sp>
          <p:nvSpPr>
            <p:cNvPr id="8" name="Rectangle 7"/>
            <p:cNvSpPr/>
            <p:nvPr/>
          </p:nvSpPr>
          <p:spPr bwMode="auto">
            <a:xfrm>
              <a:off x="3536539" y="2758352"/>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Rectangle 8"/>
            <p:cNvSpPr/>
            <p:nvPr/>
          </p:nvSpPr>
          <p:spPr bwMode="auto">
            <a:xfrm>
              <a:off x="5724350" y="2758352"/>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0" name="TextBox 9"/>
            <p:cNvSpPr txBox="1"/>
            <p:nvPr/>
          </p:nvSpPr>
          <p:spPr>
            <a:xfrm>
              <a:off x="5738198"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Windows C# UI</a:t>
              </a:r>
            </a:p>
          </p:txBody>
        </p:sp>
        <p:sp>
          <p:nvSpPr>
            <p:cNvPr id="11" name="TextBox 10"/>
            <p:cNvSpPr txBox="1"/>
            <p:nvPr/>
          </p:nvSpPr>
          <p:spPr>
            <a:xfrm>
              <a:off x="3550387"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Android C# UI</a:t>
              </a:r>
            </a:p>
          </p:txBody>
        </p:sp>
        <p:sp>
          <p:nvSpPr>
            <p:cNvPr id="12" name="TextBox 11"/>
            <p:cNvSpPr txBox="1"/>
            <p:nvPr/>
          </p:nvSpPr>
          <p:spPr>
            <a:xfrm>
              <a:off x="1362577" y="3351200"/>
              <a:ext cx="6521889" cy="916635"/>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t>Shared C# Business Logic</a:t>
              </a:r>
              <a:b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br>
              <a:r>
                <a:rPr kumimoji="0" lang="en-US" sz="2000" b="0" i="0" u="none" strike="noStrike" kern="1200" cap="none" spc="0" normalizeH="0" baseline="0" noProof="0" dirty="0">
                  <a:ln>
                    <a:noFill/>
                  </a:ln>
                  <a:solidFill>
                    <a:srgbClr val="FFFFFF"/>
                  </a:solidFill>
                  <a:effectLst/>
                  <a:uLnTx/>
                  <a:uFillTx/>
                  <a:latin typeface="Calibri" charset="0"/>
                  <a:ea typeface="ＭＳ Ｐゴシック" charset="0"/>
                </a:rPr>
                <a:t>(Portable Class Library)</a:t>
              </a:r>
              <a:endParaRPr kumimoji="0" lang="en-US" sz="3264"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nvGrpSpPr>
            <p:cNvPr id="14" name="Group 13"/>
            <p:cNvGrpSpPr/>
            <p:nvPr/>
          </p:nvGrpSpPr>
          <p:grpSpPr>
            <a:xfrm>
              <a:off x="2122815" y="2011322"/>
              <a:ext cx="625793" cy="625793"/>
              <a:chOff x="2057400" y="2725790"/>
              <a:chExt cx="1028700" cy="1028700"/>
            </a:xfrm>
          </p:grpSpPr>
          <p:sp>
            <p:nvSpPr>
              <p:cNvPr id="33" name="Oval 32"/>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15" name="Group 14"/>
            <p:cNvGrpSpPr/>
            <p:nvPr/>
          </p:nvGrpSpPr>
          <p:grpSpPr>
            <a:xfrm>
              <a:off x="4310483" y="2011322"/>
              <a:ext cx="625793" cy="625793"/>
              <a:chOff x="3810000" y="3144890"/>
              <a:chExt cx="1028700" cy="1028700"/>
            </a:xfrm>
          </p:grpSpPr>
          <p:sp>
            <p:nvSpPr>
              <p:cNvPr id="31" name="Oval 3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16" name="Group 15"/>
            <p:cNvGrpSpPr/>
            <p:nvPr/>
          </p:nvGrpSpPr>
          <p:grpSpPr>
            <a:xfrm>
              <a:off x="6497468" y="2011322"/>
              <a:ext cx="625793" cy="625793"/>
              <a:chOff x="6083300" y="3144890"/>
              <a:chExt cx="1028700" cy="1028700"/>
            </a:xfrm>
          </p:grpSpPr>
          <p:sp>
            <p:nvSpPr>
              <p:cNvPr id="29" name="Oval 28"/>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grpSp>
      <p:sp>
        <p:nvSpPr>
          <p:cNvPr id="37" name="TextBox 36"/>
          <p:cNvSpPr txBox="1"/>
          <p:nvPr/>
        </p:nvSpPr>
        <p:spPr>
          <a:xfrm>
            <a:off x="1555220" y="5543276"/>
            <a:ext cx="9326034" cy="685553"/>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3C3C3C"/>
                </a:solidFill>
                <a:effectLst/>
                <a:uLnTx/>
                <a:uFillTx/>
                <a:latin typeface="Calibri" charset="0"/>
                <a:ea typeface="ＭＳ Ｐゴシック" charset="0"/>
              </a:rPr>
              <a:t>Shared C# codebase  •  100% native API access  •  High performance</a:t>
            </a:r>
          </a:p>
        </p:txBody>
      </p:sp>
      <p:sp>
        <p:nvSpPr>
          <p:cNvPr id="38" name="Left Brace 37"/>
          <p:cNvSpPr/>
          <p:nvPr/>
        </p:nvSpPr>
        <p:spPr>
          <a:xfrm rot="5400000">
            <a:off x="6075142" y="1329870"/>
            <a:ext cx="258359" cy="836861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5341556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255866" y="3399421"/>
            <a:ext cx="7924742" cy="2871273"/>
            <a:chOff x="1348729" y="2011322"/>
            <a:chExt cx="6535737" cy="2368012"/>
          </a:xfrm>
        </p:grpSpPr>
        <p:sp>
          <p:nvSpPr>
            <p:cNvPr id="5" name="Rectangle 4"/>
            <p:cNvSpPr/>
            <p:nvPr/>
          </p:nvSpPr>
          <p:spPr bwMode="auto">
            <a:xfrm>
              <a:off x="1348729" y="2758352"/>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 name="Rectangle 5"/>
            <p:cNvSpPr/>
            <p:nvPr/>
          </p:nvSpPr>
          <p:spPr bwMode="auto">
            <a:xfrm>
              <a:off x="1348729" y="3274626"/>
              <a:ext cx="6535737" cy="1104708"/>
            </a:xfrm>
            <a:prstGeom prst="rect">
              <a:avLst/>
            </a:prstGeom>
            <a:solidFill>
              <a:schemeClr val="bg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7" name="TextBox 6"/>
            <p:cNvSpPr txBox="1"/>
            <p:nvPr/>
          </p:nvSpPr>
          <p:spPr>
            <a:xfrm>
              <a:off x="1362577"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iOS C# UI</a:t>
              </a:r>
            </a:p>
          </p:txBody>
        </p:sp>
        <p:sp>
          <p:nvSpPr>
            <p:cNvPr id="8" name="Rectangle 7"/>
            <p:cNvSpPr/>
            <p:nvPr/>
          </p:nvSpPr>
          <p:spPr bwMode="auto">
            <a:xfrm>
              <a:off x="3536539" y="2758352"/>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Rectangle 8"/>
            <p:cNvSpPr/>
            <p:nvPr/>
          </p:nvSpPr>
          <p:spPr bwMode="auto">
            <a:xfrm>
              <a:off x="5724350" y="2758352"/>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0" name="TextBox 9"/>
            <p:cNvSpPr txBox="1"/>
            <p:nvPr/>
          </p:nvSpPr>
          <p:spPr>
            <a:xfrm>
              <a:off x="5738198"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Windows C# UI</a:t>
              </a:r>
            </a:p>
          </p:txBody>
        </p:sp>
        <p:sp>
          <p:nvSpPr>
            <p:cNvPr id="11" name="TextBox 10"/>
            <p:cNvSpPr txBox="1"/>
            <p:nvPr/>
          </p:nvSpPr>
          <p:spPr>
            <a:xfrm>
              <a:off x="3550387" y="2730684"/>
              <a:ext cx="2146268" cy="45979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Android C# UI</a:t>
              </a:r>
            </a:p>
          </p:txBody>
        </p:sp>
        <p:sp>
          <p:nvSpPr>
            <p:cNvPr id="12" name="TextBox 11"/>
            <p:cNvSpPr txBox="1"/>
            <p:nvPr/>
          </p:nvSpPr>
          <p:spPr>
            <a:xfrm>
              <a:off x="1362577" y="3351200"/>
              <a:ext cx="6521889" cy="916634"/>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t>Shared C# Business Logic</a:t>
              </a:r>
              <a:b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br>
              <a:r>
                <a:rPr kumimoji="0" lang="en-US" sz="2000" b="0" i="0" u="none" strike="noStrike" kern="1200" cap="none" spc="0" normalizeH="0" baseline="0" noProof="0" dirty="0">
                  <a:ln>
                    <a:noFill/>
                  </a:ln>
                  <a:solidFill>
                    <a:srgbClr val="FFFFFF"/>
                  </a:solidFill>
                  <a:effectLst/>
                  <a:uLnTx/>
                  <a:uFillTx/>
                  <a:latin typeface="Calibri" charset="0"/>
                  <a:ea typeface="ＭＳ Ｐゴシック" charset="0"/>
                </a:rPr>
                <a:t>(Portable Class Library)</a:t>
              </a:r>
            </a:p>
          </p:txBody>
        </p:sp>
        <p:grpSp>
          <p:nvGrpSpPr>
            <p:cNvPr id="14" name="Group 13"/>
            <p:cNvGrpSpPr/>
            <p:nvPr/>
          </p:nvGrpSpPr>
          <p:grpSpPr>
            <a:xfrm>
              <a:off x="2122815" y="2011322"/>
              <a:ext cx="625793" cy="625793"/>
              <a:chOff x="2057400" y="2725790"/>
              <a:chExt cx="1028700" cy="1028700"/>
            </a:xfrm>
          </p:grpSpPr>
          <p:sp>
            <p:nvSpPr>
              <p:cNvPr id="33" name="Oval 32"/>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15" name="Group 14"/>
            <p:cNvGrpSpPr/>
            <p:nvPr/>
          </p:nvGrpSpPr>
          <p:grpSpPr>
            <a:xfrm>
              <a:off x="4310483" y="2011322"/>
              <a:ext cx="625793" cy="625793"/>
              <a:chOff x="3810000" y="3144890"/>
              <a:chExt cx="1028700" cy="1028700"/>
            </a:xfrm>
          </p:grpSpPr>
          <p:sp>
            <p:nvSpPr>
              <p:cNvPr id="31" name="Oval 3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16" name="Group 15"/>
            <p:cNvGrpSpPr/>
            <p:nvPr/>
          </p:nvGrpSpPr>
          <p:grpSpPr>
            <a:xfrm>
              <a:off x="6497468" y="2011322"/>
              <a:ext cx="625793" cy="625793"/>
              <a:chOff x="6083300" y="3144890"/>
              <a:chExt cx="1028700" cy="1028700"/>
            </a:xfrm>
          </p:grpSpPr>
          <p:sp>
            <p:nvSpPr>
              <p:cNvPr id="29" name="Oval 28"/>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grpSp>
      <p:sp>
        <p:nvSpPr>
          <p:cNvPr id="37" name="TextBox 36"/>
          <p:cNvSpPr txBox="1"/>
          <p:nvPr/>
        </p:nvSpPr>
        <p:spPr>
          <a:xfrm>
            <a:off x="1555220" y="6419557"/>
            <a:ext cx="9326034" cy="621530"/>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040" b="0" i="0" u="none" strike="noStrike" kern="1200" cap="none" spc="0" normalizeH="0" baseline="0" noProof="0" dirty="0">
                <a:ln>
                  <a:noFill/>
                </a:ln>
                <a:solidFill>
                  <a:srgbClr val="3C3C3C"/>
                </a:solidFill>
                <a:effectLst/>
                <a:uLnTx/>
                <a:uFillTx/>
                <a:latin typeface="Calibri" charset="0"/>
                <a:ea typeface="ＭＳ Ｐゴシック" charset="0"/>
              </a:rPr>
              <a:t>Shared C# codebase  •  100% native API access  •  High performance</a:t>
            </a:r>
          </a:p>
        </p:txBody>
      </p:sp>
      <p:sp>
        <p:nvSpPr>
          <p:cNvPr id="38" name="Left Brace 37"/>
          <p:cNvSpPr/>
          <p:nvPr/>
        </p:nvSpPr>
        <p:spPr>
          <a:xfrm rot="5400000">
            <a:off x="6075142" y="2279700"/>
            <a:ext cx="258359" cy="836861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grpSp>
        <p:nvGrpSpPr>
          <p:cNvPr id="39" name="Group 38"/>
          <p:cNvGrpSpPr/>
          <p:nvPr/>
        </p:nvGrpSpPr>
        <p:grpSpPr>
          <a:xfrm>
            <a:off x="5082554" y="1641074"/>
            <a:ext cx="2287811" cy="1036572"/>
            <a:chOff x="8151827" y="2647832"/>
            <a:chExt cx="4000299" cy="1812474"/>
          </a:xfrm>
        </p:grpSpPr>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8012" y="2667218"/>
              <a:ext cx="2724114" cy="1793088"/>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1827" y="2647832"/>
              <a:ext cx="1088607" cy="1717580"/>
            </a:xfrm>
            <a:prstGeom prst="rect">
              <a:avLst/>
            </a:prstGeom>
          </p:spPr>
        </p:pic>
      </p:grpSp>
      <p:pic>
        <p:nvPicPr>
          <p:cNvPr id="44" name="Picture 43" descr="141215_B-hero_01.png"/>
          <p:cNvPicPr>
            <a:picLocks noChangeAspect="1"/>
          </p:cNvPicPr>
          <p:nvPr/>
        </p:nvPicPr>
        <p:blipFill rotWithShape="1">
          <a:blip r:embed="rId8" cstate="print">
            <a:extLst>
              <a:ext uri="{28A0092B-C50C-407E-A947-70E740481C1C}">
                <a14:useLocalDpi xmlns:a14="http://schemas.microsoft.com/office/drawing/2010/main" val="0"/>
              </a:ext>
            </a:extLst>
          </a:blip>
          <a:srcRect l="12333" t="23140" r="7378" b="17105"/>
          <a:stretch/>
        </p:blipFill>
        <p:spPr>
          <a:xfrm>
            <a:off x="7210554" y="210543"/>
            <a:ext cx="2985995" cy="1178328"/>
          </a:xfrm>
          <a:prstGeom prst="rect">
            <a:avLst/>
          </a:prstGeom>
          <a:noFill/>
          <a:ln>
            <a:noFill/>
          </a:ln>
        </p:spPr>
      </p:pic>
      <p:pic>
        <p:nvPicPr>
          <p:cNvPr id="50" name="Picture 4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36119" y="1982215"/>
            <a:ext cx="2884228" cy="1498300"/>
          </a:xfrm>
          <a:prstGeom prst="rect">
            <a:avLst/>
          </a:prstGeom>
        </p:spPr>
      </p:pic>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77934" y="455875"/>
            <a:ext cx="2031622" cy="1166420"/>
          </a:xfrm>
          <a:prstGeom prst="rect">
            <a:avLst/>
          </a:prstGeom>
        </p:spPr>
      </p:pic>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72657" y="2987495"/>
            <a:ext cx="555449" cy="1170715"/>
          </a:xfrm>
          <a:prstGeom prst="rect">
            <a:avLst/>
          </a:prstGeom>
        </p:spPr>
      </p:pic>
      <p:pic>
        <p:nvPicPr>
          <p:cNvPr id="57" name="Picture 5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08639" y="2951254"/>
            <a:ext cx="622117" cy="1212330"/>
          </a:xfrm>
          <a:prstGeom prst="rect">
            <a:avLst/>
          </a:prstGeom>
        </p:spPr>
      </p:pic>
      <p:pic>
        <p:nvPicPr>
          <p:cNvPr id="62" name="Picture 6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97604" y="1995050"/>
            <a:ext cx="1677944" cy="1203177"/>
          </a:xfrm>
          <a:prstGeom prst="rect">
            <a:avLst/>
          </a:prstGeom>
        </p:spPr>
      </p:pic>
      <p:graphicFrame>
        <p:nvGraphicFramePr>
          <p:cNvPr id="65" name="Object 64"/>
          <p:cNvGraphicFramePr>
            <a:graphicFrameLocks noChangeAspect="1"/>
          </p:cNvGraphicFramePr>
          <p:nvPr>
            <p:extLst/>
          </p:nvPr>
        </p:nvGraphicFramePr>
        <p:xfrm>
          <a:off x="3836576" y="446079"/>
          <a:ext cx="921806" cy="1178307"/>
        </p:xfrm>
        <a:graphic>
          <a:graphicData uri="http://schemas.openxmlformats.org/presentationml/2006/ole">
            <mc:AlternateContent xmlns:mc="http://schemas.openxmlformats.org/markup-compatibility/2006">
              <mc:Choice xmlns:v="urn:schemas-microsoft-com:vml" Requires="v">
                <p:oleObj spid="_x0000_s1026" name="Image" r:id="rId14" imgW="1460160" imgH="1866600" progId="Photoshop.Image.16">
                  <p:embed/>
                </p:oleObj>
              </mc:Choice>
              <mc:Fallback>
                <p:oleObj name="Image" r:id="rId14" imgW="1460160" imgH="1866600" progId="Photoshop.Image.16">
                  <p:embed/>
                  <p:pic>
                    <p:nvPicPr>
                      <p:cNvPr id="65" name="Object 64"/>
                      <p:cNvPicPr/>
                      <p:nvPr/>
                    </p:nvPicPr>
                    <p:blipFill>
                      <a:blip r:embed="rId15"/>
                      <a:stretch>
                        <a:fillRect/>
                      </a:stretch>
                    </p:blipFill>
                    <p:spPr>
                      <a:xfrm>
                        <a:off x="3836576" y="446079"/>
                        <a:ext cx="921806" cy="1178307"/>
                      </a:xfrm>
                      <a:prstGeom prst="rect">
                        <a:avLst/>
                      </a:prstGeom>
                    </p:spPr>
                  </p:pic>
                </p:oleObj>
              </mc:Fallback>
            </mc:AlternateContent>
          </a:graphicData>
        </a:graphic>
      </p:graphicFrame>
      <p:pic>
        <p:nvPicPr>
          <p:cNvPr id="67" name="Picture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73254" y="325706"/>
            <a:ext cx="910885" cy="1115834"/>
          </a:xfrm>
          <a:prstGeom prst="rect">
            <a:avLst/>
          </a:prstGeom>
        </p:spPr>
      </p:pic>
      <p:sp>
        <p:nvSpPr>
          <p:cNvPr id="68" name="TextBox 67"/>
          <p:cNvSpPr txBox="1"/>
          <p:nvPr/>
        </p:nvSpPr>
        <p:spPr>
          <a:xfrm>
            <a:off x="8330870" y="9791232"/>
            <a:ext cx="882462" cy="499107"/>
          </a:xfrm>
          <a:prstGeom prst="rect">
            <a:avLst/>
          </a:prstGeom>
          <a:noFill/>
        </p:spPr>
        <p:txBody>
          <a:bodyPr wrap="none" lIns="186521" tIns="149217" rIns="186521" bIns="149217" rtlCol="0">
            <a:spAutoFit/>
          </a:bodyPr>
          <a:lstStyle/>
          <a:p>
            <a:pPr marL="0" marR="0" lvl="0" indent="0" algn="l" defTabSz="621792" rtl="0" eaLnBrk="1" fontAlgn="base" latinLnBrk="0" hangingPunct="1">
              <a:lnSpc>
                <a:spcPct val="90000"/>
              </a:lnSpc>
              <a:spcBef>
                <a:spcPct val="0"/>
              </a:spcBef>
              <a:spcAft>
                <a:spcPts val="612"/>
              </a:spcAft>
              <a:buClrTx/>
              <a:buSzTx/>
              <a:buFontTx/>
              <a:buNone/>
              <a:tabLst/>
              <a:defRPr/>
            </a:pPr>
            <a:r>
              <a:rPr kumimoji="0" lang="it-IT" sz="1428" b="0" i="0" u="none" strike="noStrike" kern="1200" cap="none" spc="0" normalizeH="0" baseline="0" noProof="0" dirty="0">
                <a:ln>
                  <a:noFill/>
                </a:ln>
                <a:gradFill>
                  <a:gsLst>
                    <a:gs pos="2917">
                      <a:srgbClr val="FFFFFF"/>
                    </a:gs>
                    <a:gs pos="30000">
                      <a:srgbClr val="FFFFFF"/>
                    </a:gs>
                  </a:gsLst>
                  <a:lin ang="5400000" scaled="0"/>
                </a:gradFill>
                <a:effectLst/>
                <a:uLnTx/>
                <a:uFillTx/>
                <a:latin typeface="Calibri" charset="0"/>
                <a:ea typeface="ＭＳ Ｐゴシック" charset="0"/>
              </a:rPr>
              <a:t>Watch</a:t>
            </a:r>
          </a:p>
        </p:txBody>
      </p:sp>
      <p:sp>
        <p:nvSpPr>
          <p:cNvPr id="69" name="TextBox 68"/>
          <p:cNvSpPr txBox="1"/>
          <p:nvPr/>
        </p:nvSpPr>
        <p:spPr>
          <a:xfrm>
            <a:off x="9743018" y="9791232"/>
            <a:ext cx="1432905" cy="503031"/>
          </a:xfrm>
          <a:prstGeom prst="rect">
            <a:avLst/>
          </a:prstGeom>
          <a:noFill/>
        </p:spPr>
        <p:txBody>
          <a:bodyPr wrap="none" lIns="186521" tIns="149217" rIns="186521" bIns="149217" rtlCol="0">
            <a:spAutoFit/>
          </a:bodyPr>
          <a:lstStyle/>
          <a:p>
            <a:pPr marL="0" marR="0" lvl="0" indent="0" algn="l" defTabSz="621792" rtl="0" eaLnBrk="1" fontAlgn="base" latinLnBrk="0" hangingPunct="1">
              <a:lnSpc>
                <a:spcPct val="90000"/>
              </a:lnSpc>
              <a:spcBef>
                <a:spcPct val="0"/>
              </a:spcBef>
              <a:spcAft>
                <a:spcPts val="612"/>
              </a:spcAft>
              <a:buClrTx/>
              <a:buSzTx/>
              <a:buFontTx/>
              <a:buNone/>
              <a:tabLst/>
              <a:defRPr/>
            </a:pPr>
            <a:r>
              <a:rPr kumimoji="0" lang="it-IT" sz="1428" b="0" i="0" u="none" strike="noStrike" kern="1200" cap="none" spc="0" normalizeH="0" baseline="0" noProof="0" dirty="0">
                <a:ln>
                  <a:noFill/>
                </a:ln>
                <a:gradFill>
                  <a:gsLst>
                    <a:gs pos="2917">
                      <a:srgbClr val="FFFFFF"/>
                    </a:gs>
                    <a:gs pos="30000">
                      <a:srgbClr val="FFFFFF"/>
                    </a:gs>
                  </a:gsLst>
                  <a:lin ang="5400000" scaled="0"/>
                </a:gradFill>
                <a:effectLst/>
                <a:uLnTx/>
                <a:uFillTx/>
                <a:latin typeface="Calibri" charset="0"/>
                <a:ea typeface="ＭＳ Ｐゴシック" charset="0"/>
              </a:rPr>
              <a:t>Android Wear</a:t>
            </a:r>
          </a:p>
        </p:txBody>
      </p:sp>
      <p:sp>
        <p:nvSpPr>
          <p:cNvPr id="70" name="TextBox 69"/>
          <p:cNvSpPr txBox="1"/>
          <p:nvPr/>
        </p:nvSpPr>
        <p:spPr>
          <a:xfrm>
            <a:off x="13055357" y="9791232"/>
            <a:ext cx="1539371" cy="503031"/>
          </a:xfrm>
          <a:prstGeom prst="rect">
            <a:avLst/>
          </a:prstGeom>
          <a:noFill/>
        </p:spPr>
        <p:txBody>
          <a:bodyPr wrap="none" lIns="186521" tIns="149217" rIns="186521" bIns="149217" rtlCol="0">
            <a:spAutoFit/>
          </a:bodyPr>
          <a:lstStyle/>
          <a:p>
            <a:pPr marL="0" marR="0" lvl="0" indent="0" algn="l" defTabSz="621792" rtl="0" eaLnBrk="1" fontAlgn="base" latinLnBrk="0" hangingPunct="1">
              <a:lnSpc>
                <a:spcPct val="90000"/>
              </a:lnSpc>
              <a:spcBef>
                <a:spcPct val="0"/>
              </a:spcBef>
              <a:spcAft>
                <a:spcPts val="612"/>
              </a:spcAft>
              <a:buClrTx/>
              <a:buSzTx/>
              <a:buFontTx/>
              <a:buNone/>
              <a:tabLst/>
              <a:defRPr/>
            </a:pPr>
            <a:r>
              <a:rPr kumimoji="0" lang="it-IT" sz="1428" b="0" i="0" u="none" strike="noStrike" kern="1200" cap="none" spc="0" normalizeH="0" baseline="0" noProof="0" dirty="0">
                <a:ln>
                  <a:noFill/>
                </a:ln>
                <a:gradFill>
                  <a:gsLst>
                    <a:gs pos="2917">
                      <a:srgbClr val="FFFFFF"/>
                    </a:gs>
                    <a:gs pos="30000">
                      <a:srgbClr val="FFFFFF"/>
                    </a:gs>
                  </a:gsLst>
                  <a:lin ang="5400000" scaled="0"/>
                </a:gradFill>
                <a:effectLst/>
                <a:uLnTx/>
                <a:uFillTx/>
                <a:latin typeface="Calibri" charset="0"/>
                <a:ea typeface="ＭＳ Ｐゴシック" charset="0"/>
              </a:rPr>
              <a:t>Microsoft Band</a:t>
            </a:r>
          </a:p>
        </p:txBody>
      </p:sp>
      <p:sp>
        <p:nvSpPr>
          <p:cNvPr id="42" name="Title 1"/>
          <p:cNvSpPr>
            <a:spLocks noGrp="1"/>
          </p:cNvSpPr>
          <p:nvPr>
            <p:ph type="title"/>
          </p:nvPr>
        </p:nvSpPr>
        <p:spPr>
          <a:xfrm>
            <a:off x="274640" y="-1022996"/>
            <a:ext cx="11889564" cy="917575"/>
          </a:xfrm>
        </p:spPr>
        <p:txBody>
          <a:bodyPr/>
          <a:lstStyle/>
          <a:p>
            <a:pPr algn="ctr"/>
            <a:r>
              <a:rPr lang="en-US" dirty="0"/>
              <a:t>Xamarin Approach</a:t>
            </a:r>
          </a:p>
        </p:txBody>
      </p:sp>
    </p:spTree>
    <p:extLst>
      <p:ext uri="{BB962C8B-B14F-4D97-AF65-F5344CB8AC3E}">
        <p14:creationId xmlns:p14="http://schemas.microsoft.com/office/powerpoint/2010/main" val="267959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fade">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Xamarin Approach</a:t>
            </a:r>
          </a:p>
        </p:txBody>
      </p:sp>
      <p:sp>
        <p:nvSpPr>
          <p:cNvPr id="5" name="Rectangle 4"/>
          <p:cNvSpPr/>
          <p:nvPr/>
        </p:nvSpPr>
        <p:spPr bwMode="auto">
          <a:xfrm>
            <a:off x="2255866" y="2918252"/>
            <a:ext cx="2619194" cy="593047"/>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6" name="Rectangle 5"/>
          <p:cNvSpPr/>
          <p:nvPr/>
        </p:nvSpPr>
        <p:spPr bwMode="auto">
          <a:xfrm>
            <a:off x="2255866" y="3544247"/>
            <a:ext cx="7924742" cy="1339486"/>
          </a:xfrm>
          <a:prstGeom prst="rect">
            <a:avLst/>
          </a:prstGeom>
          <a:solidFill>
            <a:schemeClr val="bg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7" name="TextBox 6"/>
          <p:cNvSpPr txBox="1"/>
          <p:nvPr/>
        </p:nvSpPr>
        <p:spPr>
          <a:xfrm>
            <a:off x="2272657" y="2884704"/>
            <a:ext cx="2602403" cy="557507"/>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iOS C# UI</a:t>
            </a:r>
          </a:p>
        </p:txBody>
      </p:sp>
      <p:sp>
        <p:nvSpPr>
          <p:cNvPr id="8" name="Rectangle 7"/>
          <p:cNvSpPr/>
          <p:nvPr/>
        </p:nvSpPr>
        <p:spPr bwMode="auto">
          <a:xfrm>
            <a:off x="4908639" y="2918252"/>
            <a:ext cx="2619194" cy="593047"/>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9" name="Rectangle 8"/>
          <p:cNvSpPr/>
          <p:nvPr/>
        </p:nvSpPr>
        <p:spPr bwMode="auto">
          <a:xfrm>
            <a:off x="7561414" y="2918252"/>
            <a:ext cx="2619194" cy="593047"/>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0" name="TextBox 9"/>
          <p:cNvSpPr txBox="1"/>
          <p:nvPr/>
        </p:nvSpPr>
        <p:spPr>
          <a:xfrm>
            <a:off x="7578205" y="2884704"/>
            <a:ext cx="2602403" cy="557507"/>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Windows C# UI</a:t>
            </a:r>
          </a:p>
        </p:txBody>
      </p:sp>
      <p:sp>
        <p:nvSpPr>
          <p:cNvPr id="11" name="TextBox 10"/>
          <p:cNvSpPr txBox="1"/>
          <p:nvPr/>
        </p:nvSpPr>
        <p:spPr>
          <a:xfrm>
            <a:off x="4925431" y="2884704"/>
            <a:ext cx="2602403" cy="557507"/>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FFFFFF"/>
                </a:solidFill>
                <a:effectLst/>
                <a:uLnTx/>
                <a:uFillTx/>
                <a:latin typeface="Calibri" charset="0"/>
                <a:ea typeface="ＭＳ Ｐゴシック" charset="0"/>
              </a:rPr>
              <a:t>Android C# UI</a:t>
            </a:r>
          </a:p>
        </p:txBody>
      </p:sp>
      <p:sp>
        <p:nvSpPr>
          <p:cNvPr id="12" name="TextBox 11"/>
          <p:cNvSpPr txBox="1"/>
          <p:nvPr/>
        </p:nvSpPr>
        <p:spPr>
          <a:xfrm>
            <a:off x="2272657" y="3637095"/>
            <a:ext cx="7907951" cy="1111443"/>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t>Shared C# Business Logic</a:t>
            </a:r>
            <a:b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br>
            <a:r>
              <a:rPr kumimoji="0" lang="en-US" sz="2000" b="0" i="0" u="none" strike="noStrike" kern="1200" cap="none" spc="0" normalizeH="0" baseline="0" noProof="0" dirty="0">
                <a:ln>
                  <a:noFill/>
                </a:ln>
                <a:solidFill>
                  <a:srgbClr val="FFFFFF"/>
                </a:solidFill>
                <a:effectLst/>
                <a:uLnTx/>
                <a:uFillTx/>
                <a:latin typeface="Calibri" charset="0"/>
                <a:ea typeface="ＭＳ Ｐゴシック" charset="0"/>
              </a:rPr>
              <a:t>(Portable Class Library)</a:t>
            </a:r>
            <a:endParaRPr kumimoji="0" lang="en-US" sz="3264"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nvGrpSpPr>
          <p:cNvPr id="14" name="Group 13"/>
          <p:cNvGrpSpPr/>
          <p:nvPr/>
        </p:nvGrpSpPr>
        <p:grpSpPr>
          <a:xfrm>
            <a:off x="3194464" y="2012460"/>
            <a:ext cx="758789" cy="758789"/>
            <a:chOff x="2057400" y="2725790"/>
            <a:chExt cx="1028700" cy="1028700"/>
          </a:xfrm>
        </p:grpSpPr>
        <p:sp>
          <p:nvSpPr>
            <p:cNvPr id="33" name="Oval 32"/>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15" name="Group 14"/>
          <p:cNvGrpSpPr/>
          <p:nvPr/>
        </p:nvGrpSpPr>
        <p:grpSpPr>
          <a:xfrm>
            <a:off x="5847066" y="2012460"/>
            <a:ext cx="758789" cy="758789"/>
            <a:chOff x="3810000" y="3144890"/>
            <a:chExt cx="1028700" cy="1028700"/>
          </a:xfrm>
        </p:grpSpPr>
        <p:sp>
          <p:nvSpPr>
            <p:cNvPr id="31" name="Oval 3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16" name="Group 15"/>
          <p:cNvGrpSpPr/>
          <p:nvPr/>
        </p:nvGrpSpPr>
        <p:grpSpPr>
          <a:xfrm>
            <a:off x="8498839" y="2012460"/>
            <a:ext cx="758789" cy="758789"/>
            <a:chOff x="6083300" y="3144890"/>
            <a:chExt cx="1028700" cy="1028700"/>
          </a:xfrm>
        </p:grpSpPr>
        <p:sp>
          <p:nvSpPr>
            <p:cNvPr id="29" name="Oval 28"/>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37" name="TextBox 36"/>
          <p:cNvSpPr txBox="1"/>
          <p:nvPr/>
        </p:nvSpPr>
        <p:spPr>
          <a:xfrm>
            <a:off x="1555220" y="5543276"/>
            <a:ext cx="9326034" cy="685553"/>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3C3C3C"/>
                </a:solidFill>
                <a:effectLst/>
                <a:uLnTx/>
                <a:uFillTx/>
                <a:latin typeface="Calibri" charset="0"/>
                <a:ea typeface="ＭＳ Ｐゴシック" charset="0"/>
              </a:rPr>
              <a:t>Shared C# codebase  •  100% native API access  •  High performance</a:t>
            </a:r>
          </a:p>
        </p:txBody>
      </p:sp>
      <p:sp>
        <p:nvSpPr>
          <p:cNvPr id="38" name="Left Brace 37"/>
          <p:cNvSpPr/>
          <p:nvPr/>
        </p:nvSpPr>
        <p:spPr>
          <a:xfrm rot="5400000">
            <a:off x="6075142" y="1329870"/>
            <a:ext cx="258359" cy="836861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984690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Xamarin Approach (Forms)</a:t>
            </a:r>
          </a:p>
        </p:txBody>
      </p:sp>
      <p:sp>
        <p:nvSpPr>
          <p:cNvPr id="37" name="TextBox 36"/>
          <p:cNvSpPr txBox="1"/>
          <p:nvPr/>
        </p:nvSpPr>
        <p:spPr>
          <a:xfrm>
            <a:off x="1555220" y="5931884"/>
            <a:ext cx="9326034" cy="685553"/>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2448" b="0" i="0" u="none" strike="noStrike" kern="1200" cap="none" spc="0" normalizeH="0" baseline="0" noProof="0" dirty="0">
                <a:ln>
                  <a:noFill/>
                </a:ln>
                <a:solidFill>
                  <a:srgbClr val="3C3C3C"/>
                </a:solidFill>
                <a:effectLst/>
                <a:uLnTx/>
                <a:uFillTx/>
                <a:latin typeface="Calibri" charset="0"/>
                <a:ea typeface="ＭＳ Ｐゴシック" charset="0"/>
              </a:rPr>
              <a:t>Shared C# codebase  •  100% native API access  •  High performance</a:t>
            </a:r>
          </a:p>
        </p:txBody>
      </p:sp>
      <p:sp>
        <p:nvSpPr>
          <p:cNvPr id="38" name="Left Brace 37"/>
          <p:cNvSpPr/>
          <p:nvPr/>
        </p:nvSpPr>
        <p:spPr>
          <a:xfrm rot="5400000">
            <a:off x="6075142" y="1718478"/>
            <a:ext cx="258359" cy="836861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sp>
        <p:nvSpPr>
          <p:cNvPr id="26" name="Rectangle 25"/>
          <p:cNvSpPr/>
          <p:nvPr/>
        </p:nvSpPr>
        <p:spPr bwMode="auto">
          <a:xfrm>
            <a:off x="2255866" y="2918253"/>
            <a:ext cx="2619194" cy="337012"/>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7" name="Rectangle 26"/>
          <p:cNvSpPr/>
          <p:nvPr/>
        </p:nvSpPr>
        <p:spPr bwMode="auto">
          <a:xfrm>
            <a:off x="2255866" y="4202615"/>
            <a:ext cx="7924742" cy="1339486"/>
          </a:xfrm>
          <a:prstGeom prst="rect">
            <a:avLst/>
          </a:prstGeom>
          <a:solidFill>
            <a:schemeClr val="bg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5" name="Rectangle 34"/>
          <p:cNvSpPr/>
          <p:nvPr/>
        </p:nvSpPr>
        <p:spPr bwMode="auto">
          <a:xfrm>
            <a:off x="4908639" y="2918253"/>
            <a:ext cx="2619194" cy="337012"/>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9" name="Rectangle 38"/>
          <p:cNvSpPr/>
          <p:nvPr/>
        </p:nvSpPr>
        <p:spPr bwMode="auto">
          <a:xfrm>
            <a:off x="7561414" y="2918253"/>
            <a:ext cx="2619194" cy="337012"/>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2" name="TextBox 41"/>
          <p:cNvSpPr txBox="1"/>
          <p:nvPr/>
        </p:nvSpPr>
        <p:spPr>
          <a:xfrm>
            <a:off x="2272657" y="4295463"/>
            <a:ext cx="7907951" cy="1111443"/>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t>Shared C# Business Logic</a:t>
            </a:r>
            <a:b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br>
            <a:r>
              <a:rPr kumimoji="0" lang="en-US" sz="2000" b="0" i="0" u="none" strike="noStrike" kern="1200" cap="none" spc="0" normalizeH="0" baseline="0" noProof="0" dirty="0">
                <a:ln>
                  <a:noFill/>
                </a:ln>
                <a:solidFill>
                  <a:srgbClr val="FFFFFF"/>
                </a:solidFill>
                <a:effectLst/>
                <a:uLnTx/>
                <a:uFillTx/>
                <a:latin typeface="Calibri" charset="0"/>
                <a:ea typeface="ＭＳ Ｐゴシック" charset="0"/>
              </a:rPr>
              <a:t>(Portable Class Library)</a:t>
            </a:r>
            <a:endParaRPr kumimoji="0" lang="en-US" sz="3264"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nvGrpSpPr>
          <p:cNvPr id="43" name="Group 42"/>
          <p:cNvGrpSpPr/>
          <p:nvPr/>
        </p:nvGrpSpPr>
        <p:grpSpPr>
          <a:xfrm>
            <a:off x="3194464" y="2012460"/>
            <a:ext cx="758789" cy="758789"/>
            <a:chOff x="2057400" y="2725790"/>
            <a:chExt cx="1028700" cy="1028700"/>
          </a:xfrm>
        </p:grpSpPr>
        <p:sp>
          <p:nvSpPr>
            <p:cNvPr id="50" name="Oval 49"/>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pple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44" name="Group 43"/>
          <p:cNvGrpSpPr/>
          <p:nvPr/>
        </p:nvGrpSpPr>
        <p:grpSpPr>
          <a:xfrm>
            <a:off x="5847066" y="2012460"/>
            <a:ext cx="758789" cy="758789"/>
            <a:chOff x="3810000" y="3144890"/>
            <a:chExt cx="1028700" cy="1028700"/>
          </a:xfrm>
        </p:grpSpPr>
        <p:sp>
          <p:nvSpPr>
            <p:cNvPr id="48" name="Oval 47"/>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Picture 48"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45" name="Group 44"/>
          <p:cNvGrpSpPr/>
          <p:nvPr/>
        </p:nvGrpSpPr>
        <p:grpSpPr>
          <a:xfrm>
            <a:off x="8498839" y="2012460"/>
            <a:ext cx="758789" cy="758789"/>
            <a:chOff x="6083300" y="3144890"/>
            <a:chExt cx="1028700" cy="1028700"/>
          </a:xfrm>
        </p:grpSpPr>
        <p:sp>
          <p:nvSpPr>
            <p:cNvPr id="46" name="Oval 4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descr="Windows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grpSp>
        <p:nvGrpSpPr>
          <p:cNvPr id="3" name="Group 2"/>
          <p:cNvGrpSpPr/>
          <p:nvPr/>
        </p:nvGrpSpPr>
        <p:grpSpPr>
          <a:xfrm>
            <a:off x="2255865" y="3321878"/>
            <a:ext cx="7924742" cy="813664"/>
            <a:chOff x="2255865" y="3309686"/>
            <a:chExt cx="7924742" cy="813664"/>
          </a:xfrm>
        </p:grpSpPr>
        <p:sp>
          <p:nvSpPr>
            <p:cNvPr id="56" name="Rectangle 55"/>
            <p:cNvSpPr/>
            <p:nvPr/>
          </p:nvSpPr>
          <p:spPr bwMode="auto">
            <a:xfrm>
              <a:off x="2255865" y="3313798"/>
              <a:ext cx="7924742" cy="787819"/>
            </a:xfrm>
            <a:prstGeom prst="rect">
              <a:avLst/>
            </a:prstGeom>
            <a:solidFill>
              <a:schemeClr val="bg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r>
                <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7" name="TextBox 56"/>
            <p:cNvSpPr txBox="1"/>
            <p:nvPr/>
          </p:nvSpPr>
          <p:spPr>
            <a:xfrm>
              <a:off x="2255866" y="3309686"/>
              <a:ext cx="7907951" cy="813664"/>
            </a:xfrm>
            <a:prstGeom prst="rect">
              <a:avLst/>
            </a:prstGeom>
            <a:noFill/>
          </p:spPr>
          <p:txBody>
            <a:bodyPr wrap="square" lIns="186521" tIns="149217" rIns="186521" bIns="149217" rtlCol="0">
              <a:sp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Calibri" charset="0"/>
                  <a:ea typeface="ＭＳ Ｐゴシック" charset="0"/>
                </a:rPr>
                <a:t>Shared C</a:t>
              </a:r>
              <a:r>
                <a:rPr kumimoji="0" lang="en-US" sz="3264" b="0" i="0" u="none" strike="noStrike" kern="1200" cap="none" spc="0" normalizeH="0" baseline="0" noProof="0">
                  <a:ln>
                    <a:noFill/>
                  </a:ln>
                  <a:solidFill>
                    <a:srgbClr val="FFFFFF"/>
                  </a:solidFill>
                  <a:effectLst/>
                  <a:uLnTx/>
                  <a:uFillTx/>
                  <a:latin typeface="Calibri" charset="0"/>
                  <a:ea typeface="ＭＳ Ｐゴシック" charset="0"/>
                </a:rPr>
                <a:t># UI (XML)</a:t>
              </a:r>
              <a:endParaRPr kumimoji="0" lang="en-US" sz="3264" b="0" i="0" u="none" strike="noStrike" kern="1200" cap="none" spc="0" normalizeH="0" baseline="0" noProof="0" dirty="0">
                <a:ln>
                  <a:noFill/>
                </a:ln>
                <a:solidFill>
                  <a:srgbClr val="FFFFFF"/>
                </a:solidFill>
                <a:effectLst/>
                <a:uLnTx/>
                <a:uFillTx/>
                <a:latin typeface="Calibri" charset="0"/>
                <a:ea typeface="ＭＳ Ｐゴシック" charset="0"/>
              </a:endParaRPr>
            </a:p>
          </p:txBody>
        </p:sp>
      </p:grpSp>
    </p:spTree>
    <p:extLst>
      <p:ext uri="{BB962C8B-B14F-4D97-AF65-F5344CB8AC3E}">
        <p14:creationId xmlns:p14="http://schemas.microsoft.com/office/powerpoint/2010/main" val="1400828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i="1" dirty="0" err="1"/>
              <a:t>Xamarin</a:t>
            </a:r>
            <a:r>
              <a:rPr lang="en-US" dirty="0"/>
              <a:t> approach</a:t>
            </a:r>
          </a:p>
        </p:txBody>
      </p:sp>
      <p:sp>
        <p:nvSpPr>
          <p:cNvPr id="5" name="Text Placeholder 4"/>
          <p:cNvSpPr>
            <a:spLocks noGrp="1"/>
          </p:cNvSpPr>
          <p:nvPr>
            <p:ph type="body" sz="quarter" idx="11"/>
          </p:nvPr>
        </p:nvSpPr>
        <p:spPr>
          <a:xfrm>
            <a:off x="274643" y="1818958"/>
            <a:ext cx="5486399" cy="4699748"/>
          </a:xfrm>
        </p:spPr>
        <p:txBody>
          <a:bodyPr/>
          <a:lstStyle/>
          <a:p>
            <a:pPr>
              <a:spcBef>
                <a:spcPts val="2400"/>
              </a:spcBef>
              <a:defRPr/>
            </a:pPr>
            <a:r>
              <a:rPr lang="en-US" sz="3200" dirty="0"/>
              <a:t>Fully native apps </a:t>
            </a:r>
            <a:br>
              <a:rPr lang="en-US" sz="3200" dirty="0"/>
            </a:br>
            <a:r>
              <a:rPr lang="en-US" sz="3200" dirty="0"/>
              <a:t>written entirely in C#</a:t>
            </a:r>
          </a:p>
          <a:p>
            <a:pPr>
              <a:spcBef>
                <a:spcPts val="1800"/>
              </a:spcBef>
              <a:defRPr/>
            </a:pPr>
            <a:r>
              <a:rPr lang="en-US" sz="1800" dirty="0">
                <a:latin typeface="+mn-lt"/>
              </a:rPr>
              <a:t>Build apps with beautiful UX and native performance for Android, iOS &amp; Windows</a:t>
            </a:r>
          </a:p>
          <a:p>
            <a:pPr>
              <a:spcBef>
                <a:spcPts val="1800"/>
              </a:spcBef>
              <a:defRPr/>
            </a:pPr>
            <a:r>
              <a:rPr lang="en-US" sz="1800" dirty="0">
                <a:latin typeface="+mn-lt"/>
              </a:rPr>
              <a:t>Be productive with templates, </a:t>
            </a:r>
            <a:r>
              <a:rPr lang="en-US" sz="1800" dirty="0" err="1">
                <a:latin typeface="+mn-lt"/>
              </a:rPr>
              <a:t>Intellisense</a:t>
            </a:r>
            <a:r>
              <a:rPr lang="en-US" sz="1800" dirty="0">
                <a:latin typeface="+mn-lt"/>
              </a:rPr>
              <a:t>, </a:t>
            </a:r>
            <a:br>
              <a:rPr lang="en-US" sz="1800" dirty="0">
                <a:latin typeface="+mn-lt"/>
              </a:rPr>
            </a:br>
            <a:r>
              <a:rPr lang="en-US" sz="1800" dirty="0">
                <a:latin typeface="+mn-lt"/>
              </a:rPr>
              <a:t>debugger, designer integration, emulators, deployment</a:t>
            </a:r>
          </a:p>
          <a:p>
            <a:pPr>
              <a:spcBef>
                <a:spcPts val="1800"/>
              </a:spcBef>
              <a:defRPr/>
            </a:pPr>
            <a:r>
              <a:rPr lang="en-US" sz="1800" dirty="0">
                <a:latin typeface="+mn-lt"/>
              </a:rPr>
              <a:t>Code share with PCLs </a:t>
            </a:r>
          </a:p>
          <a:p>
            <a:pPr>
              <a:spcBef>
                <a:spcPts val="1800"/>
              </a:spcBef>
              <a:defRPr/>
            </a:pPr>
            <a:r>
              <a:rPr lang="en-US" sz="1800" dirty="0">
                <a:latin typeface="+mn-lt"/>
              </a:rPr>
              <a:t>Create specific UI or share UI with </a:t>
            </a:r>
            <a:r>
              <a:rPr lang="en-US" sz="1800" dirty="0" err="1">
                <a:latin typeface="+mn-lt"/>
              </a:rPr>
              <a:t>Xamarin.Forms</a:t>
            </a:r>
            <a:endParaRPr lang="en-US" sz="1800" dirty="0">
              <a:latin typeface="+mn-lt"/>
            </a:endParaRPr>
          </a:p>
          <a:p>
            <a:pPr>
              <a:spcBef>
                <a:spcPts val="1800"/>
              </a:spcBef>
              <a:defRPr/>
            </a:pPr>
            <a:r>
              <a:rPr lang="en-US" sz="1800" dirty="0">
                <a:latin typeface="+mn-lt"/>
              </a:rPr>
              <a:t>Use C# APIs with 100% of platform APIs exposed</a:t>
            </a:r>
          </a:p>
          <a:p>
            <a:pPr>
              <a:spcBef>
                <a:spcPts val="1800"/>
              </a:spcBef>
              <a:defRPr/>
            </a:pPr>
            <a:r>
              <a:rPr lang="en-US" sz="1800" dirty="0">
                <a:latin typeface="+mn-lt"/>
              </a:rPr>
              <a:t>Connect to Azure for backend enterprise systems</a:t>
            </a:r>
          </a:p>
        </p:txBody>
      </p:sp>
      <p:cxnSp>
        <p:nvCxnSpPr>
          <p:cNvPr id="14" name="Straight Connector 13"/>
          <p:cNvCxnSpPr/>
          <p:nvPr/>
        </p:nvCxnSpPr>
        <p:spPr>
          <a:xfrm>
            <a:off x="8173279" y="-1"/>
            <a:ext cx="0" cy="192024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304877" y="-1"/>
            <a:ext cx="0" cy="1920240"/>
          </a:xfrm>
          <a:prstGeom prst="line">
            <a:avLst/>
          </a:prstGeom>
          <a:ln w="2540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8569261" y="513141"/>
            <a:ext cx="1339635" cy="829739"/>
            <a:chOff x="8569261" y="513141"/>
            <a:chExt cx="1339635" cy="829739"/>
          </a:xfrm>
        </p:grpSpPr>
        <p:sp>
          <p:nvSpPr>
            <p:cNvPr id="22" name="Freeform 21"/>
            <p:cNvSpPr>
              <a:spLocks noChangeAspect="1" noEditPoints="1"/>
            </p:cNvSpPr>
            <p:nvPr/>
          </p:nvSpPr>
          <p:spPr bwMode="auto">
            <a:xfrm>
              <a:off x="9057990" y="513141"/>
              <a:ext cx="362175" cy="436180"/>
            </a:xfrm>
            <a:custGeom>
              <a:avLst/>
              <a:gdLst>
                <a:gd name="T0" fmla="*/ 270 w 410"/>
                <a:gd name="T1" fmla="*/ 37 h 494"/>
                <a:gd name="T2" fmla="*/ 293 w 410"/>
                <a:gd name="T3" fmla="*/ 4 h 494"/>
                <a:gd name="T4" fmla="*/ 291 w 410"/>
                <a:gd name="T5" fmla="*/ 1 h 494"/>
                <a:gd name="T6" fmla="*/ 288 w 410"/>
                <a:gd name="T7" fmla="*/ 1 h 494"/>
                <a:gd name="T8" fmla="*/ 264 w 410"/>
                <a:gd name="T9" fmla="*/ 34 h 494"/>
                <a:gd name="T10" fmla="*/ 205 w 410"/>
                <a:gd name="T11" fmla="*/ 24 h 494"/>
                <a:gd name="T12" fmla="*/ 146 w 410"/>
                <a:gd name="T13" fmla="*/ 34 h 494"/>
                <a:gd name="T14" fmla="*/ 123 w 410"/>
                <a:gd name="T15" fmla="*/ 1 h 494"/>
                <a:gd name="T16" fmla="*/ 119 w 410"/>
                <a:gd name="T17" fmla="*/ 1 h 494"/>
                <a:gd name="T18" fmla="*/ 118 w 410"/>
                <a:gd name="T19" fmla="*/ 4 h 494"/>
                <a:gd name="T20" fmla="*/ 141 w 410"/>
                <a:gd name="T21" fmla="*/ 36 h 494"/>
                <a:gd name="T22" fmla="*/ 73 w 410"/>
                <a:gd name="T23" fmla="*/ 137 h 494"/>
                <a:gd name="T24" fmla="*/ 338 w 410"/>
                <a:gd name="T25" fmla="*/ 137 h 494"/>
                <a:gd name="T26" fmla="*/ 270 w 410"/>
                <a:gd name="T27" fmla="*/ 37 h 494"/>
                <a:gd name="T28" fmla="*/ 147 w 410"/>
                <a:gd name="T29" fmla="*/ 95 h 494"/>
                <a:gd name="T30" fmla="*/ 131 w 410"/>
                <a:gd name="T31" fmla="*/ 79 h 494"/>
                <a:gd name="T32" fmla="*/ 147 w 410"/>
                <a:gd name="T33" fmla="*/ 63 h 494"/>
                <a:gd name="T34" fmla="*/ 163 w 410"/>
                <a:gd name="T35" fmla="*/ 79 h 494"/>
                <a:gd name="T36" fmla="*/ 147 w 410"/>
                <a:gd name="T37" fmla="*/ 95 h 494"/>
                <a:gd name="T38" fmla="*/ 264 w 410"/>
                <a:gd name="T39" fmla="*/ 95 h 494"/>
                <a:gd name="T40" fmla="*/ 248 w 410"/>
                <a:gd name="T41" fmla="*/ 79 h 494"/>
                <a:gd name="T42" fmla="*/ 264 w 410"/>
                <a:gd name="T43" fmla="*/ 63 h 494"/>
                <a:gd name="T44" fmla="*/ 280 w 410"/>
                <a:gd name="T45" fmla="*/ 79 h 494"/>
                <a:gd name="T46" fmla="*/ 264 w 410"/>
                <a:gd name="T47" fmla="*/ 95 h 494"/>
                <a:gd name="T48" fmla="*/ 323 w 410"/>
                <a:gd name="T49" fmla="*/ 153 h 494"/>
                <a:gd name="T50" fmla="*/ 339 w 410"/>
                <a:gd name="T51" fmla="*/ 153 h 494"/>
                <a:gd name="T52" fmla="*/ 339 w 410"/>
                <a:gd name="T53" fmla="*/ 263 h 494"/>
                <a:gd name="T54" fmla="*/ 339 w 410"/>
                <a:gd name="T55" fmla="*/ 263 h 494"/>
                <a:gd name="T56" fmla="*/ 339 w 410"/>
                <a:gd name="T57" fmla="*/ 378 h 494"/>
                <a:gd name="T58" fmla="*/ 323 w 410"/>
                <a:gd name="T59" fmla="*/ 394 h 494"/>
                <a:gd name="T60" fmla="*/ 289 w 410"/>
                <a:gd name="T61" fmla="*/ 394 h 494"/>
                <a:gd name="T62" fmla="*/ 289 w 410"/>
                <a:gd name="T63" fmla="*/ 466 h 494"/>
                <a:gd name="T64" fmla="*/ 260 w 410"/>
                <a:gd name="T65" fmla="*/ 494 h 494"/>
                <a:gd name="T66" fmla="*/ 232 w 410"/>
                <a:gd name="T67" fmla="*/ 466 h 494"/>
                <a:gd name="T68" fmla="*/ 232 w 410"/>
                <a:gd name="T69" fmla="*/ 394 h 494"/>
                <a:gd name="T70" fmla="*/ 179 w 410"/>
                <a:gd name="T71" fmla="*/ 394 h 494"/>
                <a:gd name="T72" fmla="*/ 179 w 410"/>
                <a:gd name="T73" fmla="*/ 466 h 494"/>
                <a:gd name="T74" fmla="*/ 150 w 410"/>
                <a:gd name="T75" fmla="*/ 494 h 494"/>
                <a:gd name="T76" fmla="*/ 122 w 410"/>
                <a:gd name="T77" fmla="*/ 466 h 494"/>
                <a:gd name="T78" fmla="*/ 122 w 410"/>
                <a:gd name="T79" fmla="*/ 394 h 494"/>
                <a:gd name="T80" fmla="*/ 88 w 410"/>
                <a:gd name="T81" fmla="*/ 394 h 494"/>
                <a:gd name="T82" fmla="*/ 72 w 410"/>
                <a:gd name="T83" fmla="*/ 378 h 494"/>
                <a:gd name="T84" fmla="*/ 72 w 410"/>
                <a:gd name="T85" fmla="*/ 263 h 494"/>
                <a:gd name="T86" fmla="*/ 71 w 410"/>
                <a:gd name="T87" fmla="*/ 263 h 494"/>
                <a:gd name="T88" fmla="*/ 71 w 410"/>
                <a:gd name="T89" fmla="*/ 153 h 494"/>
                <a:gd name="T90" fmla="*/ 88 w 410"/>
                <a:gd name="T91" fmla="*/ 153 h 494"/>
                <a:gd name="T92" fmla="*/ 323 w 410"/>
                <a:gd name="T93" fmla="*/ 153 h 494"/>
                <a:gd name="T94" fmla="*/ 410 w 410"/>
                <a:gd name="T95" fmla="*/ 172 h 494"/>
                <a:gd name="T96" fmla="*/ 410 w 410"/>
                <a:gd name="T97" fmla="*/ 300 h 494"/>
                <a:gd name="T98" fmla="*/ 382 w 410"/>
                <a:gd name="T99" fmla="*/ 328 h 494"/>
                <a:gd name="T100" fmla="*/ 354 w 410"/>
                <a:gd name="T101" fmla="*/ 300 h 494"/>
                <a:gd name="T102" fmla="*/ 354 w 410"/>
                <a:gd name="T103" fmla="*/ 172 h 494"/>
                <a:gd name="T104" fmla="*/ 382 w 410"/>
                <a:gd name="T105" fmla="*/ 144 h 494"/>
                <a:gd name="T106" fmla="*/ 410 w 410"/>
                <a:gd name="T107" fmla="*/ 172 h 494"/>
                <a:gd name="T108" fmla="*/ 57 w 410"/>
                <a:gd name="T109" fmla="*/ 172 h 494"/>
                <a:gd name="T110" fmla="*/ 57 w 410"/>
                <a:gd name="T111" fmla="*/ 300 h 494"/>
                <a:gd name="T112" fmla="*/ 29 w 410"/>
                <a:gd name="T113" fmla="*/ 328 h 494"/>
                <a:gd name="T114" fmla="*/ 0 w 410"/>
                <a:gd name="T115" fmla="*/ 300 h 494"/>
                <a:gd name="T116" fmla="*/ 0 w 410"/>
                <a:gd name="T117" fmla="*/ 172 h 494"/>
                <a:gd name="T118" fmla="*/ 29 w 410"/>
                <a:gd name="T119" fmla="*/ 144 h 494"/>
                <a:gd name="T120" fmla="*/ 57 w 410"/>
                <a:gd name="T121" fmla="*/ 17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0" h="494">
                  <a:moveTo>
                    <a:pt x="270" y="37"/>
                  </a:moveTo>
                  <a:cubicBezTo>
                    <a:pt x="293" y="4"/>
                    <a:pt x="293" y="4"/>
                    <a:pt x="293" y="4"/>
                  </a:cubicBezTo>
                  <a:cubicBezTo>
                    <a:pt x="293" y="3"/>
                    <a:pt x="293" y="2"/>
                    <a:pt x="291" y="1"/>
                  </a:cubicBezTo>
                  <a:cubicBezTo>
                    <a:pt x="290" y="0"/>
                    <a:pt x="289" y="0"/>
                    <a:pt x="288" y="1"/>
                  </a:cubicBezTo>
                  <a:cubicBezTo>
                    <a:pt x="264" y="34"/>
                    <a:pt x="264" y="34"/>
                    <a:pt x="264" y="34"/>
                  </a:cubicBezTo>
                  <a:cubicBezTo>
                    <a:pt x="248" y="28"/>
                    <a:pt x="229" y="24"/>
                    <a:pt x="205" y="24"/>
                  </a:cubicBezTo>
                  <a:cubicBezTo>
                    <a:pt x="182" y="24"/>
                    <a:pt x="162" y="28"/>
                    <a:pt x="146" y="34"/>
                  </a:cubicBezTo>
                  <a:cubicBezTo>
                    <a:pt x="123" y="1"/>
                    <a:pt x="123" y="1"/>
                    <a:pt x="123" y="1"/>
                  </a:cubicBezTo>
                  <a:cubicBezTo>
                    <a:pt x="122" y="0"/>
                    <a:pt x="121" y="0"/>
                    <a:pt x="119" y="1"/>
                  </a:cubicBezTo>
                  <a:cubicBezTo>
                    <a:pt x="118" y="2"/>
                    <a:pt x="117" y="3"/>
                    <a:pt x="118" y="4"/>
                  </a:cubicBezTo>
                  <a:cubicBezTo>
                    <a:pt x="141" y="36"/>
                    <a:pt x="141" y="36"/>
                    <a:pt x="141" y="36"/>
                  </a:cubicBezTo>
                  <a:cubicBezTo>
                    <a:pt x="75" y="65"/>
                    <a:pt x="73" y="137"/>
                    <a:pt x="73" y="137"/>
                  </a:cubicBezTo>
                  <a:cubicBezTo>
                    <a:pt x="338" y="137"/>
                    <a:pt x="338" y="137"/>
                    <a:pt x="338" y="137"/>
                  </a:cubicBezTo>
                  <a:cubicBezTo>
                    <a:pt x="338" y="137"/>
                    <a:pt x="335" y="66"/>
                    <a:pt x="270" y="37"/>
                  </a:cubicBezTo>
                  <a:close/>
                  <a:moveTo>
                    <a:pt x="147" y="95"/>
                  </a:moveTo>
                  <a:cubicBezTo>
                    <a:pt x="138" y="95"/>
                    <a:pt x="131" y="88"/>
                    <a:pt x="131" y="79"/>
                  </a:cubicBezTo>
                  <a:cubicBezTo>
                    <a:pt x="131" y="70"/>
                    <a:pt x="138" y="63"/>
                    <a:pt x="147" y="63"/>
                  </a:cubicBezTo>
                  <a:cubicBezTo>
                    <a:pt x="156" y="63"/>
                    <a:pt x="163" y="70"/>
                    <a:pt x="163" y="79"/>
                  </a:cubicBezTo>
                  <a:cubicBezTo>
                    <a:pt x="163" y="88"/>
                    <a:pt x="156" y="95"/>
                    <a:pt x="147" y="95"/>
                  </a:cubicBezTo>
                  <a:close/>
                  <a:moveTo>
                    <a:pt x="264" y="95"/>
                  </a:moveTo>
                  <a:cubicBezTo>
                    <a:pt x="255" y="95"/>
                    <a:pt x="248" y="88"/>
                    <a:pt x="248" y="79"/>
                  </a:cubicBezTo>
                  <a:cubicBezTo>
                    <a:pt x="248" y="70"/>
                    <a:pt x="255" y="63"/>
                    <a:pt x="264" y="63"/>
                  </a:cubicBezTo>
                  <a:cubicBezTo>
                    <a:pt x="272" y="63"/>
                    <a:pt x="280" y="70"/>
                    <a:pt x="280" y="79"/>
                  </a:cubicBezTo>
                  <a:cubicBezTo>
                    <a:pt x="280" y="88"/>
                    <a:pt x="272" y="95"/>
                    <a:pt x="264" y="95"/>
                  </a:cubicBezTo>
                  <a:close/>
                  <a:moveTo>
                    <a:pt x="323" y="153"/>
                  </a:moveTo>
                  <a:cubicBezTo>
                    <a:pt x="339" y="153"/>
                    <a:pt x="339" y="153"/>
                    <a:pt x="339" y="153"/>
                  </a:cubicBezTo>
                  <a:cubicBezTo>
                    <a:pt x="339" y="263"/>
                    <a:pt x="339" y="263"/>
                    <a:pt x="339" y="263"/>
                  </a:cubicBezTo>
                  <a:cubicBezTo>
                    <a:pt x="339" y="263"/>
                    <a:pt x="339" y="263"/>
                    <a:pt x="339" y="263"/>
                  </a:cubicBezTo>
                  <a:cubicBezTo>
                    <a:pt x="339" y="378"/>
                    <a:pt x="339" y="378"/>
                    <a:pt x="339" y="378"/>
                  </a:cubicBezTo>
                  <a:cubicBezTo>
                    <a:pt x="339" y="387"/>
                    <a:pt x="332" y="394"/>
                    <a:pt x="323" y="394"/>
                  </a:cubicBezTo>
                  <a:cubicBezTo>
                    <a:pt x="289" y="394"/>
                    <a:pt x="289" y="394"/>
                    <a:pt x="289" y="394"/>
                  </a:cubicBezTo>
                  <a:cubicBezTo>
                    <a:pt x="289" y="466"/>
                    <a:pt x="289" y="466"/>
                    <a:pt x="289" y="466"/>
                  </a:cubicBezTo>
                  <a:cubicBezTo>
                    <a:pt x="289" y="481"/>
                    <a:pt x="276" y="494"/>
                    <a:pt x="260" y="494"/>
                  </a:cubicBezTo>
                  <a:cubicBezTo>
                    <a:pt x="245" y="494"/>
                    <a:pt x="232" y="481"/>
                    <a:pt x="232" y="466"/>
                  </a:cubicBezTo>
                  <a:cubicBezTo>
                    <a:pt x="232" y="394"/>
                    <a:pt x="232" y="394"/>
                    <a:pt x="232" y="394"/>
                  </a:cubicBezTo>
                  <a:cubicBezTo>
                    <a:pt x="179" y="394"/>
                    <a:pt x="179" y="394"/>
                    <a:pt x="179" y="394"/>
                  </a:cubicBezTo>
                  <a:cubicBezTo>
                    <a:pt x="179" y="466"/>
                    <a:pt x="179" y="466"/>
                    <a:pt x="179" y="466"/>
                  </a:cubicBezTo>
                  <a:cubicBezTo>
                    <a:pt x="179" y="481"/>
                    <a:pt x="166" y="494"/>
                    <a:pt x="150" y="494"/>
                  </a:cubicBezTo>
                  <a:cubicBezTo>
                    <a:pt x="135" y="494"/>
                    <a:pt x="122" y="481"/>
                    <a:pt x="122" y="466"/>
                  </a:cubicBezTo>
                  <a:cubicBezTo>
                    <a:pt x="122" y="394"/>
                    <a:pt x="122" y="394"/>
                    <a:pt x="122" y="394"/>
                  </a:cubicBezTo>
                  <a:cubicBezTo>
                    <a:pt x="88" y="394"/>
                    <a:pt x="88" y="394"/>
                    <a:pt x="88" y="394"/>
                  </a:cubicBezTo>
                  <a:cubicBezTo>
                    <a:pt x="79" y="394"/>
                    <a:pt x="72" y="387"/>
                    <a:pt x="72" y="378"/>
                  </a:cubicBezTo>
                  <a:cubicBezTo>
                    <a:pt x="72" y="263"/>
                    <a:pt x="72" y="263"/>
                    <a:pt x="72" y="263"/>
                  </a:cubicBezTo>
                  <a:cubicBezTo>
                    <a:pt x="71" y="263"/>
                    <a:pt x="71" y="263"/>
                    <a:pt x="71" y="263"/>
                  </a:cubicBezTo>
                  <a:cubicBezTo>
                    <a:pt x="71" y="153"/>
                    <a:pt x="71" y="153"/>
                    <a:pt x="71" y="153"/>
                  </a:cubicBezTo>
                  <a:cubicBezTo>
                    <a:pt x="88" y="153"/>
                    <a:pt x="88" y="153"/>
                    <a:pt x="88" y="153"/>
                  </a:cubicBezTo>
                  <a:lnTo>
                    <a:pt x="323" y="153"/>
                  </a:lnTo>
                  <a:close/>
                  <a:moveTo>
                    <a:pt x="410" y="172"/>
                  </a:moveTo>
                  <a:cubicBezTo>
                    <a:pt x="410" y="300"/>
                    <a:pt x="410" y="300"/>
                    <a:pt x="410" y="300"/>
                  </a:cubicBezTo>
                  <a:cubicBezTo>
                    <a:pt x="410" y="316"/>
                    <a:pt x="398" y="328"/>
                    <a:pt x="382" y="328"/>
                  </a:cubicBezTo>
                  <a:cubicBezTo>
                    <a:pt x="366" y="328"/>
                    <a:pt x="354" y="316"/>
                    <a:pt x="354" y="300"/>
                  </a:cubicBezTo>
                  <a:cubicBezTo>
                    <a:pt x="354" y="172"/>
                    <a:pt x="354" y="172"/>
                    <a:pt x="354" y="172"/>
                  </a:cubicBezTo>
                  <a:cubicBezTo>
                    <a:pt x="354" y="156"/>
                    <a:pt x="366" y="144"/>
                    <a:pt x="382" y="144"/>
                  </a:cubicBezTo>
                  <a:cubicBezTo>
                    <a:pt x="398" y="144"/>
                    <a:pt x="410" y="156"/>
                    <a:pt x="410" y="172"/>
                  </a:cubicBezTo>
                  <a:close/>
                  <a:moveTo>
                    <a:pt x="57" y="172"/>
                  </a:moveTo>
                  <a:cubicBezTo>
                    <a:pt x="57" y="300"/>
                    <a:pt x="57" y="300"/>
                    <a:pt x="57" y="300"/>
                  </a:cubicBezTo>
                  <a:cubicBezTo>
                    <a:pt x="57" y="316"/>
                    <a:pt x="44" y="328"/>
                    <a:pt x="29" y="328"/>
                  </a:cubicBezTo>
                  <a:cubicBezTo>
                    <a:pt x="13" y="328"/>
                    <a:pt x="0" y="316"/>
                    <a:pt x="0" y="300"/>
                  </a:cubicBezTo>
                  <a:cubicBezTo>
                    <a:pt x="0" y="172"/>
                    <a:pt x="0" y="172"/>
                    <a:pt x="0" y="172"/>
                  </a:cubicBezTo>
                  <a:cubicBezTo>
                    <a:pt x="0" y="156"/>
                    <a:pt x="13" y="144"/>
                    <a:pt x="29" y="144"/>
                  </a:cubicBezTo>
                  <a:cubicBezTo>
                    <a:pt x="44" y="144"/>
                    <a:pt x="57" y="156"/>
                    <a:pt x="57" y="17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25" name="Content Placeholder 2"/>
            <p:cNvSpPr txBox="1">
              <a:spLocks/>
            </p:cNvSpPr>
            <p:nvPr/>
          </p:nvSpPr>
          <p:spPr>
            <a:xfrm>
              <a:off x="8569261" y="1096659"/>
              <a:ext cx="1339635" cy="246221"/>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Tx/>
                <a:buSzPct val="110000"/>
                <a:buFontTx/>
                <a:buNone/>
                <a:tabLst/>
                <a:defRPr/>
              </a:pPr>
              <a:r>
                <a:rPr kumimoji="0" lang="en-US" sz="1600" b="0" i="0" u="none" strike="noStrike" kern="1200" cap="none" spc="0" normalizeH="0" baseline="0" noProof="0" dirty="0">
                  <a:ln>
                    <a:noFill/>
                  </a:ln>
                  <a:gradFill>
                    <a:gsLst>
                      <a:gs pos="29630">
                        <a:srgbClr val="3C3C3C"/>
                      </a:gs>
                      <a:gs pos="68000">
                        <a:srgbClr val="3C3C3C"/>
                      </a:gs>
                    </a:gsLst>
                    <a:lin ang="5400000" scaled="0"/>
                  </a:gradFill>
                  <a:effectLst/>
                  <a:uLnTx/>
                  <a:uFillTx/>
                  <a:latin typeface="Segoe UI"/>
                  <a:ea typeface="+mn-ea"/>
                </a:rPr>
                <a:t>Android C# UI</a:t>
              </a:r>
            </a:p>
          </p:txBody>
        </p:sp>
      </p:grpSp>
      <p:grpSp>
        <p:nvGrpSpPr>
          <p:cNvPr id="6" name="Group 5"/>
          <p:cNvGrpSpPr/>
          <p:nvPr/>
        </p:nvGrpSpPr>
        <p:grpSpPr>
          <a:xfrm>
            <a:off x="10642213" y="537600"/>
            <a:ext cx="1456925" cy="805280"/>
            <a:chOff x="10642213" y="537600"/>
            <a:chExt cx="1456925" cy="805280"/>
          </a:xfrm>
        </p:grpSpPr>
        <p:sp>
          <p:nvSpPr>
            <p:cNvPr id="21" name="Freeform 20"/>
            <p:cNvSpPr>
              <a:spLocks noChangeAspect="1" noEditPoints="1"/>
            </p:cNvSpPr>
            <p:nvPr/>
          </p:nvSpPr>
          <p:spPr bwMode="auto">
            <a:xfrm>
              <a:off x="11179993" y="537600"/>
              <a:ext cx="381367" cy="387262"/>
            </a:xfrm>
            <a:custGeom>
              <a:avLst/>
              <a:gdLst>
                <a:gd name="T0" fmla="*/ 288 w 647"/>
                <a:gd name="T1" fmla="*/ 314 h 657"/>
                <a:gd name="T2" fmla="*/ 288 w 647"/>
                <a:gd name="T3" fmla="*/ 52 h 657"/>
                <a:gd name="T4" fmla="*/ 647 w 647"/>
                <a:gd name="T5" fmla="*/ 0 h 657"/>
                <a:gd name="T6" fmla="*/ 647 w 647"/>
                <a:gd name="T7" fmla="*/ 314 h 657"/>
                <a:gd name="T8" fmla="*/ 288 w 647"/>
                <a:gd name="T9" fmla="*/ 314 h 657"/>
                <a:gd name="T10" fmla="*/ 262 w 647"/>
                <a:gd name="T11" fmla="*/ 57 h 657"/>
                <a:gd name="T12" fmla="*/ 0 w 647"/>
                <a:gd name="T13" fmla="*/ 95 h 657"/>
                <a:gd name="T14" fmla="*/ 0 w 647"/>
                <a:gd name="T15" fmla="*/ 314 h 657"/>
                <a:gd name="T16" fmla="*/ 262 w 647"/>
                <a:gd name="T17" fmla="*/ 314 h 657"/>
                <a:gd name="T18" fmla="*/ 262 w 647"/>
                <a:gd name="T19" fmla="*/ 57 h 657"/>
                <a:gd name="T20" fmla="*/ 0 w 647"/>
                <a:gd name="T21" fmla="*/ 338 h 657"/>
                <a:gd name="T22" fmla="*/ 0 w 647"/>
                <a:gd name="T23" fmla="*/ 560 h 657"/>
                <a:gd name="T24" fmla="*/ 262 w 647"/>
                <a:gd name="T25" fmla="*/ 600 h 657"/>
                <a:gd name="T26" fmla="*/ 262 w 647"/>
                <a:gd name="T27" fmla="*/ 338 h 657"/>
                <a:gd name="T28" fmla="*/ 0 w 647"/>
                <a:gd name="T29" fmla="*/ 338 h 657"/>
                <a:gd name="T30" fmla="*/ 288 w 647"/>
                <a:gd name="T31" fmla="*/ 602 h 657"/>
                <a:gd name="T32" fmla="*/ 647 w 647"/>
                <a:gd name="T33" fmla="*/ 657 h 657"/>
                <a:gd name="T34" fmla="*/ 647 w 647"/>
                <a:gd name="T35" fmla="*/ 338 h 657"/>
                <a:gd name="T36" fmla="*/ 288 w 647"/>
                <a:gd name="T37" fmla="*/ 338 h 657"/>
                <a:gd name="T38" fmla="*/ 288 w 647"/>
                <a:gd name="T39" fmla="*/ 602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7" h="657">
                  <a:moveTo>
                    <a:pt x="288" y="314"/>
                  </a:moveTo>
                  <a:lnTo>
                    <a:pt x="288" y="52"/>
                  </a:lnTo>
                  <a:lnTo>
                    <a:pt x="647" y="0"/>
                  </a:lnTo>
                  <a:lnTo>
                    <a:pt x="647" y="314"/>
                  </a:lnTo>
                  <a:lnTo>
                    <a:pt x="288" y="314"/>
                  </a:lnTo>
                  <a:close/>
                  <a:moveTo>
                    <a:pt x="262" y="57"/>
                  </a:moveTo>
                  <a:lnTo>
                    <a:pt x="0" y="95"/>
                  </a:lnTo>
                  <a:lnTo>
                    <a:pt x="0" y="314"/>
                  </a:lnTo>
                  <a:lnTo>
                    <a:pt x="262" y="314"/>
                  </a:lnTo>
                  <a:lnTo>
                    <a:pt x="262" y="57"/>
                  </a:lnTo>
                  <a:close/>
                  <a:moveTo>
                    <a:pt x="0" y="338"/>
                  </a:moveTo>
                  <a:lnTo>
                    <a:pt x="0" y="560"/>
                  </a:lnTo>
                  <a:lnTo>
                    <a:pt x="262" y="600"/>
                  </a:lnTo>
                  <a:lnTo>
                    <a:pt x="262" y="338"/>
                  </a:lnTo>
                  <a:lnTo>
                    <a:pt x="0" y="338"/>
                  </a:lnTo>
                  <a:close/>
                  <a:moveTo>
                    <a:pt x="288" y="602"/>
                  </a:moveTo>
                  <a:lnTo>
                    <a:pt x="647" y="657"/>
                  </a:lnTo>
                  <a:lnTo>
                    <a:pt x="647" y="338"/>
                  </a:lnTo>
                  <a:lnTo>
                    <a:pt x="288" y="338"/>
                  </a:lnTo>
                  <a:lnTo>
                    <a:pt x="288" y="6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26" name="Content Placeholder 2"/>
            <p:cNvSpPr txBox="1">
              <a:spLocks/>
            </p:cNvSpPr>
            <p:nvPr/>
          </p:nvSpPr>
          <p:spPr>
            <a:xfrm>
              <a:off x="10642213" y="1096659"/>
              <a:ext cx="1456925" cy="246221"/>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Tx/>
                <a:buSzPct val="110000"/>
                <a:buFontTx/>
                <a:buNone/>
                <a:tabLst/>
                <a:defRPr/>
              </a:pPr>
              <a:r>
                <a:rPr kumimoji="0" lang="en-US" sz="1600" b="0" i="0" u="none" strike="noStrike" kern="1200" cap="none" spc="0" normalizeH="0" baseline="0" noProof="0" dirty="0">
                  <a:ln>
                    <a:noFill/>
                  </a:ln>
                  <a:gradFill>
                    <a:gsLst>
                      <a:gs pos="29630">
                        <a:srgbClr val="3C3C3C"/>
                      </a:gs>
                      <a:gs pos="68000">
                        <a:srgbClr val="3C3C3C"/>
                      </a:gs>
                    </a:gsLst>
                    <a:lin ang="5400000" scaled="0"/>
                  </a:gradFill>
                  <a:effectLst/>
                  <a:uLnTx/>
                  <a:uFillTx/>
                  <a:latin typeface="Segoe UI"/>
                  <a:ea typeface="+mn-ea"/>
                </a:rPr>
                <a:t>Windows C# UI</a:t>
              </a:r>
            </a:p>
          </p:txBody>
        </p:sp>
      </p:grpSp>
      <p:sp>
        <p:nvSpPr>
          <p:cNvPr id="27" name="Rectangle 26"/>
          <p:cNvSpPr/>
          <p:nvPr/>
        </p:nvSpPr>
        <p:spPr bwMode="auto">
          <a:xfrm>
            <a:off x="6035675" y="1860516"/>
            <a:ext cx="6400800" cy="1216152"/>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err="1">
                <a:ln>
                  <a:noFill/>
                </a:ln>
                <a:gradFill>
                  <a:gsLst>
                    <a:gs pos="44444">
                      <a:srgbClr val="5C2D91"/>
                    </a:gs>
                    <a:gs pos="63000">
                      <a:srgbClr val="5C2D91"/>
                    </a:gs>
                  </a:gsLst>
                  <a:lin ang="5400000" scaled="0"/>
                </a:gradFill>
                <a:effectLst/>
                <a:uLnTx/>
                <a:uFillTx/>
                <a:latin typeface="Segoe UI Light"/>
                <a:ea typeface="Segoe UI" pitchFamily="34" charset="0"/>
                <a:cs typeface="Segoe UI" pitchFamily="34" charset="0"/>
              </a:rPr>
              <a:t>Xamarin.Forms</a:t>
            </a:r>
            <a:endParaRPr kumimoji="0" lang="en-US" sz="2800" b="1" i="1" u="none" strike="noStrike" kern="1200" cap="none" spc="0" normalizeH="0" baseline="0" noProof="0" dirty="0">
              <a:ln>
                <a:noFill/>
              </a:ln>
              <a:gradFill>
                <a:gsLst>
                  <a:gs pos="44444">
                    <a:srgbClr val="5C2D91"/>
                  </a:gs>
                  <a:gs pos="63000">
                    <a:srgbClr val="5C2D91"/>
                  </a:gs>
                </a:gsLst>
                <a:lin ang="5400000" scaled="0"/>
              </a:gradFill>
              <a:effectLst/>
              <a:uLnTx/>
              <a:uFillTx/>
              <a:latin typeface="Segoe UI Light"/>
              <a:ea typeface="Segoe UI" pitchFamily="34" charset="0"/>
              <a:cs typeface="Segoe UI" pitchFamily="34" charset="0"/>
            </a:endParaRPr>
          </a:p>
        </p:txBody>
      </p:sp>
      <p:sp>
        <p:nvSpPr>
          <p:cNvPr id="28" name="Rectangle 27"/>
          <p:cNvSpPr/>
          <p:nvPr/>
        </p:nvSpPr>
        <p:spPr bwMode="auto">
          <a:xfrm>
            <a:off x="6035675" y="3076668"/>
            <a:ext cx="6400800" cy="27002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30556">
                      <a:srgbClr val="FFFFFF"/>
                    </a:gs>
                    <a:gs pos="44444">
                      <a:srgbClr val="FFFFFF"/>
                    </a:gs>
                  </a:gsLst>
                  <a:lin ang="5400000" scaled="0"/>
                </a:gradFill>
                <a:effectLst/>
                <a:uLnTx/>
                <a:uFillTx/>
                <a:latin typeface="Segoe UI Light"/>
                <a:ea typeface="Segoe UI" pitchFamily="34" charset="0"/>
                <a:cs typeface="Segoe UI" pitchFamily="34" charset="0"/>
              </a:rPr>
              <a:t>Shared App Logic</a:t>
            </a:r>
            <a:endParaRPr kumimoji="0" lang="en-US" sz="4000" b="0" i="1" u="none" strike="noStrike" kern="1200" cap="none" spc="0" normalizeH="0" baseline="0" noProof="0" dirty="0">
              <a:ln>
                <a:noFill/>
              </a:ln>
              <a:gradFill>
                <a:gsLst>
                  <a:gs pos="30556">
                    <a:srgbClr val="FFFFFF"/>
                  </a:gs>
                  <a:gs pos="44444">
                    <a:srgbClr val="FFFFFF"/>
                  </a:gs>
                </a:gsLst>
                <a:lin ang="5400000" scaled="0"/>
              </a:gradFill>
              <a:effectLst/>
              <a:uLnTx/>
              <a:uFillTx/>
              <a:latin typeface="Segoe UI Light"/>
              <a:ea typeface="Segoe UI" pitchFamily="34" charset="0"/>
              <a:cs typeface="Segoe UI" pitchFamily="34" charset="0"/>
            </a:endParaRPr>
          </a:p>
        </p:txBody>
      </p:sp>
      <p:sp>
        <p:nvSpPr>
          <p:cNvPr id="29" name="Rectangle 28"/>
          <p:cNvSpPr/>
          <p:nvPr/>
        </p:nvSpPr>
        <p:spPr bwMode="auto">
          <a:xfrm>
            <a:off x="6035675" y="5776913"/>
            <a:ext cx="6400800" cy="12176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16667">
                      <a:srgbClr val="3C3C3C"/>
                    </a:gs>
                    <a:gs pos="44444">
                      <a:srgbClr val="3C3C3C"/>
                    </a:gs>
                  </a:gsLst>
                  <a:lin ang="5400000" scaled="0"/>
                </a:gradFill>
                <a:effectLst/>
                <a:uLnTx/>
                <a:uFillTx/>
                <a:latin typeface="Segoe UI Light"/>
                <a:ea typeface="Segoe UI" pitchFamily="34" charset="0"/>
                <a:cs typeface="Segoe UI" pitchFamily="34" charset="0"/>
              </a:rPr>
              <a:t>Platform Specific Framework</a:t>
            </a:r>
            <a:endParaRPr kumimoji="0" lang="en-US" sz="2800" b="1" i="1" u="none" strike="noStrike" kern="1200" cap="none" spc="0" normalizeH="0" baseline="0" noProof="0" dirty="0">
              <a:ln>
                <a:noFill/>
              </a:ln>
              <a:gradFill>
                <a:gsLst>
                  <a:gs pos="16667">
                    <a:srgbClr val="3C3C3C"/>
                  </a:gs>
                  <a:gs pos="44444">
                    <a:srgbClr val="3C3C3C"/>
                  </a:gs>
                </a:gsLst>
                <a:lin ang="5400000" scaled="0"/>
              </a:gradFill>
              <a:effectLst/>
              <a:uLnTx/>
              <a:uFillTx/>
              <a:latin typeface="Segoe UI Light"/>
              <a:ea typeface="Segoe UI" pitchFamily="34" charset="0"/>
              <a:cs typeface="Segoe UI" pitchFamily="34" charset="0"/>
            </a:endParaRPr>
          </a:p>
        </p:txBody>
      </p:sp>
      <p:grpSp>
        <p:nvGrpSpPr>
          <p:cNvPr id="2" name="Group 1"/>
          <p:cNvGrpSpPr/>
          <p:nvPr/>
        </p:nvGrpSpPr>
        <p:grpSpPr>
          <a:xfrm>
            <a:off x="6460301" y="468795"/>
            <a:ext cx="1364422" cy="874085"/>
            <a:chOff x="6460301" y="468795"/>
            <a:chExt cx="1364422" cy="874085"/>
          </a:xfrm>
        </p:grpSpPr>
        <p:sp>
          <p:nvSpPr>
            <p:cNvPr id="24" name="Content Placeholder 2"/>
            <p:cNvSpPr txBox="1">
              <a:spLocks/>
            </p:cNvSpPr>
            <p:nvPr/>
          </p:nvSpPr>
          <p:spPr>
            <a:xfrm>
              <a:off x="6460301" y="1096659"/>
              <a:ext cx="1364422" cy="246221"/>
            </a:xfrm>
            <a:prstGeom prst="rect">
              <a:avLst/>
            </a:prstGeom>
          </p:spPr>
          <p:txBody>
            <a:bodyPr vert="horz" lIns="0" tIns="0" rIns="0" bIns="0" numCol="1" spcCol="0" rtlCol="0">
              <a:sp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20000"/>
                </a:spcBef>
                <a:spcAft>
                  <a:spcPct val="0"/>
                </a:spcAft>
                <a:buClrTx/>
                <a:buSzPct val="110000"/>
                <a:buFontTx/>
                <a:buNone/>
                <a:tabLst/>
                <a:defRPr/>
              </a:pPr>
              <a:r>
                <a:rPr kumimoji="0" lang="en-US" sz="1600" b="0" i="0" u="none" strike="noStrike" kern="1200" cap="none" spc="0" normalizeH="0" baseline="0" noProof="0" dirty="0" err="1">
                  <a:ln>
                    <a:noFill/>
                  </a:ln>
                  <a:gradFill>
                    <a:gsLst>
                      <a:gs pos="29630">
                        <a:srgbClr val="3C3C3C"/>
                      </a:gs>
                      <a:gs pos="68000">
                        <a:srgbClr val="3C3C3C"/>
                      </a:gs>
                    </a:gsLst>
                    <a:lin ang="5400000" scaled="0"/>
                  </a:gradFill>
                  <a:effectLst/>
                  <a:uLnTx/>
                  <a:uFillTx/>
                  <a:latin typeface="Segoe UI"/>
                  <a:ea typeface="+mn-ea"/>
                </a:rPr>
                <a:t>iOS</a:t>
              </a:r>
              <a:r>
                <a:rPr kumimoji="0" lang="en-US" sz="1600" b="0" i="0" u="none" strike="noStrike" kern="1200" cap="none" spc="0" normalizeH="0" baseline="0" noProof="0" dirty="0">
                  <a:ln>
                    <a:noFill/>
                  </a:ln>
                  <a:gradFill>
                    <a:gsLst>
                      <a:gs pos="29630">
                        <a:srgbClr val="3C3C3C"/>
                      </a:gs>
                      <a:gs pos="68000">
                        <a:srgbClr val="3C3C3C"/>
                      </a:gs>
                    </a:gsLst>
                    <a:lin ang="5400000" scaled="0"/>
                  </a:gradFill>
                  <a:effectLst/>
                  <a:uLnTx/>
                  <a:uFillTx/>
                  <a:latin typeface="Segoe UI"/>
                  <a:ea typeface="+mn-ea"/>
                </a:rPr>
                <a:t> C# UI</a:t>
              </a:r>
            </a:p>
          </p:txBody>
        </p:sp>
        <p:sp>
          <p:nvSpPr>
            <p:cNvPr id="7" name="TextBox 6"/>
            <p:cNvSpPr txBox="1"/>
            <p:nvPr/>
          </p:nvSpPr>
          <p:spPr>
            <a:xfrm>
              <a:off x="6798524" y="468795"/>
              <a:ext cx="798937" cy="627864"/>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400" b="1" i="0" u="none" strike="noStrike" kern="1200" cap="none" spc="0" normalizeH="0" baseline="0" noProof="0" dirty="0">
                  <a:ln>
                    <a:noFill/>
                  </a:ln>
                  <a:solidFill>
                    <a:srgbClr val="3C3C3C"/>
                  </a:solidFill>
                  <a:effectLst/>
                  <a:uLnTx/>
                  <a:uFillTx/>
                  <a:latin typeface="Calibri" charset="0"/>
                  <a:ea typeface="ＭＳ Ｐゴシック" charset="0"/>
                </a:rPr>
                <a:t>iOS</a:t>
              </a:r>
            </a:p>
          </p:txBody>
        </p:sp>
      </p:grpSp>
    </p:spTree>
    <p:extLst>
      <p:ext uri="{BB962C8B-B14F-4D97-AF65-F5344CB8AC3E}">
        <p14:creationId xmlns:p14="http://schemas.microsoft.com/office/powerpoint/2010/main" val="3652964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99132E-7 4.55288E-6 L -1.99132E-7 0.07172 " pathEditMode="relative" rAng="0" ptsTypes="AA">
                                      <p:cBhvr>
                                        <p:cTn id="9" dur="800" spd="-100000" fill="hold"/>
                                        <p:tgtEl>
                                          <p:spTgt spid="5"/>
                                        </p:tgtEl>
                                        <p:attrNameLst>
                                          <p:attrName>ppt_x</p:attrName>
                                          <p:attrName>ppt_y</p:attrName>
                                        </p:attrNameLst>
                                      </p:cBhvr>
                                      <p:rCtr x="0" y="3586"/>
                                    </p:animMotion>
                                  </p:childTnLst>
                                </p:cTn>
                              </p:par>
                              <p:par>
                                <p:cTn id="10" presetID="22" presetClass="entr" presetSubtype="1" fill="hold"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10" presetClass="entr" presetSubtype="0" fill="hold" nodeType="withEffect">
                                  <p:stCondLst>
                                    <p:cond delay="6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35" presetClass="path" presetSubtype="0" decel="100000" fill="hold" nodeType="withEffect">
                                  <p:stCondLst>
                                    <p:cond delay="600"/>
                                  </p:stCondLst>
                                  <p:childTnLst>
                                    <p:animMotion origin="layout" path="M -1.54966E-6 0.02247 L -1.54966E-6 0.00023 " pathEditMode="relative" rAng="0" ptsTypes="AA">
                                      <p:cBhvr>
                                        <p:cTn id="17" dur="500" fill="hold"/>
                                        <p:tgtEl>
                                          <p:spTgt spid="4"/>
                                        </p:tgtEl>
                                        <p:attrNameLst>
                                          <p:attrName>ppt_x</p:attrName>
                                          <p:attrName>ppt_y</p:attrName>
                                        </p:attrNameLst>
                                      </p:cBhvr>
                                      <p:rCtr x="0" y="-1112"/>
                                    </p:animMotion>
                                  </p:childTnLst>
                                </p:cTn>
                              </p:par>
                              <p:par>
                                <p:cTn id="18" presetID="22" presetClass="entr" presetSubtype="1" fill="hold" nodeType="withEffect">
                                  <p:stCondLst>
                                    <p:cond delay="600"/>
                                  </p:stCondLst>
                                  <p:childTnLst>
                                    <p:set>
                                      <p:cBhvr>
                                        <p:cTn id="19" dur="1" fill="hold">
                                          <p:stCondLst>
                                            <p:cond delay="0"/>
                                          </p:stCondLst>
                                        </p:cTn>
                                        <p:tgtEl>
                                          <p:spTgt spid="18"/>
                                        </p:tgtEl>
                                        <p:attrNameLst>
                                          <p:attrName>style.visibility</p:attrName>
                                        </p:attrNameLst>
                                      </p:cBhvr>
                                      <p:to>
                                        <p:strVal val="visible"/>
                                      </p:to>
                                    </p:set>
                                    <p:animEffect transition="in" filter="wipe(up)">
                                      <p:cBhvr>
                                        <p:cTn id="20" dur="500"/>
                                        <p:tgtEl>
                                          <p:spTgt spid="18"/>
                                        </p:tgtEl>
                                      </p:cBhvr>
                                    </p:animEffect>
                                  </p:childTnLst>
                                </p:cTn>
                              </p:par>
                              <p:par>
                                <p:cTn id="21" presetID="10" presetClass="entr" presetSubtype="0" fill="hold" nodeType="withEffect">
                                  <p:stCondLst>
                                    <p:cond delay="70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35" presetClass="path" presetSubtype="0" decel="100000" fill="hold" nodeType="withEffect">
                                  <p:stCondLst>
                                    <p:cond delay="700"/>
                                  </p:stCondLst>
                                  <p:childTnLst>
                                    <p:animMotion origin="layout" path="M -1.54966E-6 0.02247 L -1.54966E-6 0.00023 " pathEditMode="relative" rAng="0" ptsTypes="AA">
                                      <p:cBhvr>
                                        <p:cTn id="25" dur="500" fill="hold"/>
                                        <p:tgtEl>
                                          <p:spTgt spid="6"/>
                                        </p:tgtEl>
                                        <p:attrNameLst>
                                          <p:attrName>ppt_x</p:attrName>
                                          <p:attrName>ppt_y</p:attrName>
                                        </p:attrNameLst>
                                      </p:cBhvr>
                                      <p:rCtr x="0" y="-1112"/>
                                    </p:animMotion>
                                  </p:childTnLst>
                                </p:cTn>
                              </p:par>
                              <p:par>
                                <p:cTn id="26" presetID="10" presetClass="entr" presetSubtype="0" fill="hold" grpId="0" nodeType="withEffect">
                                  <p:stCondLst>
                                    <p:cond delay="8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35" presetClass="path" presetSubtype="0" decel="100000" fill="hold" grpId="1" nodeType="withEffect">
                                  <p:stCondLst>
                                    <p:cond delay="800"/>
                                  </p:stCondLst>
                                  <p:childTnLst>
                                    <p:animMotion origin="layout" path="M -1.54966E-6 0.02247 L -1.54966E-6 0.00023 " pathEditMode="relative" rAng="0" ptsTypes="AA">
                                      <p:cBhvr>
                                        <p:cTn id="30" dur="500" fill="hold"/>
                                        <p:tgtEl>
                                          <p:spTgt spid="27"/>
                                        </p:tgtEl>
                                        <p:attrNameLst>
                                          <p:attrName>ppt_x</p:attrName>
                                          <p:attrName>ppt_y</p:attrName>
                                        </p:attrNameLst>
                                      </p:cBhvr>
                                      <p:rCtr x="0" y="-1112"/>
                                    </p:animMotion>
                                  </p:childTnLst>
                                </p:cTn>
                              </p:par>
                              <p:par>
                                <p:cTn id="31" presetID="10" presetClass="entr" presetSubtype="0" fill="hold" grpId="0" nodeType="withEffect">
                                  <p:stCondLst>
                                    <p:cond delay="90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35" presetClass="path" presetSubtype="0" decel="100000" fill="hold" grpId="1" nodeType="withEffect">
                                  <p:stCondLst>
                                    <p:cond delay="900"/>
                                  </p:stCondLst>
                                  <p:childTnLst>
                                    <p:animMotion origin="layout" path="M -1.54966E-6 0.02247 L -1.54966E-6 0.00023 " pathEditMode="relative" rAng="0" ptsTypes="AA">
                                      <p:cBhvr>
                                        <p:cTn id="35" dur="500" fill="hold"/>
                                        <p:tgtEl>
                                          <p:spTgt spid="28"/>
                                        </p:tgtEl>
                                        <p:attrNameLst>
                                          <p:attrName>ppt_x</p:attrName>
                                          <p:attrName>ppt_y</p:attrName>
                                        </p:attrNameLst>
                                      </p:cBhvr>
                                      <p:rCtr x="0" y="-1112"/>
                                    </p:animMotion>
                                  </p:childTnLst>
                                </p:cTn>
                              </p:par>
                              <p:par>
                                <p:cTn id="36" presetID="10" presetClass="entr" presetSubtype="0" fill="hold" grpId="0" nodeType="withEffect">
                                  <p:stCondLst>
                                    <p:cond delay="10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35" presetClass="path" presetSubtype="0" decel="100000" fill="hold" grpId="1" nodeType="withEffect">
                                  <p:stCondLst>
                                    <p:cond delay="1000"/>
                                  </p:stCondLst>
                                  <p:childTnLst>
                                    <p:animMotion origin="layout" path="M -1.54966E-6 0.02247 L -1.54966E-6 0.00023 " pathEditMode="relative" rAng="0" ptsTypes="AA">
                                      <p:cBhvr>
                                        <p:cTn id="40" dur="500" fill="hold"/>
                                        <p:tgtEl>
                                          <p:spTgt spid="29"/>
                                        </p:tgtEl>
                                        <p:attrNameLst>
                                          <p:attrName>ppt_x</p:attrName>
                                          <p:attrName>ppt_y</p:attrName>
                                        </p:attrNameLst>
                                      </p:cBhvr>
                                      <p:rCtr x="0" y="-1112"/>
                                    </p:animMotion>
                                  </p:childTnLst>
                                </p:cTn>
                              </p:par>
                              <p:par>
                                <p:cTn id="41" presetID="10" presetClass="entr" presetSubtype="0" fill="hold" nodeType="withEffect">
                                  <p:stCondLst>
                                    <p:cond delay="60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500"/>
                                        <p:tgtEl>
                                          <p:spTgt spid="2"/>
                                        </p:tgtEl>
                                      </p:cBhvr>
                                    </p:animEffect>
                                  </p:childTnLst>
                                </p:cTn>
                              </p:par>
                              <p:par>
                                <p:cTn id="44" presetID="35" presetClass="path" presetSubtype="0" decel="100000" fill="hold" nodeType="withEffect">
                                  <p:stCondLst>
                                    <p:cond delay="600"/>
                                  </p:stCondLst>
                                  <p:childTnLst>
                                    <p:animMotion origin="layout" path="M -1.54966E-6 0.02247 L -1.54966E-6 0.00023 " pathEditMode="relative" rAng="0" ptsTypes="AA">
                                      <p:cBhvr>
                                        <p:cTn id="45" dur="500" fill="hold"/>
                                        <p:tgtEl>
                                          <p:spTgt spid="2"/>
                                        </p:tgtEl>
                                        <p:attrNameLst>
                                          <p:attrName>ppt_x</p:attrName>
                                          <p:attrName>ppt_y</p:attrName>
                                        </p:attrNameLst>
                                      </p:cBhvr>
                                      <p:rCtr x="0" y="-11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7" grpId="0" animBg="1"/>
      <p:bldP spid="27" grpId="1" animBg="1"/>
      <p:bldP spid="28" grpId="0" animBg="1"/>
      <p:bldP spid="28" grpId="1" animBg="1"/>
      <p:bldP spid="29" grpId="0"/>
      <p:bldP spid="2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xplat xamarin.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434888" cy="6994525"/>
          </a:xfrm>
          <a:prstGeom prst="rect">
            <a:avLst/>
          </a:prstGeom>
        </p:spPr>
      </p:pic>
    </p:spTree>
    <p:extLst>
      <p:ext uri="{BB962C8B-B14F-4D97-AF65-F5344CB8AC3E}">
        <p14:creationId xmlns:p14="http://schemas.microsoft.com/office/powerpoint/2010/main" val="394459726"/>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Object oriented programming</a:t>
            </a:r>
          </a:p>
        </p:txBody>
      </p:sp>
      <p:sp>
        <p:nvSpPr>
          <p:cNvPr id="4" name="Text Placeholder 3"/>
          <p:cNvSpPr>
            <a:spLocks noGrp="1"/>
          </p:cNvSpPr>
          <p:nvPr>
            <p:ph type="body" sz="quarter" idx="10"/>
          </p:nvPr>
        </p:nvSpPr>
        <p:spPr>
          <a:xfrm>
            <a:off x="274638" y="1212850"/>
            <a:ext cx="11887200" cy="5638467"/>
          </a:xfrm>
        </p:spPr>
        <p:txBody>
          <a:bodyPr/>
          <a:lstStyle/>
          <a:p>
            <a:pPr marL="571500" indent="-571500">
              <a:buFont typeface="Arial" panose="020B0604020202020204" pitchFamily="34" charset="0"/>
              <a:buChar char="•"/>
            </a:pPr>
            <a:r>
              <a:rPr lang="en-US" dirty="0"/>
              <a:t>It’s the most widely used programming approach nowadays</a:t>
            </a:r>
          </a:p>
          <a:p>
            <a:pPr marL="571500" indent="-571500">
              <a:buFont typeface="Arial" panose="020B0604020202020204" pitchFamily="34" charset="0"/>
              <a:buChar char="•"/>
            </a:pPr>
            <a:r>
              <a:rPr lang="en-US" dirty="0"/>
              <a:t>The name comes from the fact that it’s based on the concept of objects, which can expose:</a:t>
            </a:r>
          </a:p>
          <a:p>
            <a:pPr marL="1257300" lvl="4" indent="-571500">
              <a:buFont typeface="Arial" panose="020B0604020202020204" pitchFamily="34" charset="0"/>
              <a:buChar char="•"/>
            </a:pPr>
            <a:r>
              <a:rPr lang="en-US" sz="3000" dirty="0"/>
              <a:t>Data, using attributes</a:t>
            </a:r>
          </a:p>
          <a:p>
            <a:pPr marL="1257300" lvl="4" indent="-571500">
              <a:buFont typeface="Arial" panose="020B0604020202020204" pitchFamily="34" charset="0"/>
              <a:buChar char="•"/>
            </a:pPr>
            <a:r>
              <a:rPr lang="en-US" sz="3000" dirty="0"/>
              <a:t>Code and logic, using methods</a:t>
            </a:r>
          </a:p>
          <a:p>
            <a:pPr marL="571500" indent="-571500">
              <a:buFont typeface="Arial" panose="020B0604020202020204" pitchFamily="34" charset="0"/>
              <a:buChar char="•"/>
            </a:pPr>
            <a:r>
              <a:rPr lang="en-US" dirty="0"/>
              <a:t>A class is the definition of an object</a:t>
            </a:r>
          </a:p>
          <a:p>
            <a:pPr marL="571500" indent="-571500">
              <a:buFont typeface="Arial" panose="020B0604020202020204" pitchFamily="34" charset="0"/>
              <a:buChar char="•"/>
            </a:pPr>
            <a:r>
              <a:rPr lang="en-US" dirty="0"/>
              <a:t>An object is an instance of class</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099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dirty="0"/>
              <a:t>Visual Studio and Xamarin unique approach</a:t>
            </a:r>
            <a:br>
              <a:rPr lang="en-US" dirty="0"/>
            </a:br>
            <a:r>
              <a:rPr lang="en-US" sz="3600" spc="-40" dirty="0">
                <a:gradFill>
                  <a:gsLst>
                    <a:gs pos="58333">
                      <a:schemeClr val="bg2"/>
                    </a:gs>
                    <a:gs pos="54000">
                      <a:schemeClr val="bg2"/>
                    </a:gs>
                  </a:gsLst>
                  <a:lin ang="5400000" scaled="0"/>
                </a:gradFill>
              </a:rPr>
              <a:t>The best of all worlds</a:t>
            </a:r>
          </a:p>
        </p:txBody>
      </p:sp>
      <p:sp>
        <p:nvSpPr>
          <p:cNvPr id="21" name="Rectangle 20"/>
          <p:cNvSpPr/>
          <p:nvPr/>
        </p:nvSpPr>
        <p:spPr bwMode="auto">
          <a:xfrm>
            <a:off x="-1" y="1944303"/>
            <a:ext cx="12436476" cy="4463014"/>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457200" rIns="182880" bIns="146304" numCol="1" spcCol="0" rtlCol="0" fromWordArt="0" anchor="t" anchorCtr="0" forceAA="0" compatLnSpc="1">
            <a:prstTxWarp prst="textNoShape">
              <a:avLst/>
            </a:prstTxWarp>
            <a:noAutofit/>
          </a:bodyPr>
          <a:lstStyle/>
          <a:p>
            <a:pPr marL="0" marR="0" lvl="0" indent="0" algn="l" defTabSz="932289"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84259">
                    <a:srgbClr val="FFFFFF"/>
                  </a:gs>
                  <a:gs pos="52778">
                    <a:srgbClr val="FFFFFF"/>
                  </a:gs>
                </a:gsLst>
                <a:lin ang="5400000" scaled="0"/>
              </a:gradFill>
              <a:effectLst/>
              <a:uLnTx/>
              <a:uFillTx/>
              <a:latin typeface="Segoe UI"/>
              <a:ea typeface="+mn-ea"/>
              <a:cs typeface="+mn-cs"/>
            </a:endParaRPr>
          </a:p>
        </p:txBody>
      </p:sp>
      <p:sp>
        <p:nvSpPr>
          <p:cNvPr id="23" name="Rectangle 22"/>
          <p:cNvSpPr/>
          <p:nvPr/>
        </p:nvSpPr>
        <p:spPr bwMode="auto">
          <a:xfrm>
            <a:off x="2353698" y="2481873"/>
            <a:ext cx="1604960"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End user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experience</a:t>
            </a:r>
          </a:p>
        </p:txBody>
      </p:sp>
      <p:sp>
        <p:nvSpPr>
          <p:cNvPr id="24" name="Rectangle 23"/>
          <p:cNvSpPr/>
          <p:nvPr/>
        </p:nvSpPr>
        <p:spPr bwMode="auto">
          <a:xfrm flipH="1">
            <a:off x="8043756" y="2424585"/>
            <a:ext cx="3181034" cy="5447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Native performance and UI</a:t>
            </a:r>
          </a:p>
        </p:txBody>
      </p:sp>
      <p:sp>
        <p:nvSpPr>
          <p:cNvPr id="26" name="Rectangle 25"/>
          <p:cNvSpPr/>
          <p:nvPr/>
        </p:nvSpPr>
        <p:spPr bwMode="auto">
          <a:xfrm flipH="1">
            <a:off x="7866044" y="4848901"/>
            <a:ext cx="3076802" cy="794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Mature development tools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s-E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Share and </a:t>
            </a:r>
            <a:r>
              <a:rPr kumimoji="0" lang="es-E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reuse</a:t>
            </a:r>
            <a:r>
              <a:rPr kumimoji="0" lang="es-E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s-E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p:cNvSpPr/>
          <p:nvPr/>
        </p:nvSpPr>
        <p:spPr bwMode="auto">
          <a:xfrm>
            <a:off x="3453718" y="5743968"/>
            <a:ext cx="5632532" cy="583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Better TCO, productivity, and developer experience</a:t>
            </a:r>
          </a:p>
        </p:txBody>
      </p:sp>
      <p:cxnSp>
        <p:nvCxnSpPr>
          <p:cNvPr id="28" name="Straight Arrow Connector 27"/>
          <p:cNvCxnSpPr/>
          <p:nvPr/>
        </p:nvCxnSpPr>
        <p:spPr>
          <a:xfrm flipV="1">
            <a:off x="3958657" y="2640570"/>
            <a:ext cx="0" cy="3051749"/>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3986636" y="5687371"/>
            <a:ext cx="3589623" cy="0"/>
          </a:xfrm>
          <a:prstGeom prst="straightConnector1">
            <a:avLst/>
          </a:prstGeom>
          <a:ln w="38100" cap="sq" cmpd="sng">
            <a:solidFill>
              <a:schemeClr val="tx1"/>
            </a:solidFill>
            <a:miter lim="800000"/>
            <a:tailEnd type="arrow" w="lg" len="sm"/>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999011" y="2669319"/>
            <a:ext cx="3545845" cy="0"/>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7537072" y="2665145"/>
            <a:ext cx="0" cy="2975035"/>
          </a:xfrm>
          <a:prstGeom prst="line">
            <a:avLst/>
          </a:prstGeom>
          <a:ln w="19050">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140775" y="5345739"/>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4" name="Rectangle 33"/>
          <p:cNvSpPr/>
          <p:nvPr/>
        </p:nvSpPr>
        <p:spPr>
          <a:xfrm>
            <a:off x="3958658" y="2765567"/>
            <a:ext cx="348172"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36" name="Rectangle 35"/>
          <p:cNvSpPr/>
          <p:nvPr/>
        </p:nvSpPr>
        <p:spPr>
          <a:xfrm>
            <a:off x="3958658" y="5345739"/>
            <a:ext cx="277640" cy="341632"/>
          </a:xfrm>
          <a:prstGeom prst="rect">
            <a:avLst/>
          </a:prstGeom>
        </p:spPr>
        <p:txBody>
          <a:bodyPr wrap="none">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58333">
                      <a:srgbClr val="FFFFFF"/>
                    </a:gs>
                    <a:gs pos="43000">
                      <a:srgbClr val="FFFFFF"/>
                    </a:gs>
                  </a:gsLst>
                  <a:lin ang="5400000" scaled="0"/>
                </a:gradFill>
                <a:effectLst/>
                <a:uLnTx/>
                <a:uFillTx/>
                <a:latin typeface="Segoe UI"/>
                <a:ea typeface="ＭＳ Ｐゴシック" charset="0"/>
              </a:rPr>
              <a:t>-</a:t>
            </a:r>
          </a:p>
        </p:txBody>
      </p:sp>
      <p:sp>
        <p:nvSpPr>
          <p:cNvPr id="16" name="Oval 15"/>
          <p:cNvSpPr/>
          <p:nvPr/>
        </p:nvSpPr>
        <p:spPr>
          <a:xfrm>
            <a:off x="7125592" y="2259943"/>
            <a:ext cx="822960" cy="822960"/>
          </a:xfrm>
          <a:prstGeom prst="ellipse">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Segoe UI"/>
              <a:ea typeface="+mn-ea"/>
              <a:cs typeface="+mn-cs"/>
            </a:endParaRPr>
          </a:p>
        </p:txBody>
      </p:sp>
      <p:sp>
        <p:nvSpPr>
          <p:cNvPr id="17" name="Oval 16"/>
          <p:cNvSpPr/>
          <p:nvPr/>
        </p:nvSpPr>
        <p:spPr>
          <a:xfrm>
            <a:off x="7038172" y="2166245"/>
            <a:ext cx="997799" cy="997799"/>
          </a:xfrm>
          <a:prstGeom prst="ellipse">
            <a:avLst/>
          </a:prstGeom>
          <a:solidFill>
            <a:schemeClr val="accent1">
              <a:lumMod val="40000"/>
              <a:lumOff val="60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a:t>
            </a:r>
          </a:p>
        </p:txBody>
      </p:sp>
    </p:spTree>
    <p:extLst>
      <p:ext uri="{BB962C8B-B14F-4D97-AF65-F5344CB8AC3E}">
        <p14:creationId xmlns:p14="http://schemas.microsoft.com/office/powerpoint/2010/main" val="182733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anim calcmode="lin" valueType="num">
                                      <p:cBhvr>
                                        <p:cTn id="18" dur="1000" fill="hold"/>
                                        <p:tgtEl>
                                          <p:spTgt spid="26"/>
                                        </p:tgtEl>
                                        <p:attrNameLst>
                                          <p:attrName>ppt_x</p:attrName>
                                        </p:attrNameLst>
                                      </p:cBhvr>
                                      <p:tavLst>
                                        <p:tav tm="0">
                                          <p:val>
                                            <p:strVal val="#ppt_x"/>
                                          </p:val>
                                        </p:tav>
                                        <p:tav tm="100000">
                                          <p:val>
                                            <p:strVal val="#ppt_x"/>
                                          </p:val>
                                        </p:tav>
                                      </p:tavLst>
                                    </p:anim>
                                    <p:anim calcmode="lin" valueType="num">
                                      <p:cBhvr>
                                        <p:cTn id="1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1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295274"/>
            <a:ext cx="11889564" cy="917575"/>
          </a:xfrm>
        </p:spPr>
        <p:txBody>
          <a:bodyPr/>
          <a:lstStyle/>
          <a:p>
            <a:pPr algn="ctr"/>
            <a:r>
              <a:rPr lang="en-US" dirty="0"/>
              <a:t>Maximizing Sharing Capabilities</a:t>
            </a:r>
          </a:p>
        </p:txBody>
      </p:sp>
      <p:cxnSp>
        <p:nvCxnSpPr>
          <p:cNvPr id="7" name="Straight Connector 6"/>
          <p:cNvCxnSpPr/>
          <p:nvPr/>
        </p:nvCxnSpPr>
        <p:spPr>
          <a:xfrm>
            <a:off x="3995787" y="1938659"/>
            <a:ext cx="0" cy="3844603"/>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24" name="Rectangle 23"/>
          <p:cNvSpPr/>
          <p:nvPr/>
        </p:nvSpPr>
        <p:spPr bwMode="auto">
          <a:xfrm>
            <a:off x="-6795864" y="3528946"/>
            <a:ext cx="6535737" cy="1495612"/>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19" name="TextBox 18"/>
          <p:cNvSpPr txBox="1"/>
          <p:nvPr/>
        </p:nvSpPr>
        <p:spPr>
          <a:xfrm>
            <a:off x="-6782016" y="3896150"/>
            <a:ext cx="652188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Mobile</a:t>
            </a:r>
          </a:p>
        </p:txBody>
      </p:sp>
      <p:grpSp>
        <p:nvGrpSpPr>
          <p:cNvPr id="31" name="Group 30"/>
          <p:cNvGrpSpPr/>
          <p:nvPr/>
        </p:nvGrpSpPr>
        <p:grpSpPr>
          <a:xfrm>
            <a:off x="1957552"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32" name="Group 31"/>
          <p:cNvGrpSpPr/>
          <p:nvPr/>
        </p:nvGrpSpPr>
        <p:grpSpPr>
          <a:xfrm>
            <a:off x="4145220"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33" name="Group 32"/>
          <p:cNvGrpSpPr/>
          <p:nvPr/>
        </p:nvGrpSpPr>
        <p:grpSpPr>
          <a:xfrm>
            <a:off x="6332205"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25" name="Rectangle 24"/>
          <p:cNvSpPr/>
          <p:nvPr/>
        </p:nvSpPr>
        <p:spPr bwMode="auto">
          <a:xfrm>
            <a:off x="1183466" y="7207156"/>
            <a:ext cx="10087713" cy="1291040"/>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6" name="TextBox 25"/>
          <p:cNvSpPr txBox="1"/>
          <p:nvPr/>
        </p:nvSpPr>
        <p:spPr>
          <a:xfrm>
            <a:off x="1197314" y="7434296"/>
            <a:ext cx="1006633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Client/Server</a:t>
            </a:r>
          </a:p>
        </p:txBody>
      </p:sp>
      <p:sp>
        <p:nvSpPr>
          <p:cNvPr id="28" name="Rectangle 27"/>
          <p:cNvSpPr/>
          <p:nvPr/>
        </p:nvSpPr>
        <p:spPr bwMode="auto">
          <a:xfrm>
            <a:off x="12594501" y="3528352"/>
            <a:ext cx="3514108" cy="14978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9" name="TextBox 28"/>
          <p:cNvSpPr txBox="1"/>
          <p:nvPr/>
        </p:nvSpPr>
        <p:spPr>
          <a:xfrm>
            <a:off x="12598029" y="3877920"/>
            <a:ext cx="3507052"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C# Server</a:t>
            </a:r>
          </a:p>
        </p:txBody>
      </p:sp>
      <p:grpSp>
        <p:nvGrpSpPr>
          <p:cNvPr id="39" name="Group 38"/>
          <p:cNvGrpSpPr/>
          <p:nvPr/>
        </p:nvGrpSpPr>
        <p:grpSpPr>
          <a:xfrm>
            <a:off x="8297329"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grpSp>
        <p:nvGrpSpPr>
          <p:cNvPr id="8" name="Group 7"/>
          <p:cNvGrpSpPr/>
          <p:nvPr/>
        </p:nvGrpSpPr>
        <p:grpSpPr>
          <a:xfrm>
            <a:off x="10100752"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descr="Linux_log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9177" y="1631971"/>
              <a:ext cx="372529" cy="412443"/>
            </a:xfrm>
            <a:prstGeom prst="rect">
              <a:avLst/>
            </a:prstGeom>
          </p:spPr>
        </p:pic>
      </p:grpSp>
      <p:sp>
        <p:nvSpPr>
          <p:cNvPr id="34" name="Rectangle 33"/>
          <p:cNvSpPr/>
          <p:nvPr/>
        </p:nvSpPr>
        <p:spPr bwMode="auto">
          <a:xfrm>
            <a:off x="1183466" y="2301955"/>
            <a:ext cx="2160116" cy="332694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5" name="Rectangle 34"/>
          <p:cNvSpPr/>
          <p:nvPr/>
        </p:nvSpPr>
        <p:spPr bwMode="auto">
          <a:xfrm>
            <a:off x="3371276" y="2301955"/>
            <a:ext cx="2160116" cy="332694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2" name="Rectangle 41"/>
          <p:cNvSpPr/>
          <p:nvPr/>
        </p:nvSpPr>
        <p:spPr bwMode="auto">
          <a:xfrm>
            <a:off x="5559087" y="2301955"/>
            <a:ext cx="2160116" cy="332694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3" name="Rectangle 42"/>
          <p:cNvSpPr/>
          <p:nvPr/>
        </p:nvSpPr>
        <p:spPr bwMode="auto">
          <a:xfrm>
            <a:off x="7751256" y="2302147"/>
            <a:ext cx="1705758" cy="3345205"/>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9" name="Rectangle 48"/>
          <p:cNvSpPr/>
          <p:nvPr/>
        </p:nvSpPr>
        <p:spPr bwMode="auto">
          <a:xfrm>
            <a:off x="9478180" y="2299329"/>
            <a:ext cx="1785083" cy="3345205"/>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3" name="TextBox 2"/>
          <p:cNvSpPr txBox="1"/>
          <p:nvPr/>
        </p:nvSpPr>
        <p:spPr>
          <a:xfrm>
            <a:off x="1183345" y="2299329"/>
            <a:ext cx="1039452"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iOS</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Watch</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Mac</a:t>
            </a:r>
            <a:endPar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0" name="TextBox 49"/>
          <p:cNvSpPr txBox="1"/>
          <p:nvPr/>
        </p:nvSpPr>
        <p:spPr>
          <a:xfrm>
            <a:off x="3373800" y="2299329"/>
            <a:ext cx="1866601" cy="8494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Android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Android Wear</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1" name="TextBox 50"/>
          <p:cNvSpPr txBox="1"/>
          <p:nvPr/>
        </p:nvSpPr>
        <p:spPr>
          <a:xfrm>
            <a:off x="5559086" y="2325801"/>
            <a:ext cx="1350370"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Universal</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Platform</a:t>
            </a:r>
          </a:p>
        </p:txBody>
      </p:sp>
      <p:sp>
        <p:nvSpPr>
          <p:cNvPr id="53" name="TextBox 52"/>
          <p:cNvSpPr txBox="1"/>
          <p:nvPr/>
        </p:nvSpPr>
        <p:spPr>
          <a:xfrm>
            <a:off x="7753083" y="2305562"/>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4" name="TextBox 53"/>
          <p:cNvSpPr txBox="1"/>
          <p:nvPr/>
        </p:nvSpPr>
        <p:spPr>
          <a:xfrm>
            <a:off x="9489488" y="2302458"/>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Linux</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Tree>
    <p:extLst>
      <p:ext uri="{BB962C8B-B14F-4D97-AF65-F5344CB8AC3E}">
        <p14:creationId xmlns:p14="http://schemas.microsoft.com/office/powerpoint/2010/main" val="49498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295274"/>
            <a:ext cx="11889564" cy="917575"/>
          </a:xfrm>
        </p:spPr>
        <p:txBody>
          <a:bodyPr/>
          <a:lstStyle/>
          <a:p>
            <a:pPr algn="ctr"/>
            <a:r>
              <a:rPr lang="en-US" dirty="0"/>
              <a:t>Maximizing Sharing Capabilities</a:t>
            </a:r>
          </a:p>
        </p:txBody>
      </p:sp>
      <p:cxnSp>
        <p:nvCxnSpPr>
          <p:cNvPr id="7" name="Straight Connector 6"/>
          <p:cNvCxnSpPr/>
          <p:nvPr/>
        </p:nvCxnSpPr>
        <p:spPr>
          <a:xfrm>
            <a:off x="3995787" y="1938659"/>
            <a:ext cx="0" cy="3844603"/>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18" name="Rectangle 17"/>
          <p:cNvSpPr/>
          <p:nvPr/>
        </p:nvSpPr>
        <p:spPr bwMode="auto">
          <a:xfrm>
            <a:off x="1183466" y="2301955"/>
            <a:ext cx="2160116" cy="117177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4" name="Rectangle 23"/>
          <p:cNvSpPr/>
          <p:nvPr/>
        </p:nvSpPr>
        <p:spPr bwMode="auto">
          <a:xfrm>
            <a:off x="1183466" y="3544997"/>
            <a:ext cx="6535737" cy="1495612"/>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7" name="Rectangle 36"/>
          <p:cNvSpPr/>
          <p:nvPr/>
        </p:nvSpPr>
        <p:spPr bwMode="auto">
          <a:xfrm>
            <a:off x="3371276" y="2301955"/>
            <a:ext cx="2160116" cy="117177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0" name="Rectangle 39"/>
          <p:cNvSpPr/>
          <p:nvPr/>
        </p:nvSpPr>
        <p:spPr bwMode="auto">
          <a:xfrm>
            <a:off x="5559087" y="2301955"/>
            <a:ext cx="2160116" cy="117177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9" name="TextBox 18"/>
          <p:cNvSpPr txBox="1"/>
          <p:nvPr/>
        </p:nvSpPr>
        <p:spPr>
          <a:xfrm>
            <a:off x="1197314" y="3912201"/>
            <a:ext cx="652188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Mobile</a:t>
            </a:r>
          </a:p>
        </p:txBody>
      </p:sp>
      <p:grpSp>
        <p:nvGrpSpPr>
          <p:cNvPr id="31" name="Group 30"/>
          <p:cNvGrpSpPr/>
          <p:nvPr/>
        </p:nvGrpSpPr>
        <p:grpSpPr>
          <a:xfrm>
            <a:off x="1957552"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32" name="Group 31"/>
          <p:cNvGrpSpPr/>
          <p:nvPr/>
        </p:nvGrpSpPr>
        <p:grpSpPr>
          <a:xfrm>
            <a:off x="4145220"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33" name="Group 32"/>
          <p:cNvGrpSpPr/>
          <p:nvPr/>
        </p:nvGrpSpPr>
        <p:grpSpPr>
          <a:xfrm>
            <a:off x="6332205"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25" name="Rectangle 24"/>
          <p:cNvSpPr/>
          <p:nvPr/>
        </p:nvSpPr>
        <p:spPr bwMode="auto">
          <a:xfrm>
            <a:off x="1183466" y="7116052"/>
            <a:ext cx="10087713" cy="1291040"/>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6" name="TextBox 25"/>
          <p:cNvSpPr txBox="1"/>
          <p:nvPr/>
        </p:nvSpPr>
        <p:spPr>
          <a:xfrm>
            <a:off x="1197314" y="7343192"/>
            <a:ext cx="1006633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Client/Server</a:t>
            </a:r>
          </a:p>
        </p:txBody>
      </p:sp>
      <p:sp>
        <p:nvSpPr>
          <p:cNvPr id="28" name="Rectangle 27"/>
          <p:cNvSpPr/>
          <p:nvPr/>
        </p:nvSpPr>
        <p:spPr bwMode="auto">
          <a:xfrm>
            <a:off x="7749546" y="3544403"/>
            <a:ext cx="3514108" cy="14978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9" name="TextBox 28"/>
          <p:cNvSpPr txBox="1"/>
          <p:nvPr/>
        </p:nvSpPr>
        <p:spPr>
          <a:xfrm>
            <a:off x="7753074" y="3893971"/>
            <a:ext cx="3507052"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C# Server</a:t>
            </a:r>
          </a:p>
        </p:txBody>
      </p:sp>
      <p:grpSp>
        <p:nvGrpSpPr>
          <p:cNvPr id="39" name="Group 38"/>
          <p:cNvGrpSpPr/>
          <p:nvPr/>
        </p:nvGrpSpPr>
        <p:grpSpPr>
          <a:xfrm>
            <a:off x="8297329"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30" name="Rectangle 29"/>
          <p:cNvSpPr/>
          <p:nvPr/>
        </p:nvSpPr>
        <p:spPr bwMode="auto">
          <a:xfrm>
            <a:off x="7751256" y="2302147"/>
            <a:ext cx="1705758" cy="1178209"/>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55" name="Rectangle 54"/>
          <p:cNvSpPr/>
          <p:nvPr/>
        </p:nvSpPr>
        <p:spPr bwMode="auto">
          <a:xfrm>
            <a:off x="9478180" y="2299329"/>
            <a:ext cx="1785083" cy="1178209"/>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grpSp>
        <p:nvGrpSpPr>
          <p:cNvPr id="8" name="Group 7"/>
          <p:cNvGrpSpPr/>
          <p:nvPr/>
        </p:nvGrpSpPr>
        <p:grpSpPr>
          <a:xfrm>
            <a:off x="10100752"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descr="Linux_log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9177" y="1631971"/>
              <a:ext cx="372529" cy="412443"/>
            </a:xfrm>
            <a:prstGeom prst="rect">
              <a:avLst/>
            </a:prstGeom>
          </p:spPr>
        </p:pic>
      </p:grpSp>
      <p:sp>
        <p:nvSpPr>
          <p:cNvPr id="53" name="TextBox 52"/>
          <p:cNvSpPr txBox="1"/>
          <p:nvPr/>
        </p:nvSpPr>
        <p:spPr>
          <a:xfrm>
            <a:off x="1183345" y="2299329"/>
            <a:ext cx="1039452"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iOS</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Watch</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Mac</a:t>
            </a:r>
            <a:endPar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4" name="TextBox 53"/>
          <p:cNvSpPr txBox="1"/>
          <p:nvPr/>
        </p:nvSpPr>
        <p:spPr>
          <a:xfrm>
            <a:off x="3373800" y="2299329"/>
            <a:ext cx="1866601" cy="8494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Android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Android Wear</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6" name="TextBox 55"/>
          <p:cNvSpPr txBox="1"/>
          <p:nvPr/>
        </p:nvSpPr>
        <p:spPr>
          <a:xfrm>
            <a:off x="5559086" y="2325801"/>
            <a:ext cx="1350370"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Universal</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Platform</a:t>
            </a:r>
          </a:p>
        </p:txBody>
      </p:sp>
      <p:sp>
        <p:nvSpPr>
          <p:cNvPr id="57" name="TextBox 56"/>
          <p:cNvSpPr txBox="1"/>
          <p:nvPr/>
        </p:nvSpPr>
        <p:spPr>
          <a:xfrm>
            <a:off x="7753083" y="2305562"/>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9" name="TextBox 58"/>
          <p:cNvSpPr txBox="1"/>
          <p:nvPr/>
        </p:nvSpPr>
        <p:spPr>
          <a:xfrm>
            <a:off x="9489488" y="2302458"/>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Linux</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Tree>
    <p:extLst>
      <p:ext uri="{BB962C8B-B14F-4D97-AF65-F5344CB8AC3E}">
        <p14:creationId xmlns:p14="http://schemas.microsoft.com/office/powerpoint/2010/main" val="639343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455" y="295274"/>
            <a:ext cx="11889564" cy="917575"/>
          </a:xfrm>
        </p:spPr>
        <p:txBody>
          <a:bodyPr/>
          <a:lstStyle/>
          <a:p>
            <a:pPr algn="ctr"/>
            <a:r>
              <a:rPr lang="en-US" dirty="0"/>
              <a:t>Maximizing Sharing Capabilities</a:t>
            </a:r>
          </a:p>
        </p:txBody>
      </p:sp>
      <p:cxnSp>
        <p:nvCxnSpPr>
          <p:cNvPr id="7" name="Straight Connector 6"/>
          <p:cNvCxnSpPr/>
          <p:nvPr/>
        </p:nvCxnSpPr>
        <p:spPr>
          <a:xfrm>
            <a:off x="3995787" y="1938659"/>
            <a:ext cx="0" cy="3844603"/>
          </a:xfrm>
          <a:prstGeom prst="line">
            <a:avLst/>
          </a:prstGeom>
          <a:ln>
            <a:solidFill>
              <a:srgbClr val="FFFFFF"/>
            </a:solidFill>
            <a:headEnd type="none"/>
            <a:tailEnd type="none"/>
          </a:ln>
        </p:spPr>
        <p:style>
          <a:lnRef idx="1">
            <a:schemeClr val="dk1"/>
          </a:lnRef>
          <a:fillRef idx="0">
            <a:schemeClr val="dk1"/>
          </a:fillRef>
          <a:effectRef idx="0">
            <a:schemeClr val="dk1"/>
          </a:effectRef>
          <a:fontRef idx="minor">
            <a:schemeClr val="tx1"/>
          </a:fontRef>
        </p:style>
      </p:cxnSp>
      <p:sp>
        <p:nvSpPr>
          <p:cNvPr id="18" name="Rectangle 17"/>
          <p:cNvSpPr/>
          <p:nvPr/>
        </p:nvSpPr>
        <p:spPr bwMode="auto">
          <a:xfrm>
            <a:off x="1183466" y="2301955"/>
            <a:ext cx="2160116" cy="117177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4" name="Rectangle 23"/>
          <p:cNvSpPr/>
          <p:nvPr/>
        </p:nvSpPr>
        <p:spPr bwMode="auto">
          <a:xfrm>
            <a:off x="1183466" y="3544997"/>
            <a:ext cx="6535737" cy="1495612"/>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37" name="Rectangle 36"/>
          <p:cNvSpPr/>
          <p:nvPr/>
        </p:nvSpPr>
        <p:spPr bwMode="auto">
          <a:xfrm>
            <a:off x="3371276" y="2301955"/>
            <a:ext cx="2160116" cy="117177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0" name="Rectangle 39"/>
          <p:cNvSpPr/>
          <p:nvPr/>
        </p:nvSpPr>
        <p:spPr bwMode="auto">
          <a:xfrm>
            <a:off x="5559087" y="2301955"/>
            <a:ext cx="2160116" cy="117177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19" name="TextBox 18"/>
          <p:cNvSpPr txBox="1"/>
          <p:nvPr/>
        </p:nvSpPr>
        <p:spPr>
          <a:xfrm>
            <a:off x="1197314" y="3912201"/>
            <a:ext cx="652188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Mobile</a:t>
            </a:r>
          </a:p>
        </p:txBody>
      </p:sp>
      <p:grpSp>
        <p:nvGrpSpPr>
          <p:cNvPr id="31" name="Group 30"/>
          <p:cNvGrpSpPr/>
          <p:nvPr/>
        </p:nvGrpSpPr>
        <p:grpSpPr>
          <a:xfrm>
            <a:off x="1957552" y="1554924"/>
            <a:ext cx="625793" cy="625793"/>
            <a:chOff x="2057400" y="2725790"/>
            <a:chExt cx="1028700" cy="1028700"/>
          </a:xfrm>
        </p:grpSpPr>
        <p:sp>
          <p:nvSpPr>
            <p:cNvPr id="45" name="Oval 4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03" y="2938131"/>
              <a:ext cx="468070" cy="523137"/>
            </a:xfrm>
            <a:prstGeom prst="rect">
              <a:avLst/>
            </a:prstGeom>
          </p:spPr>
        </p:pic>
      </p:grpSp>
      <p:grpSp>
        <p:nvGrpSpPr>
          <p:cNvPr id="32" name="Group 31"/>
          <p:cNvGrpSpPr/>
          <p:nvPr/>
        </p:nvGrpSpPr>
        <p:grpSpPr>
          <a:xfrm>
            <a:off x="4145220" y="1554924"/>
            <a:ext cx="625793" cy="625793"/>
            <a:chOff x="3810000" y="3144890"/>
            <a:chExt cx="1028700" cy="1028700"/>
          </a:xfrm>
        </p:grpSpPr>
        <p:sp>
          <p:nvSpPr>
            <p:cNvPr id="41" name="Oval 40"/>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337" y="3402859"/>
              <a:ext cx="434973" cy="500220"/>
            </a:xfrm>
            <a:prstGeom prst="rect">
              <a:avLst/>
            </a:prstGeom>
          </p:spPr>
        </p:pic>
      </p:grpSp>
      <p:grpSp>
        <p:nvGrpSpPr>
          <p:cNvPr id="33" name="Group 32"/>
          <p:cNvGrpSpPr/>
          <p:nvPr/>
        </p:nvGrpSpPr>
        <p:grpSpPr>
          <a:xfrm>
            <a:off x="6332205" y="1554924"/>
            <a:ext cx="625793" cy="625793"/>
            <a:chOff x="6083300" y="3144890"/>
            <a:chExt cx="1028700" cy="1028700"/>
          </a:xfrm>
        </p:grpSpPr>
        <p:sp>
          <p:nvSpPr>
            <p:cNvPr id="36" name="Oval 35"/>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25" name="Rectangle 24"/>
          <p:cNvSpPr/>
          <p:nvPr/>
        </p:nvSpPr>
        <p:spPr bwMode="auto">
          <a:xfrm>
            <a:off x="1183466" y="5111825"/>
            <a:ext cx="10087713" cy="1291040"/>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6" name="TextBox 25"/>
          <p:cNvSpPr txBox="1"/>
          <p:nvPr/>
        </p:nvSpPr>
        <p:spPr>
          <a:xfrm>
            <a:off x="1197314" y="5338965"/>
            <a:ext cx="10066339"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Shared C# Client/Server</a:t>
            </a:r>
          </a:p>
        </p:txBody>
      </p:sp>
      <p:sp>
        <p:nvSpPr>
          <p:cNvPr id="28" name="Rectangle 27"/>
          <p:cNvSpPr/>
          <p:nvPr/>
        </p:nvSpPr>
        <p:spPr bwMode="auto">
          <a:xfrm>
            <a:off x="7749546" y="3544403"/>
            <a:ext cx="3514108" cy="14978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9" name="TextBox 28"/>
          <p:cNvSpPr txBox="1"/>
          <p:nvPr/>
        </p:nvSpPr>
        <p:spPr>
          <a:xfrm>
            <a:off x="7753074" y="3893971"/>
            <a:ext cx="3507052" cy="787908"/>
          </a:xfrm>
          <a:prstGeom prst="rect">
            <a:avLst/>
          </a:prstGeom>
          <a:noFill/>
        </p:spPr>
        <p:txBody>
          <a:bodyPr wrap="square" lIns="182880" tIns="146304" rIns="182880" bIns="146304"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ＭＳ Ｐゴシック" charset="0"/>
              </a:rPr>
              <a:t>C# Server</a:t>
            </a:r>
          </a:p>
        </p:txBody>
      </p:sp>
      <p:grpSp>
        <p:nvGrpSpPr>
          <p:cNvPr id="39" name="Group 38"/>
          <p:cNvGrpSpPr/>
          <p:nvPr/>
        </p:nvGrpSpPr>
        <p:grpSpPr>
          <a:xfrm>
            <a:off x="8297329" y="1554924"/>
            <a:ext cx="625793" cy="625793"/>
            <a:chOff x="6083300" y="3144890"/>
            <a:chExt cx="1028700" cy="1028700"/>
          </a:xfrm>
        </p:grpSpPr>
        <p:sp>
          <p:nvSpPr>
            <p:cNvPr id="47" name="Oval 46"/>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436990"/>
              <a:ext cx="466043" cy="434973"/>
            </a:xfrm>
            <a:prstGeom prst="rect">
              <a:avLst/>
            </a:prstGeom>
          </p:spPr>
        </p:pic>
      </p:grpSp>
      <p:sp>
        <p:nvSpPr>
          <p:cNvPr id="30" name="Rectangle 29"/>
          <p:cNvSpPr/>
          <p:nvPr/>
        </p:nvSpPr>
        <p:spPr bwMode="auto">
          <a:xfrm>
            <a:off x="7751256" y="2302147"/>
            <a:ext cx="1705758" cy="1178209"/>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55" name="Rectangle 54"/>
          <p:cNvSpPr/>
          <p:nvPr/>
        </p:nvSpPr>
        <p:spPr bwMode="auto">
          <a:xfrm>
            <a:off x="9478180" y="2299329"/>
            <a:ext cx="1785083" cy="1178209"/>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grpSp>
        <p:nvGrpSpPr>
          <p:cNvPr id="8" name="Group 7"/>
          <p:cNvGrpSpPr/>
          <p:nvPr/>
        </p:nvGrpSpPr>
        <p:grpSpPr>
          <a:xfrm>
            <a:off x="10100752" y="1537995"/>
            <a:ext cx="625793" cy="625793"/>
            <a:chOff x="10112428" y="1537995"/>
            <a:chExt cx="625793" cy="625793"/>
          </a:xfrm>
        </p:grpSpPr>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8" name="Picture 57" descr="Linux_log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39177" y="1631971"/>
              <a:ext cx="372529" cy="412443"/>
            </a:xfrm>
            <a:prstGeom prst="rect">
              <a:avLst/>
            </a:prstGeom>
          </p:spPr>
        </p:pic>
      </p:grpSp>
      <p:sp>
        <p:nvSpPr>
          <p:cNvPr id="53" name="TextBox 52"/>
          <p:cNvSpPr txBox="1"/>
          <p:nvPr/>
        </p:nvSpPr>
        <p:spPr>
          <a:xfrm>
            <a:off x="1183345" y="2299329"/>
            <a:ext cx="1039452"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iOS</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Watch</a:t>
            </a:r>
            <a:b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Mac</a:t>
            </a:r>
            <a:endParaRPr kumimoji="0" lang="en-US" sz="20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4" name="TextBox 53"/>
          <p:cNvSpPr txBox="1"/>
          <p:nvPr/>
        </p:nvSpPr>
        <p:spPr>
          <a:xfrm>
            <a:off x="3373800" y="2299329"/>
            <a:ext cx="1866601" cy="8494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Android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ＭＳ Ｐゴシック" charset="0"/>
              </a:rPr>
              <a:t>Android Wear</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6" name="TextBox 55"/>
          <p:cNvSpPr txBox="1"/>
          <p:nvPr/>
        </p:nvSpPr>
        <p:spPr>
          <a:xfrm>
            <a:off x="5559086" y="2325801"/>
            <a:ext cx="1350370" cy="1126462"/>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Universal</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Platform</a:t>
            </a:r>
          </a:p>
        </p:txBody>
      </p:sp>
      <p:sp>
        <p:nvSpPr>
          <p:cNvPr id="57" name="TextBox 56"/>
          <p:cNvSpPr txBox="1"/>
          <p:nvPr/>
        </p:nvSpPr>
        <p:spPr>
          <a:xfrm>
            <a:off x="7753083" y="2305562"/>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Windows</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
        <p:nvSpPr>
          <p:cNvPr id="59" name="TextBox 58"/>
          <p:cNvSpPr txBox="1"/>
          <p:nvPr/>
        </p:nvSpPr>
        <p:spPr>
          <a:xfrm>
            <a:off x="9489488" y="2302458"/>
            <a:ext cx="1701043" cy="1043363"/>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Linux</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Backend</a:t>
            </a:r>
            <a:b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b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rPr>
              <a:t>Cloud or </a:t>
            </a:r>
            <a:r>
              <a:rPr kumimoji="0" lang="en-US" sz="1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ea typeface="ＭＳ Ｐゴシック" charset="0"/>
              </a:rPr>
              <a:t>OnPrem</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ＭＳ Ｐゴシック" charset="0"/>
            </a:endParaRPr>
          </a:p>
        </p:txBody>
      </p:sp>
    </p:spTree>
    <p:extLst>
      <p:ext uri="{BB962C8B-B14F-4D97-AF65-F5344CB8AC3E}">
        <p14:creationId xmlns:p14="http://schemas.microsoft.com/office/powerpoint/2010/main" val="203705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65048" y="4251702"/>
            <a:ext cx="184731" cy="341632"/>
          </a:xfrm>
          <a:prstGeom prst="rect">
            <a:avLst/>
          </a:prstGeom>
          <a:noFill/>
        </p:spPr>
        <p:txBody>
          <a:bodyPr wrap="none" rtlCol="0">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pic>
        <p:nvPicPr>
          <p:cNvPr id="17" name="Picture 16" descr="Anatomy of native app.png"/>
          <p:cNvPicPr>
            <a:picLocks noChangeAspect="1"/>
          </p:cNvPicPr>
          <p:nvPr/>
        </p:nvPicPr>
        <p:blipFill rotWithShape="1">
          <a:blip r:embed="rId3">
            <a:extLst>
              <a:ext uri="{28A0092B-C50C-407E-A947-70E740481C1C}">
                <a14:useLocalDpi xmlns:a14="http://schemas.microsoft.com/office/drawing/2010/main" val="0"/>
              </a:ext>
            </a:extLst>
          </a:blip>
          <a:srcRect r="11369" b="44285"/>
          <a:stretch/>
        </p:blipFill>
        <p:spPr>
          <a:xfrm>
            <a:off x="468093" y="2511735"/>
            <a:ext cx="4871089" cy="3990735"/>
          </a:xfrm>
          <a:prstGeom prst="rect">
            <a:avLst/>
          </a:prstGeom>
        </p:spPr>
      </p:pic>
      <p:sp>
        <p:nvSpPr>
          <p:cNvPr id="27" name="Title 1"/>
          <p:cNvSpPr>
            <a:spLocks noGrp="1"/>
          </p:cNvSpPr>
          <p:nvPr>
            <p:ph type="title"/>
          </p:nvPr>
        </p:nvSpPr>
        <p:spPr/>
        <p:txBody>
          <a:bodyPr/>
          <a:lstStyle/>
          <a:p>
            <a:r>
              <a:rPr lang="en-US" sz="4400" dirty="0" err="1"/>
              <a:t>Xamarin</a:t>
            </a:r>
            <a:r>
              <a:rPr lang="en-US" sz="4400" dirty="0"/>
              <a:t> is native </a:t>
            </a:r>
            <a:br>
              <a:rPr lang="en-US" sz="4400" dirty="0"/>
            </a:br>
            <a:r>
              <a:rPr lang="en-US" sz="4400" dirty="0"/>
              <a:t>in all 3 ways</a:t>
            </a:r>
            <a:br>
              <a:rPr lang="en-US" sz="4400" dirty="0"/>
            </a:br>
            <a:r>
              <a:rPr lang="en-US" sz="3200" spc="-40" dirty="0">
                <a:gradFill>
                  <a:gsLst>
                    <a:gs pos="83333">
                      <a:schemeClr val="tx1"/>
                    </a:gs>
                    <a:gs pos="58333">
                      <a:schemeClr val="tx1"/>
                    </a:gs>
                  </a:gsLst>
                  <a:lin ang="5400000" scaled="0"/>
                </a:gradFill>
              </a:rPr>
              <a:t>The best of all worlds</a:t>
            </a:r>
          </a:p>
        </p:txBody>
      </p:sp>
      <p:sp>
        <p:nvSpPr>
          <p:cNvPr id="10" name="Freeform 5"/>
          <p:cNvSpPr>
            <a:spLocks/>
          </p:cNvSpPr>
          <p:nvPr/>
        </p:nvSpPr>
        <p:spPr bwMode="auto">
          <a:xfrm>
            <a:off x="3234642" y="2984500"/>
            <a:ext cx="3432858" cy="797382"/>
          </a:xfrm>
          <a:custGeom>
            <a:avLst/>
            <a:gdLst>
              <a:gd name="T0" fmla="*/ 0 w 2884"/>
              <a:gd name="T1" fmla="*/ 540 h 540"/>
              <a:gd name="T2" fmla="*/ 0 w 2884"/>
              <a:gd name="T3" fmla="*/ 0 h 540"/>
              <a:gd name="T4" fmla="*/ 2884 w 2884"/>
              <a:gd name="T5" fmla="*/ 0 h 540"/>
            </a:gdLst>
            <a:ahLst/>
            <a:cxnLst>
              <a:cxn ang="0">
                <a:pos x="T0" y="T1"/>
              </a:cxn>
              <a:cxn ang="0">
                <a:pos x="T2" y="T3"/>
              </a:cxn>
              <a:cxn ang="0">
                <a:pos x="T4" y="T5"/>
              </a:cxn>
            </a:cxnLst>
            <a:rect l="0" t="0" r="r" b="b"/>
            <a:pathLst>
              <a:path w="2884" h="540">
                <a:moveTo>
                  <a:pt x="0" y="540"/>
                </a:moveTo>
                <a:lnTo>
                  <a:pt x="0" y="0"/>
                </a:lnTo>
                <a:lnTo>
                  <a:pt x="2884" y="0"/>
                </a:lnTo>
              </a:path>
            </a:pathLst>
          </a:custGeom>
          <a:noFill/>
          <a:ln w="25400" cap="flat">
            <a:solidFill>
              <a:schemeClr val="tx1">
                <a:lumMod val="85000"/>
              </a:schemeClr>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grpSp>
        <p:nvGrpSpPr>
          <p:cNvPr id="2" name="Group 1"/>
          <p:cNvGrpSpPr/>
          <p:nvPr/>
        </p:nvGrpSpPr>
        <p:grpSpPr>
          <a:xfrm>
            <a:off x="6621741" y="2316576"/>
            <a:ext cx="4336466" cy="1348061"/>
            <a:chOff x="6621741" y="2316576"/>
            <a:chExt cx="4336466" cy="1348061"/>
          </a:xfrm>
        </p:grpSpPr>
        <p:sp>
          <p:nvSpPr>
            <p:cNvPr id="36" name="TextBox 35"/>
            <p:cNvSpPr txBox="1"/>
            <p:nvPr/>
          </p:nvSpPr>
          <p:spPr>
            <a:xfrm>
              <a:off x="7420213" y="2316576"/>
              <a:ext cx="3537994" cy="1348061"/>
            </a:xfrm>
            <a:prstGeom prst="rect">
              <a:avLst/>
            </a:prstGeom>
            <a:noFill/>
          </p:spPr>
          <p:txBody>
            <a:bodyPr wrap="square" lIns="182880" tIns="146304" rIns="182880" bIns="146304" rtlCol="0">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Light"/>
                  <a:ea typeface="ＭＳ Ｐゴシック" charset="0"/>
                  <a:cs typeface="Arial"/>
                </a:rPr>
                <a:t>Native </a:t>
              </a: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user interface</a:t>
              </a:r>
            </a:p>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Apps are built with standard, native user interface controls for easy and familiar interactions</a:t>
              </a:r>
            </a:p>
          </p:txBody>
        </p:sp>
        <p:pic>
          <p:nvPicPr>
            <p:cNvPr id="23" name="Picture 22" descr="NativeU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1741" y="2576465"/>
              <a:ext cx="828400" cy="828282"/>
            </a:xfrm>
            <a:prstGeom prst="rect">
              <a:avLst/>
            </a:prstGeom>
          </p:spPr>
        </p:pic>
      </p:grpSp>
      <p:sp>
        <p:nvSpPr>
          <p:cNvPr id="28" name="Freeform 5"/>
          <p:cNvSpPr>
            <a:spLocks/>
          </p:cNvSpPr>
          <p:nvPr/>
        </p:nvSpPr>
        <p:spPr bwMode="auto">
          <a:xfrm>
            <a:off x="4533900" y="4418203"/>
            <a:ext cx="2133600" cy="407797"/>
          </a:xfrm>
          <a:custGeom>
            <a:avLst/>
            <a:gdLst>
              <a:gd name="T0" fmla="*/ 0 w 2884"/>
              <a:gd name="T1" fmla="*/ 540 h 540"/>
              <a:gd name="T2" fmla="*/ 0 w 2884"/>
              <a:gd name="T3" fmla="*/ 0 h 540"/>
              <a:gd name="T4" fmla="*/ 2884 w 2884"/>
              <a:gd name="T5" fmla="*/ 0 h 540"/>
            </a:gdLst>
            <a:ahLst/>
            <a:cxnLst>
              <a:cxn ang="0">
                <a:pos x="T0" y="T1"/>
              </a:cxn>
              <a:cxn ang="0">
                <a:pos x="T2" y="T3"/>
              </a:cxn>
              <a:cxn ang="0">
                <a:pos x="T4" y="T5"/>
              </a:cxn>
            </a:cxnLst>
            <a:rect l="0" t="0" r="r" b="b"/>
            <a:pathLst>
              <a:path w="2884" h="540">
                <a:moveTo>
                  <a:pt x="0" y="540"/>
                </a:moveTo>
                <a:lnTo>
                  <a:pt x="0" y="0"/>
                </a:lnTo>
                <a:lnTo>
                  <a:pt x="2884" y="0"/>
                </a:lnTo>
              </a:path>
            </a:pathLst>
          </a:custGeom>
          <a:noFill/>
          <a:ln w="25400" cap="flat">
            <a:solidFill>
              <a:schemeClr val="tx1">
                <a:lumMod val="85000"/>
              </a:schemeClr>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sp>
        <p:nvSpPr>
          <p:cNvPr id="29" name="Freeform 5"/>
          <p:cNvSpPr>
            <a:spLocks/>
          </p:cNvSpPr>
          <p:nvPr/>
        </p:nvSpPr>
        <p:spPr bwMode="auto">
          <a:xfrm flipV="1">
            <a:off x="4800600" y="5181599"/>
            <a:ext cx="1866900" cy="675503"/>
          </a:xfrm>
          <a:custGeom>
            <a:avLst/>
            <a:gdLst>
              <a:gd name="T0" fmla="*/ 0 w 2884"/>
              <a:gd name="T1" fmla="*/ 540 h 540"/>
              <a:gd name="T2" fmla="*/ 0 w 2884"/>
              <a:gd name="T3" fmla="*/ 0 h 540"/>
              <a:gd name="T4" fmla="*/ 2884 w 2884"/>
              <a:gd name="T5" fmla="*/ 0 h 540"/>
            </a:gdLst>
            <a:ahLst/>
            <a:cxnLst>
              <a:cxn ang="0">
                <a:pos x="T0" y="T1"/>
              </a:cxn>
              <a:cxn ang="0">
                <a:pos x="T2" y="T3"/>
              </a:cxn>
              <a:cxn ang="0">
                <a:pos x="T4" y="T5"/>
              </a:cxn>
            </a:cxnLst>
            <a:rect l="0" t="0" r="r" b="b"/>
            <a:pathLst>
              <a:path w="2884" h="540">
                <a:moveTo>
                  <a:pt x="0" y="540"/>
                </a:moveTo>
                <a:lnTo>
                  <a:pt x="0" y="0"/>
                </a:lnTo>
                <a:lnTo>
                  <a:pt x="2884" y="0"/>
                </a:lnTo>
              </a:path>
            </a:pathLst>
          </a:custGeom>
          <a:noFill/>
          <a:ln w="25400" cap="flat">
            <a:solidFill>
              <a:schemeClr val="tx1">
                <a:lumMod val="85000"/>
              </a:schemeClr>
            </a:solidFill>
            <a:prstDash val="solid"/>
            <a:miter lim="800000"/>
            <a:headEnd type="oval" w="lg" len="lg"/>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charset="0"/>
              <a:ea typeface="ＭＳ Ｐゴシック" charset="0"/>
            </a:endParaRPr>
          </a:p>
        </p:txBody>
      </p:sp>
      <p:grpSp>
        <p:nvGrpSpPr>
          <p:cNvPr id="4" name="Group 3"/>
          <p:cNvGrpSpPr/>
          <p:nvPr/>
        </p:nvGrpSpPr>
        <p:grpSpPr>
          <a:xfrm>
            <a:off x="6621741" y="3744173"/>
            <a:ext cx="4816432" cy="1348061"/>
            <a:chOff x="6621741" y="3744173"/>
            <a:chExt cx="4816432" cy="1348061"/>
          </a:xfrm>
        </p:grpSpPr>
        <p:sp>
          <p:nvSpPr>
            <p:cNvPr id="37" name="TextBox 36"/>
            <p:cNvSpPr txBox="1"/>
            <p:nvPr/>
          </p:nvSpPr>
          <p:spPr>
            <a:xfrm>
              <a:off x="7420213" y="3744173"/>
              <a:ext cx="4017960" cy="1348061"/>
            </a:xfrm>
            <a:prstGeom prst="rect">
              <a:avLst/>
            </a:prstGeom>
            <a:noFill/>
          </p:spPr>
          <p:txBody>
            <a:bodyPr wrap="square" lIns="182880" tIns="146304" rIns="182880" bIns="146304" rtlCol="0">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Light"/>
                  <a:ea typeface="ＭＳ Ｐゴシック" charset="0"/>
                  <a:cs typeface="Arial"/>
                </a:rPr>
                <a:t>High-fidelity </a:t>
              </a: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API access</a:t>
              </a:r>
            </a:p>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Apps have access to the full spectrum of functionality exposed by the underlying platform and device</a:t>
              </a:r>
            </a:p>
          </p:txBody>
        </p:sp>
        <p:pic>
          <p:nvPicPr>
            <p:cNvPr id="24" name="Picture 23" descr="NativeAP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741" y="4004062"/>
              <a:ext cx="828400" cy="828282"/>
            </a:xfrm>
            <a:prstGeom prst="rect">
              <a:avLst/>
            </a:prstGeom>
          </p:spPr>
        </p:pic>
      </p:grpSp>
      <p:grpSp>
        <p:nvGrpSpPr>
          <p:cNvPr id="5" name="Group 4"/>
          <p:cNvGrpSpPr/>
          <p:nvPr/>
        </p:nvGrpSpPr>
        <p:grpSpPr>
          <a:xfrm>
            <a:off x="6621741" y="5171770"/>
            <a:ext cx="4930731" cy="1348061"/>
            <a:chOff x="6621741" y="5171770"/>
            <a:chExt cx="4930731" cy="1348061"/>
          </a:xfrm>
        </p:grpSpPr>
        <p:sp>
          <p:nvSpPr>
            <p:cNvPr id="38" name="TextBox 37"/>
            <p:cNvSpPr txBox="1"/>
            <p:nvPr/>
          </p:nvSpPr>
          <p:spPr>
            <a:xfrm>
              <a:off x="7420213" y="5171770"/>
              <a:ext cx="4132259" cy="1348061"/>
            </a:xfrm>
            <a:prstGeom prst="rect">
              <a:avLst/>
            </a:prstGeom>
            <a:noFill/>
          </p:spPr>
          <p:txBody>
            <a:bodyPr wrap="square" lIns="182880" tIns="146304" rIns="182880" bIns="146304" rtlCol="0">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Light"/>
                  <a:ea typeface="ＭＳ Ｐゴシック" charset="0"/>
                  <a:cs typeface="Arial"/>
                </a:rPr>
                <a:t>Native </a:t>
              </a:r>
              <a:r>
                <a:rPr kumimoji="0" lang="en-US" sz="2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performance</a:t>
              </a:r>
            </a:p>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ＭＳ Ｐゴシック" charset="0"/>
                  <a:cs typeface="Arial"/>
                </a:rPr>
                <a:t>Apps leverage platform-specific hardware acceleration, and are compiled as native binaries, not interpreted at runtime</a:t>
              </a:r>
            </a:p>
          </p:txBody>
        </p:sp>
        <p:pic>
          <p:nvPicPr>
            <p:cNvPr id="25" name="Picture 24" descr="NativePerformanc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21741" y="5431659"/>
              <a:ext cx="828400" cy="828282"/>
            </a:xfrm>
            <a:prstGeom prst="rect">
              <a:avLst/>
            </a:prstGeom>
          </p:spPr>
        </p:pic>
      </p:grpSp>
    </p:spTree>
    <p:extLst>
      <p:ext uri="{BB962C8B-B14F-4D97-AF65-F5344CB8AC3E}">
        <p14:creationId xmlns:p14="http://schemas.microsoft.com/office/powerpoint/2010/main" val="679710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nodeType="withEffect">
                                  <p:stCondLst>
                                    <p:cond delay="0"/>
                                  </p:stCondLst>
                                  <p:childTnLst>
                                    <p:animMotion origin="layout" path="M -2.01174E-6 -2.61008E-6 L -2.01174E-6 0.07172 " pathEditMode="relative" rAng="0" ptsTypes="AA">
                                      <p:cBhvr>
                                        <p:cTn id="9" dur="800" spd="-100000" fill="hold"/>
                                        <p:tgtEl>
                                          <p:spTgt spid="17"/>
                                        </p:tgtEl>
                                        <p:attrNameLst>
                                          <p:attrName>ppt_x</p:attrName>
                                          <p:attrName>ppt_y</p:attrName>
                                        </p:attrNameLst>
                                      </p:cBhvr>
                                      <p:rCtr x="0" y="3586"/>
                                    </p:animMotion>
                                  </p:childTnLst>
                                </p:cTn>
                              </p:par>
                              <p:par>
                                <p:cTn id="10" presetID="10" presetClass="entr" presetSubtype="0" fill="hold"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nodeType="withEffect">
                                  <p:stCondLst>
                                    <p:cond delay="500"/>
                                  </p:stCondLst>
                                  <p:childTnLst>
                                    <p:animMotion origin="layout" path="M -1.54966E-6 0.02247 L -1.54966E-6 0.00023 " pathEditMode="relative" rAng="0" ptsTypes="AA">
                                      <p:cBhvr>
                                        <p:cTn id="14" dur="500" fill="hold"/>
                                        <p:tgtEl>
                                          <p:spTgt spid="2"/>
                                        </p:tgtEl>
                                        <p:attrNameLst>
                                          <p:attrName>ppt_x</p:attrName>
                                          <p:attrName>ppt_y</p:attrName>
                                        </p:attrNameLst>
                                      </p:cBhvr>
                                      <p:rCtr x="0" y="-1112"/>
                                    </p:animMotion>
                                  </p:childTnLst>
                                </p:cTn>
                              </p:par>
                              <p:par>
                                <p:cTn id="15" presetID="22" presetClass="entr" presetSubtype="2"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wipe(right)">
                                      <p:cBhvr>
                                        <p:cTn id="17" dur="500"/>
                                        <p:tgtEl>
                                          <p:spTgt spid="10"/>
                                        </p:tgtEl>
                                      </p:cBhvr>
                                    </p:animEffect>
                                  </p:childTnLst>
                                </p:cTn>
                              </p:par>
                              <p:par>
                                <p:cTn id="18" presetID="10" presetClass="entr" presetSubtype="0" fill="hold" nodeType="withEffect">
                                  <p:stCondLst>
                                    <p:cond delay="6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35" presetClass="path" presetSubtype="0" decel="100000" fill="hold" nodeType="withEffect">
                                  <p:stCondLst>
                                    <p:cond delay="600"/>
                                  </p:stCondLst>
                                  <p:childTnLst>
                                    <p:animMotion origin="layout" path="M -1.54966E-6 0.02247 L -1.54966E-6 0.00023 " pathEditMode="relative" rAng="0" ptsTypes="AA">
                                      <p:cBhvr>
                                        <p:cTn id="22" dur="500" fill="hold"/>
                                        <p:tgtEl>
                                          <p:spTgt spid="4"/>
                                        </p:tgtEl>
                                        <p:attrNameLst>
                                          <p:attrName>ppt_x</p:attrName>
                                          <p:attrName>ppt_y</p:attrName>
                                        </p:attrNameLst>
                                      </p:cBhvr>
                                      <p:rCtr x="0" y="-1112"/>
                                    </p:animMotion>
                                  </p:childTnLst>
                                </p:cTn>
                              </p:par>
                              <p:par>
                                <p:cTn id="23" presetID="22" presetClass="entr" presetSubtype="2" fill="hold" grpId="0" nodeType="withEffect">
                                  <p:stCondLst>
                                    <p:cond delay="600"/>
                                  </p:stCondLst>
                                  <p:childTnLst>
                                    <p:set>
                                      <p:cBhvr>
                                        <p:cTn id="24" dur="1" fill="hold">
                                          <p:stCondLst>
                                            <p:cond delay="0"/>
                                          </p:stCondLst>
                                        </p:cTn>
                                        <p:tgtEl>
                                          <p:spTgt spid="28"/>
                                        </p:tgtEl>
                                        <p:attrNameLst>
                                          <p:attrName>style.visibility</p:attrName>
                                        </p:attrNameLst>
                                      </p:cBhvr>
                                      <p:to>
                                        <p:strVal val="visible"/>
                                      </p:to>
                                    </p:set>
                                    <p:animEffect transition="in" filter="wipe(right)">
                                      <p:cBhvr>
                                        <p:cTn id="25" dur="500"/>
                                        <p:tgtEl>
                                          <p:spTgt spid="28"/>
                                        </p:tgtEl>
                                      </p:cBhvr>
                                    </p:animEffect>
                                  </p:childTnLst>
                                </p:cTn>
                              </p:par>
                              <p:par>
                                <p:cTn id="26" presetID="10" presetClass="entr" presetSubtype="0" fill="hold" nodeType="withEffect">
                                  <p:stCondLst>
                                    <p:cond delay="7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35" presetClass="path" presetSubtype="0" decel="100000" fill="hold" nodeType="withEffect">
                                  <p:stCondLst>
                                    <p:cond delay="700"/>
                                  </p:stCondLst>
                                  <p:childTnLst>
                                    <p:animMotion origin="layout" path="M -1.54966E-6 0.02247 L -1.54966E-6 0.00023 " pathEditMode="relative" rAng="0" ptsTypes="AA">
                                      <p:cBhvr>
                                        <p:cTn id="30" dur="500" fill="hold"/>
                                        <p:tgtEl>
                                          <p:spTgt spid="5"/>
                                        </p:tgtEl>
                                        <p:attrNameLst>
                                          <p:attrName>ppt_x</p:attrName>
                                          <p:attrName>ppt_y</p:attrName>
                                        </p:attrNameLst>
                                      </p:cBhvr>
                                      <p:rCtr x="0" y="-1112"/>
                                    </p:animMotion>
                                  </p:childTnLst>
                                </p:cTn>
                              </p:par>
                              <p:par>
                                <p:cTn id="31" presetID="22" presetClass="entr" presetSubtype="2" fill="hold" grpId="0" nodeType="withEffect">
                                  <p:stCondLst>
                                    <p:cond delay="70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2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4638" y="1807043"/>
            <a:ext cx="5487987" cy="3194463"/>
            <a:chOff x="274638" y="1807043"/>
            <a:chExt cx="5487987" cy="3194463"/>
          </a:xfrm>
        </p:grpSpPr>
        <p:sp>
          <p:nvSpPr>
            <p:cNvPr id="5" name="Rectangle 4"/>
            <p:cNvSpPr/>
            <p:nvPr/>
          </p:nvSpPr>
          <p:spPr bwMode="auto">
            <a:xfrm>
              <a:off x="274638" y="3044047"/>
              <a:ext cx="5487987" cy="1957459"/>
            </a:xfrm>
            <a:prstGeom prst="rect">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6000" b="0" i="0" u="none" strike="noStrike" kern="1200" cap="none" spc="-6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Always </a:t>
              </a:r>
              <a:br>
                <a:rPr kumimoji="0" lang="en-US" sz="6000" b="0" i="0" u="none" strike="noStrike" kern="1200" cap="none" spc="-6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br>
              <a:r>
                <a:rPr kumimoji="0" lang="en-US" sz="6000" b="0" i="0" u="none" strike="noStrike" kern="1200" cap="none" spc="-6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up-to-date</a:t>
              </a:r>
            </a:p>
          </p:txBody>
        </p:sp>
        <p:grpSp>
          <p:nvGrpSpPr>
            <p:cNvPr id="4" name="Group 3"/>
            <p:cNvGrpSpPr/>
            <p:nvPr/>
          </p:nvGrpSpPr>
          <p:grpSpPr>
            <a:xfrm>
              <a:off x="457200" y="1807043"/>
              <a:ext cx="1055561" cy="1055561"/>
              <a:chOff x="3880609" y="1632709"/>
              <a:chExt cx="1277229" cy="1277229"/>
            </a:xfrm>
          </p:grpSpPr>
          <p:sp>
            <p:nvSpPr>
              <p:cNvPr id="6" name="Freeform 5"/>
              <p:cNvSpPr>
                <a:spLocks noChangeAspect="1"/>
              </p:cNvSpPr>
              <p:nvPr/>
            </p:nvSpPr>
            <p:spPr bwMode="auto">
              <a:xfrm>
                <a:off x="4246171" y="2059391"/>
                <a:ext cx="546105" cy="423865"/>
              </a:xfrm>
              <a:custGeom>
                <a:avLst/>
                <a:gdLst>
                  <a:gd name="T0" fmla="*/ 151 w 344"/>
                  <a:gd name="T1" fmla="*/ 267 h 267"/>
                  <a:gd name="T2" fmla="*/ 0 w 344"/>
                  <a:gd name="T3" fmla="*/ 150 h 267"/>
                  <a:gd name="T4" fmla="*/ 12 w 344"/>
                  <a:gd name="T5" fmla="*/ 133 h 267"/>
                  <a:gd name="T6" fmla="*/ 147 w 344"/>
                  <a:gd name="T7" fmla="*/ 237 h 267"/>
                  <a:gd name="T8" fmla="*/ 327 w 344"/>
                  <a:gd name="T9" fmla="*/ 0 h 267"/>
                  <a:gd name="T10" fmla="*/ 344 w 344"/>
                  <a:gd name="T11" fmla="*/ 14 h 267"/>
                  <a:gd name="T12" fmla="*/ 151 w 344"/>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344" h="267">
                    <a:moveTo>
                      <a:pt x="151" y="267"/>
                    </a:moveTo>
                    <a:lnTo>
                      <a:pt x="0" y="150"/>
                    </a:lnTo>
                    <a:lnTo>
                      <a:pt x="12" y="133"/>
                    </a:lnTo>
                    <a:lnTo>
                      <a:pt x="147" y="237"/>
                    </a:lnTo>
                    <a:lnTo>
                      <a:pt x="327" y="0"/>
                    </a:lnTo>
                    <a:lnTo>
                      <a:pt x="344" y="14"/>
                    </a:lnTo>
                    <a:lnTo>
                      <a:pt x="151" y="267"/>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charset="0"/>
                  <a:ea typeface="ＭＳ Ｐゴシック" charset="0"/>
                </a:endParaRPr>
              </a:p>
            </p:txBody>
          </p:sp>
          <p:sp>
            <p:nvSpPr>
              <p:cNvPr id="3" name="Oval 2"/>
              <p:cNvSpPr/>
              <p:nvPr/>
            </p:nvSpPr>
            <p:spPr bwMode="auto">
              <a:xfrm>
                <a:off x="3880609" y="1632709"/>
                <a:ext cx="1277229" cy="1277229"/>
              </a:xfrm>
              <a:prstGeom prst="ellipse">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 name="Text Placeholder 7"/>
          <p:cNvSpPr txBox="1">
            <a:spLocks/>
          </p:cNvSpPr>
          <p:nvPr/>
        </p:nvSpPr>
        <p:spPr>
          <a:xfrm>
            <a:off x="6307138" y="652637"/>
            <a:ext cx="4179887" cy="6053965"/>
          </a:xfrm>
          <a:prstGeom prst="rect">
            <a:avLst/>
          </a:prstGeom>
        </p:spPr>
        <p:txBody>
          <a:bodyPr vert="horz" wrap="square" lIns="182880" tIns="146304" rIns="182880" bIns="146304" rtlCol="0">
            <a:spAutoFit/>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gradFill>
                  <a:gsLst>
                    <a:gs pos="4630">
                      <a:schemeClr val="bg2"/>
                    </a:gs>
                    <a:gs pos="15741">
                      <a:schemeClr val="bg2"/>
                    </a:gs>
                  </a:gsLst>
                  <a:lin ang="5400000" scaled="1"/>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gradFill>
                  <a:gsLst>
                    <a:gs pos="52778">
                      <a:schemeClr val="bg1"/>
                    </a:gs>
                    <a:gs pos="27000">
                      <a:schemeClr val="bg1"/>
                    </a:gs>
                  </a:gsLst>
                  <a:lin ang="5400000" scaled="1"/>
                </a:gra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gradFill>
                  <a:gsLst>
                    <a:gs pos="52778">
                      <a:schemeClr val="bg1"/>
                    </a:gs>
                    <a:gs pos="27000">
                      <a:schemeClr val="bg1"/>
                    </a:gs>
                  </a:gsLst>
                  <a:lin ang="5400000" scaled="1"/>
                </a:gra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gradFill>
                  <a:gsLst>
                    <a:gs pos="52778">
                      <a:schemeClr val="bg1"/>
                    </a:gs>
                    <a:gs pos="27000">
                      <a:schemeClr val="bg1"/>
                    </a:gs>
                  </a:gsLst>
                  <a:lin ang="5400000" scaled="1"/>
                </a:gra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gradFill>
                  <a:gsLst>
                    <a:gs pos="52778">
                      <a:schemeClr val="bg1"/>
                    </a:gs>
                    <a:gs pos="27000">
                      <a:schemeClr val="bg1"/>
                    </a:gs>
                  </a:gsLst>
                  <a:lin ang="5400000" scaled="1"/>
                </a:gra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90000"/>
              </a:lnSpc>
              <a:spcBef>
                <a:spcPts val="3000"/>
              </a:spcBef>
              <a:spcAft>
                <a:spcPts val="0"/>
              </a:spcAft>
              <a:buClr>
                <a:srgbClr val="3C3C3C"/>
              </a:buClr>
              <a:buSzPct val="100000"/>
              <a:buFontTx/>
              <a:buNone/>
              <a:tabLst/>
              <a:defRPr/>
            </a:pPr>
            <a:r>
              <a:rPr kumimoji="0" lang="en-US" sz="3600" b="1" i="0" u="none" strike="noStrike" kern="1200" cap="none" spc="-40" normalizeH="0" baseline="0" noProof="0" dirty="0">
                <a:ln>
                  <a:noFill/>
                </a:ln>
                <a:gradFill>
                  <a:gsLst>
                    <a:gs pos="24074">
                      <a:srgbClr val="5C2D91"/>
                    </a:gs>
                    <a:gs pos="71000">
                      <a:srgbClr val="5C2D91"/>
                    </a:gs>
                  </a:gsLst>
                  <a:lin ang="5400000" scaled="0"/>
                </a:gradFill>
                <a:effectLst/>
                <a:uLnTx/>
                <a:uFillTx/>
                <a:latin typeface="Segoe UI Light"/>
                <a:ea typeface="+mn-ea"/>
                <a:cs typeface="+mn-cs"/>
              </a:rPr>
              <a:t>Same-day support:</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5</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6</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7</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7.1</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8</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9</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iOS 10</a:t>
            </a:r>
          </a:p>
          <a:p>
            <a:pPr marL="0" marR="0" lvl="0" indent="0" algn="l" defTabSz="931710" rtl="0" eaLnBrk="1" fontAlgn="auto" latinLnBrk="0" hangingPunct="1">
              <a:lnSpc>
                <a:spcPct val="90000"/>
              </a:lnSpc>
              <a:spcBef>
                <a:spcPts val="3000"/>
              </a:spcBef>
              <a:spcAft>
                <a:spcPts val="0"/>
              </a:spcAft>
              <a:buClr>
                <a:srgbClr val="3C3C3C"/>
              </a:buClr>
              <a:buSzPct val="100000"/>
              <a:buFontTx/>
              <a:buNone/>
              <a:tabLst/>
              <a:defRPr/>
            </a:pPr>
            <a:r>
              <a:rPr kumimoji="0" lang="en-US" sz="3600" b="1" i="0" u="none" strike="noStrike" kern="1200" cap="none" spc="-40" normalizeH="0" baseline="0" noProof="0" dirty="0">
                <a:ln>
                  <a:noFill/>
                </a:ln>
                <a:gradFill>
                  <a:gsLst>
                    <a:gs pos="24074">
                      <a:srgbClr val="5C2D91"/>
                    </a:gs>
                    <a:gs pos="71000">
                      <a:srgbClr val="5C2D91"/>
                    </a:gs>
                  </a:gsLst>
                  <a:lin ang="5400000" scaled="0"/>
                </a:gradFill>
                <a:effectLst/>
                <a:uLnTx/>
                <a:uFillTx/>
                <a:latin typeface="Segoe UI Light"/>
                <a:ea typeface="+mn-ea"/>
                <a:cs typeface="+mn-cs"/>
              </a:rPr>
              <a:t>Full support for:</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Apple Watch</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Google Glass</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Android Wear</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Amazon Fire TV</a:t>
            </a:r>
          </a:p>
          <a:p>
            <a:pPr marL="0" marR="0" lvl="0" indent="0" algn="l" defTabSz="931710" rtl="0" eaLnBrk="1" fontAlgn="auto" latinLnBrk="0" hangingPunct="1">
              <a:lnSpc>
                <a:spcPct val="90000"/>
              </a:lnSpc>
              <a:spcBef>
                <a:spcPts val="900"/>
              </a:spcBef>
              <a:spcAft>
                <a:spcPts val="0"/>
              </a:spcAft>
              <a:buClr>
                <a:srgbClr val="3C3C3C"/>
              </a:buClr>
              <a:buSzPct val="100000"/>
              <a:buFontTx/>
              <a:buNone/>
              <a:tabLst/>
              <a:defRPr/>
            </a:pPr>
            <a:r>
              <a:rPr kumimoji="0" lang="en-US" sz="1800" b="0" i="0" u="none" strike="noStrike" kern="1200" cap="none" spc="0" normalizeH="0" baseline="0" noProof="0" dirty="0">
                <a:ln>
                  <a:noFill/>
                </a:ln>
                <a:gradFill>
                  <a:gsLst>
                    <a:gs pos="92593">
                      <a:srgbClr val="3C3C3C"/>
                    </a:gs>
                    <a:gs pos="83333">
                      <a:srgbClr val="3C3C3C"/>
                    </a:gs>
                  </a:gsLst>
                  <a:lin ang="5400000" scaled="0"/>
                </a:gradFill>
                <a:effectLst/>
                <a:uLnTx/>
                <a:uFillTx/>
                <a:latin typeface="Segoe UI"/>
                <a:ea typeface="+mn-ea"/>
                <a:cs typeface="+mn-cs"/>
              </a:rPr>
              <a:t>And much more</a:t>
            </a:r>
          </a:p>
        </p:txBody>
      </p:sp>
    </p:spTree>
    <p:extLst>
      <p:ext uri="{BB962C8B-B14F-4D97-AF65-F5344CB8AC3E}">
        <p14:creationId xmlns:p14="http://schemas.microsoft.com/office/powerpoint/2010/main" val="337906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01174E-6 -2.61008E-6 L -2.01174E-6 0.07172 " pathEditMode="relative" rAng="0" ptsTypes="AA">
                                      <p:cBhvr>
                                        <p:cTn id="9" dur="800" spd="-100000" fill="hold"/>
                                        <p:tgtEl>
                                          <p:spTgt spid="2"/>
                                        </p:tgtEl>
                                        <p:attrNameLst>
                                          <p:attrName>ppt_x</p:attrName>
                                          <p:attrName>ppt_y</p:attrName>
                                        </p:attrNameLst>
                                      </p:cBhvr>
                                      <p:rCtr x="0" y="3586"/>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4.03115E-6 -7.71675E-7 L -4.03115E-6 0.07172 " pathEditMode="relative" rAng="0" ptsTypes="AA">
                                      <p:cBhvr>
                                        <p:cTn id="14" dur="800" spd="-100000" fill="hold"/>
                                        <p:tgtEl>
                                          <p:spTgt spid="9"/>
                                        </p:tgtEl>
                                        <p:attrNameLst>
                                          <p:attrName>ppt_x</p:attrName>
                                          <p:attrName>ppt_y</p:attrName>
                                        </p:attrNameLst>
                                      </p:cBhvr>
                                      <p:rCtr x="0" y="3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84163" y="2124075"/>
            <a:ext cx="11877675" cy="2539157"/>
          </a:xfrm>
        </p:spPr>
        <p:txBody>
          <a:bodyPr/>
          <a:lstStyle/>
          <a:p>
            <a:r>
              <a:rPr lang="en-US" sz="5400" dirty="0"/>
              <a:t>Anything you can do in </a:t>
            </a:r>
            <a:br>
              <a:rPr lang="en-US" sz="5400" dirty="0"/>
            </a:br>
            <a:r>
              <a:rPr lang="en-US" sz="5400" dirty="0"/>
              <a:t>Objective-C, Swift, or Java; </a:t>
            </a:r>
            <a:br>
              <a:rPr lang="en-US" sz="5400" dirty="0"/>
            </a:br>
            <a:r>
              <a:rPr lang="en-US" sz="5400" dirty="0"/>
              <a:t>can be done in C#</a:t>
            </a:r>
          </a:p>
        </p:txBody>
      </p:sp>
    </p:spTree>
    <p:extLst>
      <p:ext uri="{BB962C8B-B14F-4D97-AF65-F5344CB8AC3E}">
        <p14:creationId xmlns:p14="http://schemas.microsoft.com/office/powerpoint/2010/main" val="409692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a:xfrm>
            <a:off x="284163" y="3026101"/>
            <a:ext cx="11877675" cy="1043363"/>
          </a:xfrm>
        </p:spPr>
        <p:txBody>
          <a:bodyPr/>
          <a:lstStyle/>
          <a:p>
            <a:r>
              <a:rPr lang="en-US" sz="5400" dirty="0"/>
              <a:t>The Xamarin </a:t>
            </a:r>
            <a:r>
              <a:rPr lang="en-US" sz="5400" b="1" dirty="0"/>
              <a:t>SDK</a:t>
            </a:r>
          </a:p>
        </p:txBody>
      </p:sp>
    </p:spTree>
    <p:extLst>
      <p:ext uri="{BB962C8B-B14F-4D97-AF65-F5344CB8AC3E}">
        <p14:creationId xmlns:p14="http://schemas.microsoft.com/office/powerpoint/2010/main" val="27371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280242" y="1235396"/>
            <a:ext cx="11883121" cy="550738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16"/>
          <p:cNvSpPr txBox="1"/>
          <p:nvPr/>
        </p:nvSpPr>
        <p:spPr>
          <a:xfrm>
            <a:off x="9290861" y="1415717"/>
            <a:ext cx="2872502" cy="5321198"/>
          </a:xfrm>
          <a:prstGeom prst="rect">
            <a:avLst/>
          </a:prstGeom>
          <a:noFill/>
        </p:spPr>
        <p:txBody>
          <a:bodyPr wrap="square" lIns="182802" tIns="146241" rIns="182802" bIns="146241" rtlCol="0">
            <a:spAutoFit/>
          </a:bodyPr>
          <a:lstStyle/>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2917">
                      <a:srgbClr val="68217A"/>
                    </a:gs>
                    <a:gs pos="30000">
                      <a:srgbClr val="68217A"/>
                    </a:gs>
                  </a:gsLst>
                  <a:lin ang="5400000" scaled="0"/>
                </a:gradFill>
                <a:effectLst/>
                <a:uLnTx/>
                <a:uFillTx/>
                <a:latin typeface="Calibri" charset="0"/>
                <a:ea typeface="ＭＳ Ｐゴシック" charset="0"/>
              </a:rPr>
              <a:t>Visual Studio  Enterprise</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t>Enterprise grade tools </a:t>
            </a:r>
            <a:br>
              <a:rPr kumimoji="0" lang="en-US" sz="1599" b="0" i="0" u="none" strike="noStrike" kern="1200" cap="none" spc="0" normalizeH="0" baseline="0" noProof="0" dirty="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br>
            <a:r>
              <a:rPr kumimoji="0" lang="en-US" sz="1599" b="0" i="0" u="none" strike="noStrike" kern="1200" cap="none" spc="0" normalizeH="0" baseline="0" noProof="0" dirty="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t>for projects of </a:t>
            </a:r>
            <a:r>
              <a:rPr kumimoji="0" lang="en-US" sz="1599" b="0" i="0" u="none" strike="noStrike" kern="1200" cap="none" spc="0" normalizeH="0" baseline="0" noProof="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t>any size </a:t>
            </a:r>
            <a:br>
              <a:rPr kumimoji="0" lang="en-US" sz="1599" b="0" i="0" u="none" strike="noStrike" kern="1200" cap="none" spc="0" normalizeH="0" baseline="0" noProof="0" dirty="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br>
            <a:r>
              <a:rPr kumimoji="0" lang="en-US" sz="1599" b="0" i="0" u="none" strike="noStrike" kern="1200" cap="none" spc="0" normalizeH="0" baseline="0" noProof="0" dirty="0">
                <a:ln>
                  <a:noFill/>
                </a:ln>
                <a:gradFill>
                  <a:gsLst>
                    <a:gs pos="2917">
                      <a:srgbClr val="68217A">
                        <a:lumMod val="60000"/>
                        <a:lumOff val="40000"/>
                      </a:srgbClr>
                    </a:gs>
                    <a:gs pos="30000">
                      <a:srgbClr val="68217A">
                        <a:lumMod val="60000"/>
                        <a:lumOff val="40000"/>
                      </a:srgbClr>
                    </a:gs>
                  </a:gsLst>
                  <a:lin ang="5400000" scaled="0"/>
                </a:gradFill>
                <a:effectLst/>
                <a:uLnTx/>
                <a:uFillTx/>
                <a:latin typeface="Calibri" charset="0"/>
                <a:ea typeface="ＭＳ Ｐゴシック" charset="0"/>
              </a:rPr>
              <a:t>and complexity</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599" b="0" i="0" u="none" strike="noStrike" kern="1200" cap="none" spc="0" normalizeH="0" baseline="0" noProof="0" dirty="0">
              <a:ln>
                <a:noFill/>
              </a:ln>
              <a:gradFill>
                <a:gsLst>
                  <a:gs pos="2917">
                    <a:srgbClr val="442359"/>
                  </a:gs>
                  <a:gs pos="30000">
                    <a:srgbClr val="442359"/>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scenarios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Productivity for enterprise applications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Enterprise security</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Enterprise quality</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IDE features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Embedded Assemblies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Inspector Preview</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Profiler Preview</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Above enterprise features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in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Studio</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VSE features used for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Test Recorder – IDE Add-in [Roadmap]</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New subscription benefit</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25% Test Cloud discount</a:t>
            </a:r>
          </a:p>
        </p:txBody>
      </p:sp>
      <p:sp>
        <p:nvSpPr>
          <p:cNvPr id="19" name="Rectangle 18"/>
          <p:cNvSpPr/>
          <p:nvPr/>
        </p:nvSpPr>
        <p:spPr bwMode="auto">
          <a:xfrm>
            <a:off x="357745" y="1323892"/>
            <a:ext cx="8764824" cy="5330393"/>
          </a:xfrm>
          <a:prstGeom prst="rect">
            <a:avLst/>
          </a:prstGeom>
          <a:solidFill>
            <a:srgbClr val="EAEAEA"/>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32"/>
          <p:cNvSpPr txBox="1"/>
          <p:nvPr/>
        </p:nvSpPr>
        <p:spPr>
          <a:xfrm>
            <a:off x="6173804" y="1415718"/>
            <a:ext cx="2499948" cy="4530684"/>
          </a:xfrm>
          <a:prstGeom prst="rect">
            <a:avLst/>
          </a:prstGeom>
          <a:noFill/>
        </p:spPr>
        <p:txBody>
          <a:bodyPr wrap="square" lIns="182802" tIns="146241" rIns="182802" bIns="146241" rtlCol="0">
            <a:spAutoFit/>
          </a:bodyPr>
          <a:lstStyle/>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0072C6"/>
                    </a:gs>
                    <a:gs pos="100000">
                      <a:srgbClr val="0072C6"/>
                    </a:gs>
                  </a:gsLst>
                  <a:lin ang="5400000" scaled="1"/>
                </a:gradFill>
                <a:effectLst/>
                <a:uLnTx/>
                <a:uFillTx/>
                <a:latin typeface="Calibri" charset="0"/>
                <a:ea typeface="ＭＳ Ｐゴシック" charset="0"/>
              </a:rPr>
              <a:t>Visual Studio </a:t>
            </a:r>
            <a:br>
              <a:rPr kumimoji="0" lang="en-US" sz="2000" b="0" i="0" u="none" strike="noStrike" kern="1200" cap="none" spc="0" normalizeH="0" baseline="0" noProof="0" dirty="0">
                <a:ln>
                  <a:noFill/>
                </a:ln>
                <a:gradFill>
                  <a:gsLst>
                    <a:gs pos="0">
                      <a:srgbClr val="0072C6"/>
                    </a:gs>
                    <a:gs pos="100000">
                      <a:srgbClr val="0072C6"/>
                    </a:gs>
                  </a:gsLst>
                  <a:lin ang="5400000" scaled="1"/>
                </a:gradFill>
                <a:effectLst/>
                <a:uLnTx/>
                <a:uFillTx/>
                <a:latin typeface="Calibri" charset="0"/>
                <a:ea typeface="ＭＳ Ｐゴシック" charset="0"/>
              </a:rPr>
            </a:br>
            <a:r>
              <a:rPr kumimoji="0" lang="en-US" sz="2000" b="0" i="0" u="none" strike="noStrike" kern="1200" cap="none" spc="0" normalizeH="0" baseline="0" noProof="0" dirty="0">
                <a:ln>
                  <a:noFill/>
                </a:ln>
                <a:gradFill>
                  <a:gsLst>
                    <a:gs pos="0">
                      <a:srgbClr val="0072C6"/>
                    </a:gs>
                    <a:gs pos="100000">
                      <a:srgbClr val="0072C6"/>
                    </a:gs>
                  </a:gsLst>
                  <a:lin ang="5400000" scaled="1"/>
                </a:gradFill>
                <a:effectLst/>
                <a:uLnTx/>
                <a:uFillTx/>
                <a:latin typeface="Calibri" charset="0"/>
                <a:ea typeface="ＭＳ Ｐゴシック" charset="0"/>
              </a:rPr>
              <a:t>Professional</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2917">
                      <a:srgbClr val="0072C6">
                        <a:lumMod val="60000"/>
                        <a:lumOff val="40000"/>
                      </a:srgbClr>
                    </a:gs>
                    <a:gs pos="30000">
                      <a:srgbClr val="0072C6">
                        <a:lumMod val="60000"/>
                        <a:lumOff val="40000"/>
                      </a:srgbClr>
                    </a:gs>
                  </a:gsLst>
                  <a:lin ang="5400000" scaled="0"/>
                </a:gradFill>
                <a:effectLst/>
                <a:uLnTx/>
                <a:uFillTx/>
                <a:latin typeface="Calibri" charset="0"/>
                <a:ea typeface="ＭＳ Ｐゴシック" charset="0"/>
              </a:rPr>
              <a:t>Tools for individual developer and small team productivity</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599" b="0" i="0" u="none" strike="noStrike" kern="1200" cap="none" spc="0" normalizeH="0" baseline="0" noProof="0" dirty="0">
              <a:ln>
                <a:noFill/>
              </a:ln>
              <a:solidFill>
                <a:srgbClr val="808080"/>
              </a:soli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scenarios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Unrestricted, professional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mobile development,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code sharing, and debugging</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IDE features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No usage restrictions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for Visual Studio</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No usage restrictions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for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Studio</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New subscription benefit</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Access to advanced content on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University</a:t>
            </a:r>
          </a:p>
        </p:txBody>
      </p:sp>
      <p:sp>
        <p:nvSpPr>
          <p:cNvPr id="5" name="Rectangle 4"/>
          <p:cNvSpPr/>
          <p:nvPr/>
        </p:nvSpPr>
        <p:spPr bwMode="auto">
          <a:xfrm>
            <a:off x="446236" y="1415719"/>
            <a:ext cx="2773867" cy="51370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446239" y="1415717"/>
            <a:ext cx="2773866" cy="5123700"/>
          </a:xfrm>
          <a:prstGeom prst="rect">
            <a:avLst/>
          </a:prstGeom>
          <a:noFill/>
        </p:spPr>
        <p:txBody>
          <a:bodyPr wrap="square" lIns="182802" tIns="146241" rIns="182802" bIns="146241" rtlCol="0">
            <a:spAutoFit/>
          </a:bodyPr>
          <a:lstStyle/>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t>Visual Studio </a:t>
            </a:r>
            <a:b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br>
            <a: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t>Community</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1250">
                      <a:srgbClr val="FFFFFF">
                        <a:lumMod val="50000"/>
                      </a:srgbClr>
                    </a:gs>
                    <a:gs pos="100000">
                      <a:srgbClr val="FFFFFF">
                        <a:lumMod val="50000"/>
                      </a:srgbClr>
                    </a:gs>
                  </a:gsLst>
                  <a:lin ang="5400000" scaled="0"/>
                </a:gradFill>
                <a:effectLst/>
                <a:uLnTx/>
                <a:uFillTx/>
                <a:latin typeface="Calibri" charset="0"/>
                <a:ea typeface="ＭＳ Ｐゴシック" charset="0"/>
              </a:rPr>
              <a:t>Tools for non-Enterprise </a:t>
            </a:r>
            <a:br>
              <a:rPr kumimoji="0" lang="en-US" sz="1599" b="0" i="0" u="none" strike="noStrike" kern="1200" cap="none" spc="0" normalizeH="0" baseline="0" noProof="0" dirty="0">
                <a:ln>
                  <a:noFill/>
                </a:ln>
                <a:gradFill>
                  <a:gsLst>
                    <a:gs pos="1250">
                      <a:srgbClr val="FFFFFF">
                        <a:lumMod val="50000"/>
                      </a:srgbClr>
                    </a:gs>
                    <a:gs pos="100000">
                      <a:srgbClr val="FFFFFF">
                        <a:lumMod val="50000"/>
                      </a:srgbClr>
                    </a:gs>
                  </a:gsLst>
                  <a:lin ang="5400000" scaled="0"/>
                </a:gradFill>
                <a:effectLst/>
                <a:uLnTx/>
                <a:uFillTx/>
                <a:latin typeface="Calibri" charset="0"/>
                <a:ea typeface="ＭＳ Ｐゴシック" charset="0"/>
              </a:rPr>
            </a:br>
            <a:r>
              <a:rPr kumimoji="0" lang="en-US" sz="1599" b="0" i="0" u="none" strike="noStrike" kern="1200" cap="none" spc="0" normalizeH="0" baseline="0" noProof="0" dirty="0">
                <a:ln>
                  <a:noFill/>
                </a:ln>
                <a:gradFill>
                  <a:gsLst>
                    <a:gs pos="1250">
                      <a:srgbClr val="FFFFFF">
                        <a:lumMod val="50000"/>
                      </a:srgbClr>
                    </a:gs>
                    <a:gs pos="100000">
                      <a:srgbClr val="FFFFFF">
                        <a:lumMod val="50000"/>
                      </a:srgbClr>
                    </a:gs>
                  </a:gsLst>
                  <a:lin ang="5400000" scaled="0"/>
                </a:gradFill>
                <a:effectLst/>
                <a:uLnTx/>
                <a:uFillTx/>
                <a:latin typeface="Calibri" charset="0"/>
                <a:ea typeface="ＭＳ Ｐゴシック" charset="0"/>
              </a:rPr>
              <a:t>scenarios</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808080"/>
              </a:soli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scenarios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Hobbyists, students, OSS,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small teams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Create applications for </a:t>
            </a:r>
            <a:b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b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Android, iOS, and Windows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Runs on Windows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Share code across devices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Debugging code</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IDE features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Build (incl. remote Mac agent)</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Native designers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Debugger</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Xamarin.Forms</a:t>
            </a: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New Dev Essentials benefits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Access to recorded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University classes</a:t>
            </a:r>
          </a:p>
        </p:txBody>
      </p:sp>
      <p:sp>
        <p:nvSpPr>
          <p:cNvPr id="26" name="Rectangle 52"/>
          <p:cNvSpPr/>
          <p:nvPr/>
        </p:nvSpPr>
        <p:spPr bwMode="auto">
          <a:xfrm>
            <a:off x="3297605" y="1415718"/>
            <a:ext cx="2785588" cy="51370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53"/>
          <p:cNvSpPr txBox="1"/>
          <p:nvPr/>
        </p:nvSpPr>
        <p:spPr>
          <a:xfrm>
            <a:off x="3297605" y="1415718"/>
            <a:ext cx="2785587" cy="5058532"/>
          </a:xfrm>
          <a:prstGeom prst="rect">
            <a:avLst/>
          </a:prstGeom>
          <a:noFill/>
        </p:spPr>
        <p:txBody>
          <a:bodyPr wrap="square" lIns="182802" tIns="146241" rIns="182802" bIns="146241" rtlCol="0">
            <a:spAutoFit/>
          </a:bodyPr>
          <a:lstStyle/>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1250">
                      <a:srgbClr val="3F3F3F"/>
                    </a:gs>
                    <a:gs pos="100000">
                      <a:srgbClr val="3F3F3F"/>
                    </a:gs>
                  </a:gsLst>
                  <a:lin ang="5400000" scaled="0"/>
                </a:gradFill>
                <a:effectLst/>
                <a:uLnTx/>
                <a:uFillTx/>
                <a:latin typeface="Calibri" charset="0"/>
                <a:ea typeface="ＭＳ Ｐゴシック" charset="0"/>
              </a:rPr>
              <a:t>Xamarin</a:t>
            </a:r>
            <a: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t> Studio </a:t>
            </a:r>
            <a:b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br>
            <a:r>
              <a:rPr kumimoji="0" lang="en-US" sz="2000" b="0" i="0" u="none" strike="noStrike" kern="1200" cap="none" spc="0" normalizeH="0" baseline="0" noProof="0" dirty="0">
                <a:ln>
                  <a:noFill/>
                </a:ln>
                <a:gradFill>
                  <a:gsLst>
                    <a:gs pos="1250">
                      <a:srgbClr val="3F3F3F"/>
                    </a:gs>
                    <a:gs pos="100000">
                      <a:srgbClr val="3F3F3F"/>
                    </a:gs>
                  </a:gsLst>
                  <a:lin ang="5400000" scaled="0"/>
                </a:gradFill>
                <a:effectLst/>
                <a:uLnTx/>
                <a:uFillTx/>
                <a:latin typeface="Calibri" charset="0"/>
                <a:ea typeface="ＭＳ Ｐゴシック" charset="0"/>
              </a:rPr>
              <a:t>Community</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599" b="0" i="0" u="none" strike="noStrike" kern="1200" cap="none" spc="0" normalizeH="0" baseline="0" noProof="0" dirty="0">
                <a:ln>
                  <a:noFill/>
                </a:ln>
                <a:gradFill>
                  <a:gsLst>
                    <a:gs pos="1250">
                      <a:srgbClr val="FFFFFF">
                        <a:lumMod val="50000"/>
                      </a:srgbClr>
                    </a:gs>
                    <a:gs pos="100000">
                      <a:srgbClr val="FFFFFF">
                        <a:lumMod val="50000"/>
                      </a:srgbClr>
                    </a:gs>
                  </a:gsLst>
                  <a:lin ang="5400000" scaled="0"/>
                </a:gradFill>
                <a:effectLst/>
                <a:uLnTx/>
                <a:uFillTx/>
                <a:latin typeface="Calibri" charset="0"/>
                <a:ea typeface="ＭＳ Ｐゴシック" charset="0"/>
              </a:rPr>
              <a:t>Tools for non-Enterprise scenarios</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599" b="0" i="0" u="none" strike="noStrike" kern="1200" cap="none" spc="0" normalizeH="0" baseline="0" noProof="0" dirty="0">
              <a:ln>
                <a:noFill/>
              </a:ln>
              <a:solidFill>
                <a:srgbClr val="808080"/>
              </a:soli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scenarios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Hobbyists, students, OSS, small teams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Create applications for Android and iOS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Runs on OS X</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Share code across devices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Debugging code</a:t>
            </a: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Key IDE features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Build (incl. remote Mac agent)</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Native designers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Debugger</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Xamarin.Forms</a:t>
            </a: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endPar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endParaRP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1"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New Dev Essentials benefits</a:t>
            </a:r>
          </a:p>
          <a:p>
            <a:pPr marL="0" marR="0" lvl="0" indent="0" algn="l" defTabSz="621554"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Access to recorded </a:t>
            </a:r>
            <a:r>
              <a:rPr kumimoji="0" lang="en-US" sz="1399"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Calibri" charset="0"/>
                <a:ea typeface="ＭＳ Ｐゴシック" charset="0"/>
              </a:rPr>
              <a:t>Xamarin</a:t>
            </a:r>
            <a:r>
              <a:rPr kumimoji="0" lang="en-US" sz="1399" b="0" i="0" u="none" strike="noStrike" kern="1200" cap="none" spc="0" normalizeH="0" baseline="0" noProof="0" dirty="0">
                <a:ln>
                  <a:noFill/>
                </a:ln>
                <a:gradFill>
                  <a:gsLst>
                    <a:gs pos="2917">
                      <a:srgbClr val="000000"/>
                    </a:gs>
                    <a:gs pos="30000">
                      <a:srgbClr val="000000"/>
                    </a:gs>
                  </a:gsLst>
                  <a:lin ang="5400000" scaled="0"/>
                </a:gradFill>
                <a:effectLst/>
                <a:uLnTx/>
                <a:uFillTx/>
                <a:latin typeface="Calibri" charset="0"/>
                <a:ea typeface="ＭＳ Ｐゴシック" charset="0"/>
              </a:rPr>
              <a:t> University classes</a:t>
            </a:r>
          </a:p>
        </p:txBody>
      </p:sp>
      <p:sp>
        <p:nvSpPr>
          <p:cNvPr id="14" name="Title 13"/>
          <p:cNvSpPr>
            <a:spLocks noGrp="1"/>
          </p:cNvSpPr>
          <p:nvPr>
            <p:ph type="title"/>
          </p:nvPr>
        </p:nvSpPr>
        <p:spPr/>
        <p:txBody>
          <a:bodyPr/>
          <a:lstStyle/>
          <a:p>
            <a:r>
              <a:rPr lang="en-US" sz="4399" dirty="0"/>
              <a:t>Visual Studio… now with </a:t>
            </a:r>
            <a:r>
              <a:rPr lang="en-US" sz="4399" dirty="0" err="1"/>
              <a:t>Xamarin</a:t>
            </a:r>
            <a:endParaRPr lang="en-US" sz="4399" dirty="0"/>
          </a:p>
        </p:txBody>
      </p:sp>
    </p:spTree>
    <p:extLst>
      <p:ext uri="{BB962C8B-B14F-4D97-AF65-F5344CB8AC3E}">
        <p14:creationId xmlns:p14="http://schemas.microsoft.com/office/powerpoint/2010/main" val="101815383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842" y="834080"/>
            <a:ext cx="4505325" cy="1371600"/>
          </a:xfrm>
          <a:prstGeom prst="rect">
            <a:avLst/>
          </a:prstGeom>
        </p:spPr>
      </p:pic>
      <p:pic>
        <p:nvPicPr>
          <p:cNvPr id="9" name="Picture 8"/>
          <p:cNvPicPr>
            <a:picLocks noChangeAspect="1"/>
          </p:cNvPicPr>
          <p:nvPr/>
        </p:nvPicPr>
        <p:blipFill>
          <a:blip r:embed="rId4"/>
          <a:stretch>
            <a:fillRect/>
          </a:stretch>
        </p:blipFill>
        <p:spPr>
          <a:xfrm>
            <a:off x="6035675" y="2664456"/>
            <a:ext cx="6400800" cy="3842707"/>
          </a:xfrm>
          <a:prstGeom prst="rect">
            <a:avLst/>
          </a:prstGeom>
        </p:spPr>
      </p:pic>
      <p:sp>
        <p:nvSpPr>
          <p:cNvPr id="2" name="Title 1"/>
          <p:cNvSpPr>
            <a:spLocks noGrp="1"/>
          </p:cNvSpPr>
          <p:nvPr>
            <p:ph type="title"/>
          </p:nvPr>
        </p:nvSpPr>
        <p:spPr/>
        <p:txBody>
          <a:bodyPr/>
          <a:lstStyle/>
          <a:p>
            <a:r>
              <a:rPr lang="en-US" dirty="0"/>
              <a:t>Xamarin and Visual Studio integration</a:t>
            </a:r>
          </a:p>
        </p:txBody>
      </p:sp>
      <p:sp>
        <p:nvSpPr>
          <p:cNvPr id="8" name="Text Placeholder 7"/>
          <p:cNvSpPr>
            <a:spLocks noGrp="1"/>
          </p:cNvSpPr>
          <p:nvPr>
            <p:ph type="body" sz="quarter" idx="11"/>
          </p:nvPr>
        </p:nvSpPr>
        <p:spPr>
          <a:xfrm>
            <a:off x="274643" y="2124075"/>
            <a:ext cx="5486399" cy="4355038"/>
          </a:xfrm>
        </p:spPr>
        <p:txBody>
          <a:bodyPr/>
          <a:lstStyle/>
          <a:p>
            <a:pPr>
              <a:spcBef>
                <a:spcPts val="3000"/>
              </a:spcBef>
            </a:pPr>
            <a:r>
              <a:rPr lang="en-US" sz="3200" dirty="0"/>
              <a:t>A single solution for </a:t>
            </a:r>
            <a:br>
              <a:rPr lang="en-US" sz="3200" dirty="0"/>
            </a:br>
            <a:r>
              <a:rPr lang="en-US" sz="3200" dirty="0"/>
              <a:t>Android, iOS, and </a:t>
            </a:r>
            <a:br>
              <a:rPr lang="en-US" sz="3200" dirty="0"/>
            </a:br>
            <a:r>
              <a:rPr lang="en-US" sz="3200" dirty="0"/>
              <a:t>Windows development</a:t>
            </a:r>
          </a:p>
          <a:p>
            <a:pPr>
              <a:spcBef>
                <a:spcPts val="3000"/>
              </a:spcBef>
            </a:pPr>
            <a:r>
              <a:rPr lang="en-US" sz="3200" dirty="0"/>
              <a:t>Leverage the entire </a:t>
            </a:r>
            <a:br>
              <a:rPr lang="en-US" sz="3200" dirty="0"/>
            </a:br>
            <a:r>
              <a:rPr lang="en-US" sz="3200" dirty="0"/>
              <a:t>Microsoft ecosystem</a:t>
            </a:r>
          </a:p>
          <a:p>
            <a:pPr>
              <a:spcBef>
                <a:spcPts val="1200"/>
              </a:spcBef>
              <a:defRPr/>
            </a:pPr>
            <a:r>
              <a:rPr lang="en-US" sz="2000" dirty="0">
                <a:latin typeface="+mn-lt"/>
              </a:rPr>
              <a:t>Visual Studio Team Services (VSTS)</a:t>
            </a:r>
          </a:p>
          <a:p>
            <a:pPr>
              <a:spcBef>
                <a:spcPts val="1200"/>
              </a:spcBef>
              <a:defRPr/>
            </a:pPr>
            <a:r>
              <a:rPr lang="en-US" sz="2000" dirty="0">
                <a:latin typeface="+mn-lt"/>
              </a:rPr>
              <a:t>ReSharper</a:t>
            </a:r>
          </a:p>
          <a:p>
            <a:pPr>
              <a:spcBef>
                <a:spcPts val="1200"/>
              </a:spcBef>
              <a:defRPr/>
            </a:pPr>
            <a:r>
              <a:rPr lang="en-US" sz="2000" dirty="0">
                <a:latin typeface="+mn-lt"/>
              </a:rPr>
              <a:t>Your favorite code coverage </a:t>
            </a:r>
            <a:br>
              <a:rPr lang="en-US" sz="2000" dirty="0">
                <a:latin typeface="+mn-lt"/>
              </a:rPr>
            </a:br>
            <a:r>
              <a:rPr lang="en-US" sz="2000" dirty="0">
                <a:latin typeface="+mn-lt"/>
              </a:rPr>
              <a:t>and profiling tools</a:t>
            </a:r>
          </a:p>
        </p:txBody>
      </p:sp>
    </p:spTree>
    <p:extLst>
      <p:ext uri="{BB962C8B-B14F-4D97-AF65-F5344CB8AC3E}">
        <p14:creationId xmlns:p14="http://schemas.microsoft.com/office/powerpoint/2010/main" val="63039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01174E-6 -2.61008E-6 L -2.01174E-6 0.07172 " pathEditMode="relative" rAng="0" ptsTypes="AA">
                                      <p:cBhvr>
                                        <p:cTn id="9" dur="800" spd="-100000" fill="hold"/>
                                        <p:tgtEl>
                                          <p:spTgt spid="8"/>
                                        </p:tgtEl>
                                        <p:attrNameLst>
                                          <p:attrName>ppt_x</p:attrName>
                                          <p:attrName>ppt_y</p:attrName>
                                        </p:attrNameLst>
                                      </p:cBhvr>
                                      <p:rCtr x="0" y="3586"/>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2.01174E-6 -2.61008E-6 L -2.01174E-6 0.07172 " pathEditMode="relative" rAng="0" ptsTypes="AA">
                                      <p:cBhvr>
                                        <p:cTn id="14" dur="800" spd="-100000" fill="hold"/>
                                        <p:tgtEl>
                                          <p:spTgt spid="5"/>
                                        </p:tgtEl>
                                        <p:attrNameLst>
                                          <p:attrName>ppt_x</p:attrName>
                                          <p:attrName>ppt_y</p:attrName>
                                        </p:attrNameLst>
                                      </p:cBhvr>
                                      <p:rCtr x="0" y="3586"/>
                                    </p:animMotion>
                                  </p:childTnLst>
                                </p:cTn>
                              </p:par>
                              <p:par>
                                <p:cTn id="15" presetID="10" presetClass="entr" presetSubtype="0" fill="hold"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100"/>
                                  </p:stCondLst>
                                  <p:childTnLst>
                                    <p:animMotion origin="layout" path="M -2.01174E-6 -2.61008E-6 L -2.01174E-6 0.07172 " pathEditMode="relative" rAng="0" ptsTypes="AA">
                                      <p:cBhvr>
                                        <p:cTn id="19" dur="800" spd="-100000" fill="hold"/>
                                        <p:tgtEl>
                                          <p:spTgt spid="9"/>
                                        </p:tgtEl>
                                        <p:attrNameLst>
                                          <p:attrName>ppt_x</p:attrName>
                                          <p:attrName>ppt_y</p:attrName>
                                        </p:attrNameLst>
                                      </p:cBhvr>
                                      <p:rCtr x="0" y="3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Object oriented programming</a:t>
            </a:r>
          </a:p>
        </p:txBody>
      </p:sp>
      <p:sp>
        <p:nvSpPr>
          <p:cNvPr id="3" name="Rectangle 2"/>
          <p:cNvSpPr/>
          <p:nvPr/>
        </p:nvSpPr>
        <p:spPr>
          <a:xfrm>
            <a:off x="385589" y="1870109"/>
            <a:ext cx="6216650" cy="3139321"/>
          </a:xfrm>
          <a:prstGeom prst="rect">
            <a:avLst/>
          </a:prstGeom>
        </p:spPr>
        <p:txBody>
          <a:bodyPr>
            <a:spAutoFit/>
          </a:bodyPr>
          <a:lstStyle/>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err="1">
                <a:solidFill>
                  <a:srgbClr val="2B91AF"/>
                </a:solidFill>
                <a:latin typeface="Consolas" panose="020B0609020204030204" pitchFamily="49" charset="0"/>
              </a:rPr>
              <a:t>Person</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Name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endParaRPr lang="it-IT"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Surname { </a:t>
            </a:r>
            <a:r>
              <a:rPr lang="en-US" dirty="0">
                <a:solidFill>
                  <a:srgbClr val="0000FF"/>
                </a:solidFill>
                <a:latin typeface="Consolas" panose="020B0609020204030204" pitchFamily="49" charset="0"/>
              </a:rPr>
              <a:t>get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set</a:t>
            </a:r>
            <a:r>
              <a:rPr lang="en-US" dirty="0">
                <a:solidFill>
                  <a:srgbClr val="000000"/>
                </a:solidFill>
                <a:latin typeface="Consolas" panose="020B0609020204030204" pitchFamily="49" charset="0"/>
              </a:rPr>
              <a:t>; }</a:t>
            </a:r>
          </a:p>
          <a:p>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string</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SayHello</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return</a:t>
            </a:r>
            <a:r>
              <a:rPr lang="it-IT" dirty="0">
                <a:solidFill>
                  <a:srgbClr val="000000"/>
                </a:solidFill>
                <a:latin typeface="Consolas" panose="020B0609020204030204" pitchFamily="49" charset="0"/>
              </a:rPr>
              <a:t> </a:t>
            </a:r>
            <a:r>
              <a:rPr lang="it-IT" dirty="0">
                <a:solidFill>
                  <a:srgbClr val="A31515"/>
                </a:solidFill>
                <a:latin typeface="Consolas" panose="020B0609020204030204" pitchFamily="49" charset="0"/>
              </a:rPr>
              <a:t>"Hello </a:t>
            </a:r>
            <a:r>
              <a:rPr lang="it-IT" dirty="0" err="1">
                <a:solidFill>
                  <a:srgbClr val="A31515"/>
                </a:solidFill>
                <a:latin typeface="Consolas" panose="020B0609020204030204" pitchFamily="49" charset="0"/>
              </a:rPr>
              <a:t>my</a:t>
            </a:r>
            <a:r>
              <a:rPr lang="it-IT" dirty="0">
                <a:solidFill>
                  <a:srgbClr val="A31515"/>
                </a:solidFill>
                <a:latin typeface="Consolas" panose="020B0609020204030204" pitchFamily="49" charset="0"/>
              </a:rPr>
              <a:t> friend!"</a:t>
            </a:r>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    }</a:t>
            </a:r>
          </a:p>
          <a:p>
            <a:r>
              <a:rPr lang="it-IT" dirty="0">
                <a:solidFill>
                  <a:srgbClr val="000000"/>
                </a:solidFill>
                <a:latin typeface="Consolas" panose="020B0609020204030204" pitchFamily="49" charset="0"/>
              </a:rPr>
              <a:t>}</a:t>
            </a:r>
            <a:endParaRPr lang="it-IT" dirty="0"/>
          </a:p>
        </p:txBody>
      </p:sp>
      <p:sp>
        <p:nvSpPr>
          <p:cNvPr id="5" name="Rectangle 4"/>
          <p:cNvSpPr/>
          <p:nvPr/>
        </p:nvSpPr>
        <p:spPr>
          <a:xfrm>
            <a:off x="380911" y="5820102"/>
            <a:ext cx="6216650" cy="646331"/>
          </a:xfrm>
          <a:prstGeom prst="rect">
            <a:avLst/>
          </a:prstGeom>
        </p:spPr>
        <p:txBody>
          <a:bodyPr>
            <a:spAutoFit/>
          </a:bodyPr>
          <a:lstStyle/>
          <a:p>
            <a:r>
              <a:rPr lang="it-IT" dirty="0" err="1">
                <a:solidFill>
                  <a:srgbClr val="2B91AF"/>
                </a:solidFill>
                <a:latin typeface="Consolas" panose="020B0609020204030204" pitchFamily="49" charset="0"/>
              </a:rPr>
              <a:t>Person</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person</a:t>
            </a:r>
            <a:r>
              <a:rPr lang="it-IT" dirty="0">
                <a:solidFill>
                  <a:srgbClr val="000000"/>
                </a:solidFill>
                <a:latin typeface="Consolas" panose="020B0609020204030204" pitchFamily="49" charset="0"/>
              </a:rPr>
              <a:t> = </a:t>
            </a:r>
            <a:r>
              <a:rPr lang="it-IT" dirty="0">
                <a:solidFill>
                  <a:srgbClr val="0000FF"/>
                </a:solidFill>
                <a:latin typeface="Consolas" panose="020B0609020204030204" pitchFamily="49" charset="0"/>
              </a:rPr>
              <a:t>new</a:t>
            </a:r>
            <a:r>
              <a:rPr lang="it-IT" dirty="0">
                <a:solidFill>
                  <a:srgbClr val="000000"/>
                </a:solidFill>
                <a:latin typeface="Consolas" panose="020B0609020204030204" pitchFamily="49" charset="0"/>
              </a:rPr>
              <a:t> </a:t>
            </a:r>
            <a:r>
              <a:rPr lang="it-IT" dirty="0" err="1">
                <a:solidFill>
                  <a:srgbClr val="2B91AF"/>
                </a:solidFill>
                <a:latin typeface="Consolas" panose="020B0609020204030204" pitchFamily="49" charset="0"/>
              </a:rPr>
              <a:t>Person</a:t>
            </a:r>
            <a:r>
              <a:rPr lang="it-IT" dirty="0">
                <a:solidFill>
                  <a:srgbClr val="000000"/>
                </a:solidFill>
                <a:latin typeface="Consolas" panose="020B0609020204030204" pitchFamily="49" charset="0"/>
              </a:rPr>
              <a:t>();</a:t>
            </a:r>
          </a:p>
          <a:p>
            <a:r>
              <a:rPr lang="it-IT" dirty="0" err="1">
                <a:solidFill>
                  <a:srgbClr val="0000FF"/>
                </a:solidFill>
                <a:latin typeface="Consolas" panose="020B0609020204030204" pitchFamily="49" charset="0"/>
              </a:rPr>
              <a:t>string</a:t>
            </a:r>
            <a:r>
              <a:rPr lang="it-IT" dirty="0">
                <a:solidFill>
                  <a:srgbClr val="000000"/>
                </a:solidFill>
                <a:latin typeface="Consolas" panose="020B0609020204030204" pitchFamily="49" charset="0"/>
              </a:rPr>
              <a:t> </a:t>
            </a:r>
            <a:r>
              <a:rPr lang="it-IT" dirty="0" err="1">
                <a:solidFill>
                  <a:srgbClr val="000000"/>
                </a:solidFill>
                <a:latin typeface="Consolas" panose="020B0609020204030204" pitchFamily="49" charset="0"/>
              </a:rPr>
              <a:t>message</a:t>
            </a:r>
            <a:r>
              <a:rPr lang="it-IT" dirty="0">
                <a:solidFill>
                  <a:srgbClr val="000000"/>
                </a:solidFill>
                <a:latin typeface="Consolas" panose="020B0609020204030204" pitchFamily="49" charset="0"/>
              </a:rPr>
              <a:t> = </a:t>
            </a:r>
            <a:r>
              <a:rPr lang="it-IT" dirty="0" err="1">
                <a:solidFill>
                  <a:srgbClr val="000000"/>
                </a:solidFill>
                <a:latin typeface="Consolas" panose="020B0609020204030204" pitchFamily="49" charset="0"/>
              </a:rPr>
              <a:t>person.SayHello</a:t>
            </a:r>
            <a:r>
              <a:rPr lang="it-IT" dirty="0">
                <a:solidFill>
                  <a:srgbClr val="000000"/>
                </a:solidFill>
                <a:latin typeface="Consolas" panose="020B0609020204030204" pitchFamily="49" charset="0"/>
              </a:rPr>
              <a:t>();</a:t>
            </a:r>
            <a:endParaRPr lang="it-IT" dirty="0"/>
          </a:p>
        </p:txBody>
      </p:sp>
      <p:sp>
        <p:nvSpPr>
          <p:cNvPr id="6" name="Text Placeholder 3"/>
          <p:cNvSpPr>
            <a:spLocks noGrp="1"/>
          </p:cNvSpPr>
          <p:nvPr>
            <p:ph type="body" sz="quarter" idx="10"/>
          </p:nvPr>
        </p:nvSpPr>
        <p:spPr>
          <a:xfrm>
            <a:off x="274638" y="1212850"/>
            <a:ext cx="11887200" cy="738664"/>
          </a:xfrm>
        </p:spPr>
        <p:txBody>
          <a:bodyPr/>
          <a:lstStyle/>
          <a:p>
            <a:r>
              <a:rPr lang="en-US" dirty="0"/>
              <a:t>Class</a:t>
            </a:r>
          </a:p>
        </p:txBody>
      </p:sp>
      <p:sp>
        <p:nvSpPr>
          <p:cNvPr id="8" name="Text Placeholder 3"/>
          <p:cNvSpPr txBox="1">
            <a:spLocks/>
          </p:cNvSpPr>
          <p:nvPr/>
        </p:nvSpPr>
        <p:spPr>
          <a:xfrm>
            <a:off x="274638" y="5081438"/>
            <a:ext cx="11887200" cy="7386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Object</a:t>
            </a:r>
          </a:p>
        </p:txBody>
      </p:sp>
    </p:spTree>
    <p:extLst>
      <p:ext uri="{BB962C8B-B14F-4D97-AF65-F5344CB8AC3E}">
        <p14:creationId xmlns:p14="http://schemas.microsoft.com/office/powerpoint/2010/main" val="276852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52675"/>
            <a:ext cx="12435840" cy="6323308"/>
          </a:xfrm>
          <a:prstGeom prst="rect">
            <a:avLst/>
          </a:prstGeom>
        </p:spPr>
      </p:pic>
      <p:sp>
        <p:nvSpPr>
          <p:cNvPr id="8" name="Title 1"/>
          <p:cNvSpPr txBox="1">
            <a:spLocks/>
          </p:cNvSpPr>
          <p:nvPr/>
        </p:nvSpPr>
        <p:spPr>
          <a:xfrm>
            <a:off x="2492057" y="328910"/>
            <a:ext cx="7451726" cy="1514261"/>
          </a:xfrm>
          <a:prstGeom prst="rect">
            <a:avLst/>
          </a:prstGeom>
        </p:spPr>
        <p:txBody>
          <a:bodyPr vert="horz" wrap="square" lIns="146304" tIns="91440" rIns="146304" bIns="91440" rtlCol="0" anchor="t">
            <a:spAutoFit/>
          </a:bodyPr>
          <a:lstStyle>
            <a:lvl1pPr algn="l" defTabSz="931710" rtl="0" eaLnBrk="1" latinLnBrk="0" hangingPunct="1">
              <a:lnSpc>
                <a:spcPct val="90000"/>
              </a:lnSpc>
              <a:spcBef>
                <a:spcPct val="0"/>
              </a:spcBef>
              <a:buNone/>
              <a:defRPr lang="en-US" sz="4800" b="0" kern="1200" cap="none" spc="-102" baseline="0" dirty="0" smtClean="0">
                <a:ln w="3175">
                  <a:noFill/>
                </a:ln>
                <a:gradFill>
                  <a:gsLst>
                    <a:gs pos="15741">
                      <a:schemeClr val="bg1"/>
                    </a:gs>
                    <a:gs pos="57000">
                      <a:schemeClr val="bg1"/>
                    </a:gs>
                  </a:gsLst>
                  <a:lin ang="5400000" scaled="1"/>
                </a:gradFill>
                <a:effectLst/>
                <a:latin typeface="+mj-lt"/>
                <a:ea typeface="+mn-ea"/>
                <a:cs typeface="Segoe UI" pitchFamily="34" charset="0"/>
              </a:defRPr>
            </a:lvl1pPr>
          </a:lstStyle>
          <a:p>
            <a:pPr marL="0" marR="0" lvl="0" indent="0" algn="ctr" defTabSz="931710" rtl="0" eaLnBrk="1" fontAlgn="auto" latinLnBrk="0" hangingPunct="1">
              <a:lnSpc>
                <a:spcPct val="90000"/>
              </a:lnSpc>
              <a:spcBef>
                <a:spcPct val="0"/>
              </a:spcBef>
              <a:spcAft>
                <a:spcPts val="0"/>
              </a:spcAft>
              <a:buClrTx/>
              <a:buSzTx/>
              <a:buFontTx/>
              <a:buNone/>
              <a:tabLst/>
              <a:defRPr/>
            </a:pPr>
            <a:r>
              <a:rPr kumimoji="0" lang="en-US" b="0" i="0" u="none" strike="noStrike" kern="1200" cap="none" spc="-102" normalizeH="0" baseline="0" noProof="0" dirty="0">
                <a:ln w="3175">
                  <a:noFill/>
                </a:ln>
                <a:solidFill>
                  <a:srgbClr val="3C3C3C"/>
                </a:solidFill>
                <a:effectLst/>
                <a:uLnTx/>
                <a:uFillTx/>
                <a:latin typeface="Segoe UI Light"/>
                <a:ea typeface="+mn-ea"/>
                <a:cs typeface="Segoe UI" pitchFamily="34" charset="0"/>
              </a:rPr>
              <a:t>Xamarin Studio and Visual Studio for Mac – </a:t>
            </a:r>
            <a:r>
              <a:rPr kumimoji="0" lang="en-US" b="1" i="0" u="none" strike="noStrike" kern="1200" cap="none" spc="-102" normalizeH="0" baseline="0" noProof="0" dirty="0">
                <a:ln w="3175">
                  <a:noFill/>
                </a:ln>
                <a:solidFill>
                  <a:srgbClr val="3C3C3C"/>
                </a:solidFill>
                <a:effectLst/>
                <a:uLnTx/>
                <a:uFillTx/>
                <a:latin typeface="Segoe UI Semibold" panose="020B0702040204020203" pitchFamily="34" charset="0"/>
                <a:ea typeface="+mn-ea"/>
                <a:cs typeface="Segoe UI Semibold" panose="020B0702040204020203" pitchFamily="34" charset="0"/>
              </a:rPr>
              <a:t>OS X</a:t>
            </a:r>
          </a:p>
        </p:txBody>
      </p:sp>
    </p:spTree>
    <p:extLst>
      <p:ext uri="{BB962C8B-B14F-4D97-AF65-F5344CB8AC3E}">
        <p14:creationId xmlns:p14="http://schemas.microsoft.com/office/powerpoint/2010/main" val="201679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2.01174E-6 -2.61008E-6 L -2.01174E-6 0.07172 " pathEditMode="relative" rAng="0" ptsTypes="AA">
                                      <p:cBhvr>
                                        <p:cTn id="9" dur="800" spd="-100000" fill="hold"/>
                                        <p:tgtEl>
                                          <p:spTgt spid="8"/>
                                        </p:tgtEl>
                                        <p:attrNameLst>
                                          <p:attrName>ppt_x</p:attrName>
                                          <p:attrName>ppt_y</p:attrName>
                                        </p:attrNameLst>
                                      </p:cBhvr>
                                      <p:rCtr x="0" y="3586"/>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2.01174E-6 -2.61008E-6 L -2.01174E-6 0.07172 " pathEditMode="relative" rAng="0" ptsTypes="AA">
                                      <p:cBhvr>
                                        <p:cTn id="14" dur="800" spd="-100000" fill="hold"/>
                                        <p:tgtEl>
                                          <p:spTgt spid="2"/>
                                        </p:tgtEl>
                                        <p:attrNameLst>
                                          <p:attrName>ppt_x</p:attrName>
                                          <p:attrName>ppt_y</p:attrName>
                                        </p:attrNameLst>
                                      </p:cBhvr>
                                      <p:rCtr x="0" y="35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74638" y="2124075"/>
            <a:ext cx="11877675" cy="1917448"/>
          </a:xfrm>
        </p:spPr>
        <p:txBody>
          <a:bodyPr/>
          <a:lstStyle/>
          <a:p>
            <a:r>
              <a:rPr lang="en-US" sz="6600" spc="-150" dirty="0"/>
              <a:t>Demo</a:t>
            </a:r>
          </a:p>
          <a:p>
            <a:pPr>
              <a:spcBef>
                <a:spcPts val="1200"/>
              </a:spcBef>
            </a:pPr>
            <a:r>
              <a:rPr lang="en-US" sz="4000" dirty="0"/>
              <a:t>A traditional Xamarin application</a:t>
            </a:r>
          </a:p>
        </p:txBody>
      </p:sp>
      <p:grpSp>
        <p:nvGrpSpPr>
          <p:cNvPr id="3" name="Group 2"/>
          <p:cNvGrpSpPr/>
          <p:nvPr/>
        </p:nvGrpSpPr>
        <p:grpSpPr>
          <a:xfrm>
            <a:off x="9766018" y="231935"/>
            <a:ext cx="758790" cy="758790"/>
            <a:chOff x="6808087" y="3333068"/>
            <a:chExt cx="743979" cy="743979"/>
          </a:xfrm>
        </p:grpSpPr>
        <p:sp>
          <p:nvSpPr>
            <p:cNvPr id="5" name="Oval 4"/>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Windows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7" name="Group 6"/>
          <p:cNvGrpSpPr/>
          <p:nvPr/>
        </p:nvGrpSpPr>
        <p:grpSpPr>
          <a:xfrm>
            <a:off x="11406765" y="231935"/>
            <a:ext cx="758790" cy="758790"/>
            <a:chOff x="4208073" y="3333068"/>
            <a:chExt cx="743979" cy="743979"/>
          </a:xfrm>
        </p:grpSpPr>
        <p:sp>
          <p:nvSpPr>
            <p:cNvPr id="8" name="Oval 7"/>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10" name="Group 9"/>
          <p:cNvGrpSpPr/>
          <p:nvPr/>
        </p:nvGrpSpPr>
        <p:grpSpPr>
          <a:xfrm>
            <a:off x="10586391" y="231935"/>
            <a:ext cx="758790" cy="758790"/>
            <a:chOff x="1607248" y="3333068"/>
            <a:chExt cx="743979" cy="743979"/>
          </a:xfrm>
        </p:grpSpPr>
        <p:sp>
          <p:nvSpPr>
            <p:cNvPr id="11" name="Oval 10"/>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pple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3595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209" y="2582862"/>
            <a:ext cx="10058399" cy="1828800"/>
          </a:xfrm>
        </p:spPr>
        <p:txBody>
          <a:bodyPr/>
          <a:lstStyle/>
          <a:p>
            <a:r>
              <a:rPr lang="it-IT" dirty="0" err="1"/>
              <a:t>Xamarin.Forms</a:t>
            </a:r>
            <a:endParaRPr lang="it-IT" dirty="0"/>
          </a:p>
        </p:txBody>
      </p:sp>
      <p:grpSp>
        <p:nvGrpSpPr>
          <p:cNvPr id="3" name="Group 2"/>
          <p:cNvGrpSpPr/>
          <p:nvPr/>
        </p:nvGrpSpPr>
        <p:grpSpPr>
          <a:xfrm>
            <a:off x="7413110" y="3097799"/>
            <a:ext cx="758790" cy="758790"/>
            <a:chOff x="6808087" y="3333068"/>
            <a:chExt cx="743979" cy="743979"/>
          </a:xfrm>
        </p:grpSpPr>
        <p:sp>
          <p:nvSpPr>
            <p:cNvPr id="4" name="Oval 3"/>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Windows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6" name="Group 5"/>
          <p:cNvGrpSpPr/>
          <p:nvPr/>
        </p:nvGrpSpPr>
        <p:grpSpPr>
          <a:xfrm>
            <a:off x="9053857" y="3097799"/>
            <a:ext cx="758790" cy="758790"/>
            <a:chOff x="4208073" y="3333068"/>
            <a:chExt cx="743979" cy="743979"/>
          </a:xfrm>
        </p:grpSpPr>
        <p:sp>
          <p:nvSpPr>
            <p:cNvPr id="7" name="Oval 6"/>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9" name="Group 8"/>
          <p:cNvGrpSpPr/>
          <p:nvPr/>
        </p:nvGrpSpPr>
        <p:grpSpPr>
          <a:xfrm>
            <a:off x="8233483" y="3097799"/>
            <a:ext cx="758790" cy="758790"/>
            <a:chOff x="1607248" y="3333068"/>
            <a:chExt cx="743979" cy="743979"/>
          </a:xfrm>
        </p:grpSpPr>
        <p:sp>
          <p:nvSpPr>
            <p:cNvPr id="10" name="Oval 9"/>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pple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563648906"/>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err="1"/>
              <a:t>Xamarin.Forms</a:t>
            </a:r>
            <a:r>
              <a:rPr lang="en-US" dirty="0"/>
              <a:t> - What’s included</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40+ Pages, layouts, and controls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Light"/>
                <a:ea typeface="+mj-ea"/>
                <a:cs typeface="+mj-cs"/>
              </a:rPr>
              <a:t>      </a:t>
            </a:r>
            <a:r>
              <a:rPr kumimoji="0" lang="en-US" sz="2400" b="0" i="0" u="none" strike="noStrike" kern="1200" cap="none" spc="0" normalizeH="0" baseline="0" noProof="0" dirty="0">
                <a:ln>
                  <a:noFill/>
                </a:ln>
                <a:solidFill>
                  <a:srgbClr val="3C3C3C"/>
                </a:solidFill>
                <a:effectLst/>
                <a:uLnTx/>
                <a:uFillTx/>
                <a:latin typeface="Segoe UI Light"/>
                <a:ea typeface="+mj-ea"/>
                <a:cs typeface="+mj-cs"/>
              </a:rPr>
              <a:t>(Build from code behind or XAML)</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Two-way data binding</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Navigation</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Animation API</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Dependency Service</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3C3C3C"/>
                </a:solidFill>
                <a:effectLst/>
                <a:uLnTx/>
                <a:uFillTx/>
                <a:latin typeface="Segoe UI"/>
                <a:ea typeface="+mj-ea"/>
                <a:cs typeface="+mj-cs"/>
              </a:rPr>
              <a:t>✓  </a:t>
            </a:r>
            <a:r>
              <a:rPr kumimoji="0" lang="en-US" sz="2800" b="0" i="0" u="none" strike="noStrike" kern="1200" cap="none" spc="0" normalizeH="0" baseline="0" noProof="0" dirty="0">
                <a:ln>
                  <a:noFill/>
                </a:ln>
                <a:solidFill>
                  <a:srgbClr val="3C3C3C"/>
                </a:solidFill>
                <a:effectLst/>
                <a:uLnTx/>
                <a:uFillTx/>
                <a:latin typeface="Segoe UI Light"/>
                <a:ea typeface="+mj-ea"/>
                <a:cs typeface="+mj-cs"/>
              </a:rPr>
              <a:t>Messaging Center</a:t>
            </a: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3C3C3C"/>
              </a:solidFill>
              <a:effectLst/>
              <a:uLnTx/>
              <a:uFillTx/>
              <a:latin typeface="Segoe UI Light"/>
              <a:ea typeface="+mj-ea"/>
              <a:cs typeface="+mj-cs"/>
            </a:endParaRPr>
          </a:p>
          <a:p>
            <a:pPr marL="0" marR="0" lvl="0" indent="0" algn="l" defTabSz="932742" rtl="0" eaLnBrk="1" fontAlgn="auto" latinLnBrk="0" hangingPunct="1">
              <a:lnSpc>
                <a:spcPct val="11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3C3C3C"/>
              </a:solidFill>
              <a:effectLst/>
              <a:uLnTx/>
              <a:uFillTx/>
              <a:latin typeface="Segoe UI Light"/>
              <a:ea typeface="+mj-ea"/>
              <a:cs typeface="+mj-cs"/>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53" name="TextBox 52"/>
            <p:cNvSpPr txBox="1"/>
            <p:nvPr/>
          </p:nvSpPr>
          <p:spPr>
            <a:xfrm>
              <a:off x="6681202" y="3791323"/>
              <a:ext cx="4583698" cy="664849"/>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7" name="Group 56"/>
              <p:cNvGrpSpPr/>
              <p:nvPr/>
            </p:nvGrpSpPr>
            <p:grpSpPr>
              <a:xfrm>
                <a:off x="1371601" y="1841014"/>
                <a:ext cx="625793" cy="625793"/>
                <a:chOff x="2057400" y="2654300"/>
                <a:chExt cx="1028700" cy="1028700"/>
              </a:xfrm>
            </p:grpSpPr>
            <p:sp>
              <p:nvSpPr>
                <p:cNvPr id="64" name="Oval 63"/>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9103" y="2866641"/>
                  <a:ext cx="468070" cy="523137"/>
                </a:xfrm>
                <a:prstGeom prst="rect">
                  <a:avLst/>
                </a:prstGeom>
              </p:spPr>
            </p:pic>
          </p:grpSp>
          <p:grpSp>
            <p:nvGrpSpPr>
              <p:cNvPr id="58" name="Group 57"/>
              <p:cNvGrpSpPr/>
              <p:nvPr/>
            </p:nvGrpSpPr>
            <p:grpSpPr>
              <a:xfrm>
                <a:off x="2991123" y="1838670"/>
                <a:ext cx="625793" cy="625793"/>
                <a:chOff x="3810000" y="3073400"/>
                <a:chExt cx="1028700" cy="1028700"/>
              </a:xfrm>
            </p:grpSpPr>
            <p:sp>
              <p:nvSpPr>
                <p:cNvPr id="62" name="Oval 61"/>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7337" y="3331368"/>
                  <a:ext cx="434974" cy="500220"/>
                </a:xfrm>
                <a:prstGeom prst="rect">
                  <a:avLst/>
                </a:prstGeom>
              </p:spPr>
            </p:pic>
          </p:grpSp>
          <p:grpSp>
            <p:nvGrpSpPr>
              <p:cNvPr id="59" name="Group 58"/>
              <p:cNvGrpSpPr/>
              <p:nvPr/>
            </p:nvGrpSpPr>
            <p:grpSpPr>
              <a:xfrm>
                <a:off x="4543108" y="1838670"/>
                <a:ext cx="625793" cy="625793"/>
                <a:chOff x="6083300" y="3073400"/>
                <a:chExt cx="1028700" cy="1028700"/>
              </a:xfrm>
            </p:grpSpPr>
            <p:sp>
              <p:nvSpPr>
                <p:cNvPr id="60" name="Oval 59"/>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5885" y="3365500"/>
                  <a:ext cx="466044" cy="434974"/>
                </a:xfrm>
                <a:prstGeom prst="rect">
                  <a:avLst/>
                </a:prstGeom>
              </p:spPr>
            </p:pic>
          </p:grpSp>
        </p:grpSp>
        <p:sp>
          <p:nvSpPr>
            <p:cNvPr id="56" name="TextBox 55"/>
            <p:cNvSpPr txBox="1"/>
            <p:nvPr/>
          </p:nvSpPr>
          <p:spPr>
            <a:xfrm>
              <a:off x="6681202" y="2664438"/>
              <a:ext cx="4583698" cy="664849"/>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ＭＳ Ｐゴシック" charset="0"/>
                </a:rPr>
                <a:t>Shared UI Code</a:t>
              </a:r>
            </a:p>
          </p:txBody>
        </p:sp>
      </p:grpSp>
      <p:grpSp>
        <p:nvGrpSpPr>
          <p:cNvPr id="22" name="Group 21"/>
          <p:cNvGrpSpPr/>
          <p:nvPr/>
        </p:nvGrpSpPr>
        <p:grpSpPr>
          <a:xfrm>
            <a:off x="9766018" y="231935"/>
            <a:ext cx="758790" cy="758790"/>
            <a:chOff x="6808087" y="3333068"/>
            <a:chExt cx="743979" cy="743979"/>
          </a:xfrm>
        </p:grpSpPr>
        <p:sp>
          <p:nvSpPr>
            <p:cNvPr id="23" name="Oval 22"/>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25" name="Group 24"/>
          <p:cNvGrpSpPr/>
          <p:nvPr/>
        </p:nvGrpSpPr>
        <p:grpSpPr>
          <a:xfrm>
            <a:off x="11406765" y="231935"/>
            <a:ext cx="758790" cy="758790"/>
            <a:chOff x="4208073" y="3333068"/>
            <a:chExt cx="743979" cy="743979"/>
          </a:xfrm>
        </p:grpSpPr>
        <p:sp>
          <p:nvSpPr>
            <p:cNvPr id="26" name="Oval 25"/>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28" name="Group 27"/>
          <p:cNvGrpSpPr/>
          <p:nvPr/>
        </p:nvGrpSpPr>
        <p:grpSpPr>
          <a:xfrm>
            <a:off x="10586391" y="231935"/>
            <a:ext cx="758790" cy="758790"/>
            <a:chOff x="1607248" y="3333068"/>
            <a:chExt cx="743979" cy="743979"/>
          </a:xfrm>
        </p:grpSpPr>
        <p:sp>
          <p:nvSpPr>
            <p:cNvPr id="29" name="Oval 28"/>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Picture 29"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15846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597" y="85792"/>
            <a:ext cx="8043704" cy="991416"/>
          </a:xfrm>
        </p:spPr>
        <p:txBody>
          <a:bodyPr>
            <a:normAutofit/>
          </a:bodyPr>
          <a:lstStyle/>
          <a:p>
            <a:r>
              <a:rPr lang="en-US" dirty="0" err="1"/>
              <a:t>Xamarin.Forms</a:t>
            </a:r>
            <a:endParaRPr lang="en-US" dirty="0"/>
          </a:p>
        </p:txBody>
      </p:sp>
      <p:grpSp>
        <p:nvGrpSpPr>
          <p:cNvPr id="5" name="Group 4"/>
          <p:cNvGrpSpPr/>
          <p:nvPr/>
        </p:nvGrpSpPr>
        <p:grpSpPr>
          <a:xfrm>
            <a:off x="9766018" y="231935"/>
            <a:ext cx="758790" cy="758790"/>
            <a:chOff x="6808087" y="3333068"/>
            <a:chExt cx="743979" cy="743979"/>
          </a:xfrm>
        </p:grpSpPr>
        <p:sp>
          <p:nvSpPr>
            <p:cNvPr id="3" name="Oval 2"/>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descr="Windows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sp>
        <p:nvSpPr>
          <p:cNvPr id="22" name="Text Placeholder 1"/>
          <p:cNvSpPr txBox="1">
            <a:spLocks/>
          </p:cNvSpPr>
          <p:nvPr/>
        </p:nvSpPr>
        <p:spPr>
          <a:xfrm>
            <a:off x="389383" y="1113494"/>
            <a:ext cx="8982357" cy="3780085"/>
          </a:xfrm>
          <a:prstGeom prst="rect">
            <a:avLst/>
          </a:prstGeom>
        </p:spPr>
        <p:txBody>
          <a:bodyPr vert="horz" lIns="93260" tIns="46630" rIns="93260" bIns="4663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3C3C3C"/>
                </a:solidFill>
                <a:effectLst/>
                <a:uLnTx/>
                <a:uFillTx/>
                <a:latin typeface="Segoe UI"/>
                <a:ea typeface="+mn-ea"/>
                <a:cs typeface="+mn-cs"/>
              </a:rPr>
              <a:t>&lt;?</a:t>
            </a:r>
            <a:r>
              <a:rPr kumimoji="0" lang="en-US" sz="1632" b="0" i="0" u="none" strike="noStrike" kern="1200" cap="none" spc="0" normalizeH="0" baseline="0" noProof="0" dirty="0">
                <a:ln>
                  <a:noFill/>
                </a:ln>
                <a:solidFill>
                  <a:srgbClr val="53954A"/>
                </a:solidFill>
                <a:effectLst/>
                <a:uLnTx/>
                <a:uFillTx/>
                <a:latin typeface="Segoe UI"/>
                <a:ea typeface="+mn-ea"/>
                <a:cs typeface="+mn-cs"/>
              </a:rPr>
              <a:t>xml</a:t>
            </a:r>
            <a:r>
              <a:rPr kumimoji="0" lang="en-US" sz="1632" b="0" i="0" u="none" strike="noStrike" kern="1200" cap="none" spc="0" normalizeH="0" baseline="0" noProof="0" dirty="0">
                <a:ln>
                  <a:noFill/>
                </a:ln>
                <a:solidFill>
                  <a:srgbClr val="FFFFFF"/>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version</a:t>
            </a:r>
            <a:r>
              <a:rPr kumimoji="0" lang="en-US" sz="1632" b="0" i="0" u="none" strike="noStrike" kern="1200" cap="none" spc="0" normalizeH="0" baseline="0" noProof="0" dirty="0">
                <a:ln>
                  <a:noFill/>
                </a:ln>
                <a:solidFill>
                  <a:srgbClr val="3C3C3C"/>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"1.0" </a:t>
            </a:r>
            <a:r>
              <a:rPr kumimoji="0" lang="en-US" sz="1632" b="0" i="0" u="none" strike="noStrike" kern="1200" cap="none" spc="0" normalizeH="0" baseline="0" noProof="0" dirty="0">
                <a:ln>
                  <a:noFill/>
                </a:ln>
                <a:solidFill>
                  <a:srgbClr val="654792"/>
                </a:solidFill>
                <a:effectLst/>
                <a:uLnTx/>
                <a:uFillTx/>
                <a:latin typeface="Segoe UI"/>
                <a:ea typeface="+mn-ea"/>
                <a:cs typeface="+mn-cs"/>
              </a:rPr>
              <a:t>encoding</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"UTF-8"</a:t>
            </a:r>
            <a:r>
              <a:rPr kumimoji="0" lang="en-US" sz="1632" b="0" i="0" u="none" strike="noStrike" kern="1200" cap="none" spc="0" normalizeH="0" baseline="0" noProof="0" dirty="0">
                <a:ln>
                  <a:noFill/>
                </a:ln>
                <a:solidFill>
                  <a:srgbClr val="3C3C3C"/>
                </a:solidFill>
                <a:effectLst/>
                <a:uLnTx/>
                <a:uFillTx/>
                <a:latin typeface="Segoe UI"/>
                <a:ea typeface="+mn-ea"/>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3C3C3C"/>
                </a:solidFill>
                <a:effectLst/>
                <a:uLnTx/>
                <a:uFillTx/>
                <a:latin typeface="Segoe UI"/>
                <a:ea typeface="+mn-ea"/>
                <a:cs typeface="+mn-cs"/>
              </a:rPr>
              <a:t>&lt;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TabbedPage</a:t>
            </a:r>
            <a:r>
              <a:rPr kumimoji="0" lang="en-US" sz="1632" b="0" i="0" u="none" strike="noStrike" kern="1200" cap="none" spc="0" normalizeH="0" baseline="0" noProof="0" dirty="0">
                <a:ln>
                  <a:noFill/>
                </a:ln>
                <a:solidFill>
                  <a:srgbClr val="FFFFFF"/>
                </a:solidFill>
                <a:effectLst/>
                <a:uLnTx/>
                <a:uFillTx/>
                <a:latin typeface="Segoe UI"/>
                <a:ea typeface="+mn-ea"/>
                <a:cs typeface="+mn-cs"/>
              </a:rPr>
              <a:t> </a:t>
            </a:r>
            <a:r>
              <a:rPr kumimoji="0" lang="en-US" sz="1632" b="0" i="0" u="none" strike="noStrike" kern="1200" cap="none" spc="0" normalizeH="0" baseline="0" noProof="0" dirty="0" err="1">
                <a:ln>
                  <a:noFill/>
                </a:ln>
                <a:solidFill>
                  <a:srgbClr val="654792"/>
                </a:solidFill>
                <a:effectLst/>
                <a:uLnTx/>
                <a:uFillTx/>
                <a:latin typeface="Segoe UI"/>
                <a:ea typeface="+mn-ea"/>
                <a:cs typeface="+mn-cs"/>
              </a:rPr>
              <a:t>xmlns</a:t>
            </a:r>
            <a:r>
              <a:rPr kumimoji="0" lang="en-US" sz="1632" b="0" i="0" u="none" strike="noStrike" kern="1200" cap="none" spc="0" normalizeH="0" baseline="0" noProof="0" dirty="0">
                <a:ln>
                  <a:noFill/>
                </a:ln>
                <a:solidFill>
                  <a:srgbClr val="3C3C3C"/>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kumimoji="0" lang="en-US" sz="1632" b="0" i="0" u="none" strike="noStrike" kern="1200" cap="none" spc="0" normalizeH="0" baseline="0" noProof="0" dirty="0">
                <a:ln>
                  <a:noFill/>
                </a:ln>
                <a:solidFill>
                  <a:srgbClr val="3C3C3C"/>
                </a:solidFill>
                <a:effectLst/>
                <a:uLnTx/>
                <a:uFillTx/>
                <a:latin typeface="Segoe UI"/>
                <a:ea typeface="+mn-ea"/>
                <a:cs typeface="+mn-cs"/>
              </a:rPr>
              <a:t>"</a:t>
            </a:r>
            <a:r>
              <a:rPr kumimoji="0" lang="en-US" sz="1632" b="0" i="0" u="none" strike="noStrike" kern="1200" cap="none" spc="0" normalizeH="0" baseline="0" noProof="0" dirty="0">
                <a:ln>
                  <a:noFill/>
                </a:ln>
                <a:solidFill>
                  <a:srgbClr val="FFFFFF"/>
                </a:solidFill>
                <a:effectLst/>
                <a:uLnTx/>
                <a:uFillTx/>
                <a:latin typeface="Segoe UI"/>
                <a:ea typeface="+mn-ea"/>
                <a:cs typeface="+mn-cs"/>
              </a:rPr>
              <a:t> </a:t>
            </a:r>
            <a:r>
              <a:rPr kumimoji="0" lang="en-US" sz="1632" b="0" i="0" u="none" strike="noStrike" kern="1200" cap="none" spc="0" normalizeH="0" baseline="0" noProof="0" dirty="0" err="1">
                <a:ln>
                  <a:noFill/>
                </a:ln>
                <a:solidFill>
                  <a:srgbClr val="654792"/>
                </a:solidFill>
                <a:effectLst/>
                <a:uLnTx/>
                <a:uFillTx/>
                <a:latin typeface="Segoe UI"/>
                <a:ea typeface="+mn-ea"/>
                <a:cs typeface="+mn-cs"/>
              </a:rPr>
              <a:t>xmlns:x</a:t>
            </a:r>
            <a:r>
              <a:rPr kumimoji="0" lang="en-US" sz="1632" b="0" i="0" u="none" strike="noStrike" kern="1200" cap="none" spc="0" normalizeH="0" baseline="0" noProof="0" dirty="0">
                <a:ln>
                  <a:noFill/>
                </a:ln>
                <a:solidFill>
                  <a:srgbClr val="3C3C3C"/>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x:Class</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kumimoji="0" lang="en-US" sz="1632" b="0" i="0" u="none" strike="noStrike" kern="1200" cap="none" spc="0" normalizeH="0" baseline="0" noProof="0" dirty="0" err="1">
                <a:ln>
                  <a:noFill/>
                </a:ln>
                <a:solidFill>
                  <a:srgbClr val="D53A05"/>
                </a:solidFill>
                <a:effectLst/>
                <a:uLnTx/>
                <a:uFillTx/>
                <a:latin typeface="Segoe UI"/>
                <a:ea typeface="+mn-ea"/>
                <a:cs typeface="+mn-cs"/>
              </a:rPr>
              <a:t>MyApp.MainPage</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kumimoji="0" lang="en-US" sz="1632" b="0" i="0" u="none" strike="noStrike" kern="1200" cap="none" spc="0" normalizeH="0" baseline="0" noProof="0" dirty="0">
                <a:ln>
                  <a:noFill/>
                </a:ln>
                <a:solidFill>
                  <a:srgbClr val="FFFFFF"/>
                </a:solidFill>
                <a:effectLst/>
                <a:uLnTx/>
                <a:uFillTx/>
                <a:latin typeface="Segoe UI"/>
                <a:ea typeface="+mn-ea"/>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3C3C3C"/>
                </a:solidFill>
                <a:effectLst/>
                <a:uLnTx/>
                <a:uFillTx/>
                <a:latin typeface="Segoe UI"/>
                <a:ea typeface="+mn-ea"/>
                <a:cs typeface="+mn-cs"/>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TabbedPage</a:t>
            </a:r>
            <a:r>
              <a:rPr lang="en-US" sz="1632" dirty="0">
                <a:solidFill>
                  <a:schemeClr val="bg1"/>
                </a:solidFill>
                <a:latin typeface="Segoe UI"/>
              </a:rPr>
              <a:t>.</a:t>
            </a:r>
            <a:r>
              <a:rPr kumimoji="0" lang="en-US" sz="1632" b="0" i="0" u="none" strike="noStrike" kern="1200" cap="none" spc="0" normalizeH="0" baseline="0" noProof="0" dirty="0">
                <a:ln>
                  <a:noFill/>
                </a:ln>
                <a:solidFill>
                  <a:srgbClr val="3C3C3C"/>
                </a:solidFill>
                <a:effectLst/>
                <a:uLnTx/>
                <a:uFillTx/>
                <a:latin typeface="Segoe UI"/>
                <a:ea typeface="+mn-ea"/>
                <a:cs typeface="+mn-cs"/>
              </a:rPr>
              <a:t>Children&gt;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3C3C3C"/>
                </a:solidFill>
                <a:effectLst/>
                <a:uLnTx/>
                <a:uFillTx/>
                <a:latin typeface="Segoe UI"/>
                <a:ea typeface="+mn-ea"/>
                <a:cs typeface="+mn-cs"/>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ContentPage</a:t>
            </a:r>
            <a:r>
              <a:rPr lang="en-US" sz="1632" dirty="0">
                <a:solidFill>
                  <a:srgbClr val="3C3C3C"/>
                </a:solidFill>
                <a:latin typeface="Segoe UI"/>
              </a:rPr>
              <a:t>.</a:t>
            </a:r>
            <a:r>
              <a:rPr kumimoji="0" lang="en-US" sz="1632" b="0" i="0" u="none" strike="noStrike" kern="1200" cap="none" spc="0" normalizeH="0" baseline="0" noProof="0" dirty="0">
                <a:ln>
                  <a:noFill/>
                </a:ln>
                <a:solidFill>
                  <a:srgbClr val="654792"/>
                </a:solidFill>
                <a:effectLst/>
                <a:uLnTx/>
                <a:uFillTx/>
                <a:latin typeface="Segoe UI"/>
                <a:ea typeface="+mn-ea"/>
                <a:cs typeface="+mn-cs"/>
              </a:rPr>
              <a:t>Title</a:t>
            </a:r>
            <a:r>
              <a:rPr kumimoji="0" lang="en-US" sz="1632" b="0" i="0" u="none" strike="noStrike" kern="1200" cap="none" spc="0" normalizeH="0" baseline="0" noProof="0" dirty="0">
                <a:ln>
                  <a:noFill/>
                </a:ln>
                <a:solidFill>
                  <a:srgbClr val="3C3C3C"/>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"Profile" </a:t>
            </a:r>
            <a:r>
              <a:rPr kumimoji="0" lang="en-US" sz="1632" b="0" i="0" u="none" strike="noStrike" kern="1200" cap="none" spc="0" normalizeH="0" baseline="0" noProof="0" dirty="0">
                <a:ln>
                  <a:noFill/>
                </a:ln>
                <a:solidFill>
                  <a:srgbClr val="654792"/>
                </a:solidFill>
                <a:effectLst/>
                <a:uLnTx/>
                <a:uFillTx/>
                <a:latin typeface="Segoe UI"/>
                <a:ea typeface="+mn-ea"/>
                <a:cs typeface="+mn-cs"/>
              </a:rPr>
              <a:t>Icon</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"Profile.png"</a:t>
            </a:r>
            <a:r>
              <a:rPr kumimoji="0" lang="en-US" sz="1632" b="0" i="0" u="none" strike="noStrike" kern="1200" cap="none" spc="0" normalizeH="0" baseline="0" noProof="0" dirty="0">
                <a:ln>
                  <a:noFill/>
                </a:ln>
                <a:solidFill>
                  <a:srgbClr val="3C3C3C"/>
                </a:solidFill>
                <a:effectLst/>
                <a:uLnTx/>
                <a:uFillTx/>
                <a:latin typeface="Segoe UI"/>
                <a:ea typeface="+mn-ea"/>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632" dirty="0">
                <a:solidFill>
                  <a:srgbClr val="3C3C3C"/>
                </a:solidFill>
                <a:latin typeface="Segoe UI"/>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StackLayout</a:t>
            </a:r>
            <a:r>
              <a:rPr kumimoji="0" lang="en-US" sz="1632" b="0" i="0" u="none" strike="noStrike" kern="1200" cap="none" spc="0" normalizeH="0" baseline="0" noProof="0" dirty="0">
                <a:ln>
                  <a:noFill/>
                </a:ln>
                <a:solidFill>
                  <a:srgbClr val="FFFFFF"/>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Spacing</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"20"</a:t>
            </a:r>
            <a:r>
              <a:rPr kumimoji="0" lang="en-US" sz="1632" b="0" i="0" u="none" strike="noStrike" kern="1200" cap="none" spc="0" normalizeH="0" baseline="0" noProof="0" dirty="0">
                <a:ln>
                  <a:noFill/>
                </a:ln>
                <a:solidFill>
                  <a:srgbClr val="FFFFFF"/>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Padding</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"20” </a:t>
            </a:r>
            <a:r>
              <a:rPr kumimoji="0" lang="de-DE" sz="1632" b="0" i="0" u="none" strike="noStrike" kern="1200" cap="none" spc="0" normalizeH="0" baseline="0" noProof="0" dirty="0" err="1">
                <a:ln>
                  <a:noFill/>
                </a:ln>
                <a:solidFill>
                  <a:srgbClr val="654792"/>
                </a:solidFill>
                <a:effectLst/>
                <a:uLnTx/>
                <a:uFillTx/>
                <a:latin typeface="Segoe UI"/>
                <a:ea typeface="+mn-ea"/>
                <a:cs typeface="+mn-cs"/>
              </a:rPr>
              <a:t>VerticalOptions</a:t>
            </a:r>
            <a:r>
              <a:rPr lang="de-DE" sz="1632" dirty="0">
                <a:solidFill>
                  <a:srgbClr val="3C3C3C"/>
                </a:solidFill>
                <a:latin typeface="Segoe UI"/>
              </a:rPr>
              <a:t>=</a:t>
            </a:r>
            <a:r>
              <a:rPr kumimoji="0" lang="de-DE" sz="1632" b="0" i="0" u="none" strike="noStrike" kern="1200" cap="none" spc="0" normalizeH="0" baseline="0" noProof="0" dirty="0">
                <a:ln>
                  <a:noFill/>
                </a:ln>
                <a:solidFill>
                  <a:srgbClr val="D53A05"/>
                </a:solidFill>
                <a:effectLst/>
                <a:uLnTx/>
                <a:uFillTx/>
                <a:latin typeface="Segoe UI"/>
                <a:ea typeface="+mn-ea"/>
                <a:cs typeface="+mn-cs"/>
              </a:rPr>
              <a:t>"Center"</a:t>
            </a:r>
            <a:r>
              <a:rPr kumimoji="0" lang="de-DE" sz="1632" b="0" i="0" u="none" strike="noStrike" kern="1200" cap="none" spc="0" normalizeH="0" baseline="0" noProof="0" dirty="0">
                <a:ln>
                  <a:noFill/>
                </a:ln>
                <a:solidFill>
                  <a:srgbClr val="FFFFFF"/>
                </a:solidFill>
                <a:effectLst/>
                <a:uLnTx/>
                <a:uFillTx/>
                <a:latin typeface="Segoe UI"/>
                <a:ea typeface="+mn-ea"/>
                <a:cs typeface="+mn-cs"/>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de-DE" sz="1632" b="0" i="0" u="none" strike="noStrike" kern="1200" cap="none" spc="0" normalizeH="0" baseline="0" noProof="0" dirty="0">
                <a:ln>
                  <a:noFill/>
                </a:ln>
                <a:solidFill>
                  <a:srgbClr val="FFFFFF"/>
                </a:solidFill>
                <a:effectLst/>
                <a:uLnTx/>
                <a:uFillTx/>
                <a:latin typeface="Segoe UI"/>
                <a:ea typeface="+mn-ea"/>
                <a:cs typeface="+mn-cs"/>
              </a:rPr>
              <a:t>      </a:t>
            </a:r>
            <a:r>
              <a:rPr lang="de-DE" sz="1632" dirty="0">
                <a:solidFill>
                  <a:srgbClr val="3C3C3C"/>
                </a:solidFill>
                <a:latin typeface="Segoe UI"/>
              </a:rPr>
              <a:t>    &lt;</a:t>
            </a:r>
            <a:r>
              <a:rPr kumimoji="0" lang="de-DE" sz="1632" b="0" i="0" u="none" strike="noStrike" kern="1200" cap="none" spc="0" normalizeH="0" baseline="0" noProof="0" dirty="0">
                <a:ln>
                  <a:noFill/>
                </a:ln>
                <a:solidFill>
                  <a:srgbClr val="53954A"/>
                </a:solidFill>
                <a:effectLst/>
                <a:uLnTx/>
                <a:uFillTx/>
                <a:latin typeface="Segoe UI"/>
                <a:ea typeface="+mn-ea"/>
                <a:cs typeface="+mn-cs"/>
              </a:rPr>
              <a:t>Entry</a:t>
            </a:r>
            <a:r>
              <a:rPr kumimoji="0" lang="de-DE" sz="1632" b="0" i="0" u="none" strike="noStrike" kern="1200" cap="none" spc="0" normalizeH="0" baseline="0" noProof="0" dirty="0">
                <a:ln>
                  <a:noFill/>
                </a:ln>
                <a:solidFill>
                  <a:srgbClr val="FFFFFF"/>
                </a:solidFill>
                <a:effectLst/>
                <a:uLnTx/>
                <a:uFillTx/>
                <a:latin typeface="Segoe UI"/>
                <a:ea typeface="+mn-ea"/>
                <a:cs typeface="+mn-cs"/>
              </a:rPr>
              <a:t> </a:t>
            </a:r>
            <a:r>
              <a:rPr kumimoji="0" lang="de-DE" sz="1632" b="0" i="0" u="none" strike="noStrike" kern="1200" cap="none" spc="0" normalizeH="0" baseline="0" noProof="0" dirty="0" err="1">
                <a:ln>
                  <a:noFill/>
                </a:ln>
                <a:solidFill>
                  <a:srgbClr val="654792"/>
                </a:solidFill>
                <a:effectLst/>
                <a:uLnTx/>
                <a:uFillTx/>
                <a:latin typeface="Segoe UI"/>
                <a:ea typeface="+mn-ea"/>
                <a:cs typeface="+mn-cs"/>
              </a:rPr>
              <a:t>Placeholder</a:t>
            </a:r>
            <a:r>
              <a:rPr lang="de-DE" sz="1632" dirty="0">
                <a:solidFill>
                  <a:srgbClr val="3C3C3C"/>
                </a:solidFill>
                <a:latin typeface="Segoe UI"/>
              </a:rPr>
              <a:t>=</a:t>
            </a:r>
            <a:r>
              <a:rPr kumimoji="0" lang="de-DE" sz="1632" b="0" i="0" u="none" strike="noStrike" kern="1200" cap="none" spc="0" normalizeH="0" baseline="0" noProof="0" dirty="0">
                <a:ln>
                  <a:noFill/>
                </a:ln>
                <a:solidFill>
                  <a:srgbClr val="D53A05"/>
                </a:solidFill>
                <a:effectLst/>
                <a:uLnTx/>
                <a:uFillTx/>
                <a:latin typeface="Segoe UI"/>
                <a:ea typeface="+mn-ea"/>
                <a:cs typeface="+mn-cs"/>
              </a:rPr>
              <a:t>"Username" </a:t>
            </a:r>
            <a:r>
              <a:rPr kumimoji="0" lang="da-DK" sz="1632" b="0" i="0" u="none" strike="noStrike" kern="1200" cap="none" spc="0" normalizeH="0" baseline="0" noProof="0" dirty="0">
                <a:ln>
                  <a:noFill/>
                </a:ln>
                <a:solidFill>
                  <a:srgbClr val="654792"/>
                </a:solidFill>
                <a:effectLst/>
                <a:uLnTx/>
                <a:uFillTx/>
                <a:latin typeface="Segoe UI"/>
                <a:ea typeface="+mn-ea"/>
                <a:cs typeface="+mn-cs"/>
              </a:rPr>
              <a:t>Text</a:t>
            </a:r>
            <a:r>
              <a:rPr lang="da-DK" sz="1632" dirty="0">
                <a:solidFill>
                  <a:srgbClr val="3C3C3C"/>
                </a:solidFill>
                <a:latin typeface="Segoe UI"/>
              </a:rPr>
              <a:t>=</a:t>
            </a:r>
            <a:r>
              <a:rPr kumimoji="0" lang="da-DK" sz="1632" b="0" i="0" u="none" strike="noStrike" kern="1200" cap="none" spc="0" normalizeH="0" baseline="0" noProof="0" dirty="0">
                <a:ln>
                  <a:noFill/>
                </a:ln>
                <a:solidFill>
                  <a:srgbClr val="D53A05"/>
                </a:solidFill>
                <a:effectLst/>
                <a:uLnTx/>
                <a:uFillTx/>
                <a:latin typeface="Segoe UI"/>
                <a:ea typeface="+mn-ea"/>
                <a:cs typeface="+mn-cs"/>
              </a:rPr>
              <a:t>"{Binding Username}"</a:t>
            </a:r>
            <a:r>
              <a:rPr lang="da-DK"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da-DK" sz="1632" dirty="0">
                <a:solidFill>
                  <a:srgbClr val="3C3C3C"/>
                </a:solidFill>
                <a:latin typeface="Segoe UI"/>
              </a:rPr>
              <a:t>          &lt;</a:t>
            </a:r>
            <a:r>
              <a:rPr kumimoji="0" lang="da-DK" sz="1632" b="0" i="0" u="none" strike="noStrike" kern="1200" cap="none" spc="0" normalizeH="0" baseline="0" noProof="0" dirty="0">
                <a:ln>
                  <a:noFill/>
                </a:ln>
                <a:solidFill>
                  <a:srgbClr val="53954A"/>
                </a:solidFill>
                <a:effectLst/>
                <a:uLnTx/>
                <a:uFillTx/>
                <a:latin typeface="Segoe UI"/>
                <a:ea typeface="+mn-ea"/>
                <a:cs typeface="+mn-cs"/>
              </a:rPr>
              <a:t>Entry </a:t>
            </a:r>
            <a:r>
              <a:rPr kumimoji="0" lang="da-DK" sz="1632" b="0" i="0" u="none" strike="noStrike" kern="1200" cap="none" spc="0" normalizeH="0" baseline="0" noProof="0" dirty="0">
                <a:ln>
                  <a:noFill/>
                </a:ln>
                <a:solidFill>
                  <a:srgbClr val="654792"/>
                </a:solidFill>
                <a:effectLst/>
                <a:uLnTx/>
                <a:uFillTx/>
                <a:latin typeface="Segoe UI"/>
                <a:ea typeface="+mn-ea"/>
                <a:cs typeface="+mn-cs"/>
              </a:rPr>
              <a:t>Placeholder</a:t>
            </a:r>
            <a:r>
              <a:rPr lang="da-DK" sz="1632" dirty="0">
                <a:solidFill>
                  <a:srgbClr val="3C3C3C"/>
                </a:solidFill>
                <a:latin typeface="Segoe UI"/>
              </a:rPr>
              <a:t>=</a:t>
            </a:r>
            <a:r>
              <a:rPr kumimoji="0" lang="da-DK" sz="1632" b="0" i="0" u="none" strike="noStrike" kern="1200" cap="none" spc="0" normalizeH="0" baseline="0" noProof="0" dirty="0">
                <a:ln>
                  <a:noFill/>
                </a:ln>
                <a:solidFill>
                  <a:srgbClr val="D53A05"/>
                </a:solidFill>
                <a:effectLst/>
                <a:uLnTx/>
                <a:uFillTx/>
                <a:latin typeface="Segoe UI"/>
                <a:ea typeface="+mn-ea"/>
                <a:cs typeface="+mn-cs"/>
              </a:rPr>
              <a:t>"Password”  </a:t>
            </a:r>
            <a:r>
              <a:rPr kumimoji="0" lang="nl-NL" sz="1632" b="0" i="0" u="none" strike="noStrike" kern="1200" cap="none" spc="0" normalizeH="0" baseline="0" noProof="0" dirty="0">
                <a:ln>
                  <a:noFill/>
                </a:ln>
                <a:solidFill>
                  <a:srgbClr val="654792"/>
                </a:solidFill>
                <a:effectLst/>
                <a:uLnTx/>
                <a:uFillTx/>
                <a:latin typeface="Segoe UI"/>
                <a:ea typeface="+mn-ea"/>
                <a:cs typeface="+mn-cs"/>
              </a:rPr>
              <a:t>Text</a:t>
            </a:r>
            <a:r>
              <a:rPr lang="nl-NL" sz="1632" dirty="0">
                <a:solidFill>
                  <a:srgbClr val="3C3C3C"/>
                </a:solidFill>
                <a:latin typeface="Segoe UI"/>
              </a:rPr>
              <a:t>=</a:t>
            </a:r>
            <a:r>
              <a:rPr kumimoji="0" lang="nl-NL" sz="1632" b="0" i="0" u="none" strike="noStrike" kern="1200" cap="none" spc="0" normalizeH="0" baseline="0" noProof="0" dirty="0">
                <a:ln>
                  <a:noFill/>
                </a:ln>
                <a:solidFill>
                  <a:srgbClr val="D53A05"/>
                </a:solidFill>
                <a:effectLst/>
                <a:uLnTx/>
                <a:uFillTx/>
                <a:latin typeface="Segoe UI"/>
                <a:ea typeface="+mn-ea"/>
                <a:cs typeface="+mn-cs"/>
              </a:rPr>
              <a:t>"{Binding Password}” </a:t>
            </a:r>
            <a:r>
              <a:rPr kumimoji="0" lang="nl-NL" sz="1632" b="0" i="0" u="none" strike="noStrike" kern="1200" cap="none" spc="0" normalizeH="0" baseline="0" noProof="0" dirty="0">
                <a:ln>
                  <a:noFill/>
                </a:ln>
                <a:solidFill>
                  <a:srgbClr val="654792"/>
                </a:solidFill>
                <a:effectLst/>
                <a:uLnTx/>
                <a:uFillTx/>
                <a:latin typeface="Segoe UI"/>
                <a:ea typeface="+mn-ea"/>
                <a:cs typeface="+mn-cs"/>
              </a:rPr>
              <a:t>IsPassword</a:t>
            </a:r>
            <a:r>
              <a:rPr lang="nl-NL" sz="1632" dirty="0">
                <a:solidFill>
                  <a:srgbClr val="3C3C3C"/>
                </a:solidFill>
                <a:latin typeface="Segoe UI"/>
              </a:rPr>
              <a:t>=</a:t>
            </a:r>
            <a:r>
              <a:rPr kumimoji="0" lang="nl-NL" sz="1632" b="0" i="0" u="none" strike="noStrike" kern="1200" cap="none" spc="0" normalizeH="0" baseline="0" noProof="0" dirty="0">
                <a:ln>
                  <a:noFill/>
                </a:ln>
                <a:solidFill>
                  <a:srgbClr val="D53A05"/>
                </a:solidFill>
                <a:effectLst/>
                <a:uLnTx/>
                <a:uFillTx/>
                <a:latin typeface="Segoe UI"/>
                <a:ea typeface="+mn-ea"/>
                <a:cs typeface="+mn-cs"/>
              </a:rPr>
              <a:t>"true"</a:t>
            </a:r>
            <a:r>
              <a:rPr lang="nl-NL" sz="1632" dirty="0">
                <a:solidFill>
                  <a:srgbClr val="3C3C3C"/>
                </a:solidFill>
                <a:latin typeface="Segoe UI"/>
              </a:rPr>
              <a:t>/&gt;</a:t>
            </a:r>
          </a:p>
          <a:p>
            <a:pPr lvl="0" fontAlgn="base">
              <a:spcBef>
                <a:spcPct val="0"/>
              </a:spcBef>
              <a:spcAft>
                <a:spcPct val="0"/>
              </a:spcAft>
              <a:defRPr/>
            </a:pPr>
            <a:r>
              <a:rPr lang="nl-NL" sz="1632" dirty="0">
                <a:solidFill>
                  <a:srgbClr val="3C3C3C"/>
                </a:solidFill>
                <a:latin typeface="Segoe UI"/>
              </a:rPr>
              <a:t>          &lt;</a:t>
            </a:r>
            <a:r>
              <a:rPr kumimoji="0" lang="nl-NL" sz="1632" b="0" i="0" u="none" strike="noStrike" kern="1200" cap="none" spc="0" normalizeH="0" baseline="0" noProof="0" dirty="0">
                <a:ln>
                  <a:noFill/>
                </a:ln>
                <a:solidFill>
                  <a:srgbClr val="53954A"/>
                </a:solidFill>
                <a:effectLst/>
                <a:uLnTx/>
                <a:uFillTx/>
                <a:latin typeface="Segoe UI"/>
                <a:ea typeface="+mn-ea"/>
                <a:cs typeface="+mn-cs"/>
              </a:rPr>
              <a:t>Button</a:t>
            </a:r>
            <a:r>
              <a:rPr kumimoji="0" lang="nl-NL" sz="1632" b="0" i="0" u="none" strike="noStrike" kern="1200" cap="none" spc="0" normalizeH="0" baseline="0" noProof="0" dirty="0">
                <a:ln>
                  <a:noFill/>
                </a:ln>
                <a:solidFill>
                  <a:srgbClr val="FFFFFF"/>
                </a:solidFill>
                <a:effectLst/>
                <a:uLnTx/>
                <a:uFillTx/>
                <a:latin typeface="Segoe UI"/>
                <a:ea typeface="+mn-ea"/>
                <a:cs typeface="+mn-cs"/>
              </a:rPr>
              <a:t> </a:t>
            </a:r>
            <a:r>
              <a:rPr kumimoji="0" lang="nl-NL" sz="1632" b="0" i="0" u="none" strike="noStrike" kern="1200" cap="none" spc="0" normalizeH="0" baseline="0" noProof="0" dirty="0">
                <a:ln>
                  <a:noFill/>
                </a:ln>
                <a:solidFill>
                  <a:srgbClr val="654792"/>
                </a:solidFill>
                <a:effectLst/>
                <a:uLnTx/>
                <a:uFillTx/>
                <a:latin typeface="Segoe UI"/>
                <a:ea typeface="+mn-ea"/>
                <a:cs typeface="+mn-cs"/>
              </a:rPr>
              <a:t>Text</a:t>
            </a:r>
            <a:r>
              <a:rPr lang="nl-NL" sz="1632" dirty="0">
                <a:solidFill>
                  <a:srgbClr val="3C3C3C"/>
                </a:solidFill>
                <a:latin typeface="Segoe UI"/>
              </a:rPr>
              <a:t>=</a:t>
            </a:r>
            <a:r>
              <a:rPr kumimoji="0" lang="nl-NL" sz="1632" b="0" i="0" u="none" strike="noStrike" kern="1200" cap="none" spc="0" normalizeH="0" baseline="0" noProof="0" dirty="0">
                <a:ln>
                  <a:noFill/>
                </a:ln>
                <a:solidFill>
                  <a:srgbClr val="D53A05"/>
                </a:solidFill>
                <a:effectLst/>
                <a:uLnTx/>
                <a:uFillTx/>
                <a:latin typeface="Segoe UI"/>
                <a:ea typeface="+mn-ea"/>
                <a:cs typeface="+mn-cs"/>
              </a:rPr>
              <a:t>"Login" </a:t>
            </a:r>
            <a:r>
              <a:rPr kumimoji="0" lang="nl-NL" sz="1632" b="0" i="0" u="none" strike="noStrike" kern="1200" cap="none" spc="0" normalizeH="0" baseline="0" noProof="0" dirty="0">
                <a:ln>
                  <a:noFill/>
                </a:ln>
                <a:solidFill>
                  <a:srgbClr val="654792"/>
                </a:solidFill>
                <a:effectLst/>
                <a:uLnTx/>
                <a:uFillTx/>
                <a:latin typeface="Segoe UI"/>
                <a:ea typeface="+mn-ea"/>
                <a:cs typeface="+mn-cs"/>
              </a:rPr>
              <a:t>TextColor</a:t>
            </a:r>
            <a:r>
              <a:rPr lang="en-US" sz="1632" dirty="0">
                <a:solidFill>
                  <a:schemeClr val="bg1"/>
                </a:solidFill>
              </a:rPr>
              <a:t>=</a:t>
            </a:r>
            <a:r>
              <a:rPr kumimoji="0" lang="nl-NL" sz="1632" b="0" i="0" u="none" strike="noStrike" kern="1200" cap="none" spc="0" normalizeH="0" baseline="0" noProof="0" dirty="0">
                <a:ln>
                  <a:noFill/>
                </a:ln>
                <a:solidFill>
                  <a:srgbClr val="D53A05"/>
                </a:solidFill>
                <a:effectLst/>
                <a:uLnTx/>
                <a:uFillTx/>
                <a:latin typeface="Segoe UI"/>
                <a:ea typeface="+mn-ea"/>
                <a:cs typeface="+mn-cs"/>
              </a:rPr>
              <a:t>"White” </a:t>
            </a:r>
            <a:r>
              <a:rPr kumimoji="0" lang="en-US" sz="1632" b="0" i="0" u="none" strike="noStrike" kern="1200" cap="none" spc="0" normalizeH="0" baseline="0" noProof="0" dirty="0" err="1">
                <a:ln>
                  <a:noFill/>
                </a:ln>
                <a:solidFill>
                  <a:srgbClr val="654792"/>
                </a:solidFill>
                <a:effectLst/>
                <a:uLnTx/>
                <a:uFillTx/>
                <a:latin typeface="Segoe UI"/>
                <a:ea typeface="+mn-ea"/>
                <a:cs typeface="+mn-cs"/>
              </a:rPr>
              <a:t>BackgroundColor</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kumimoji="0" lang="is-IS" sz="1632" b="0" i="0" u="none" strike="noStrike" kern="1200" cap="none" spc="0" normalizeH="0" baseline="0" noProof="0" dirty="0">
                <a:ln>
                  <a:noFill/>
                </a:ln>
                <a:solidFill>
                  <a:srgbClr val="D53A05"/>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Command</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kumimoji="0" lang="is-IS" sz="1632" b="0" i="0" u="none" strike="noStrike" kern="1200" cap="none" spc="0" normalizeH="0" baseline="0" noProof="0" dirty="0">
                <a:ln>
                  <a:noFill/>
                </a:ln>
                <a:solidFill>
                  <a:srgbClr val="D53A05"/>
                </a:solidFill>
                <a:effectLst/>
                <a:uLnTx/>
                <a:uFillTx/>
                <a:latin typeface="Segoe UI"/>
                <a:ea typeface="+mn-ea"/>
                <a:cs typeface="+mn-cs"/>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a:t>
            </a:r>
            <a:r>
              <a:rPr lang="en-US"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632" dirty="0">
                <a:solidFill>
                  <a:srgbClr val="3C3C3C"/>
                </a:solidFill>
                <a:latin typeface="Segoe UI"/>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StackLayout</a:t>
            </a:r>
            <a:r>
              <a:rPr lang="en-US"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632" dirty="0">
                <a:solidFill>
                  <a:srgbClr val="3C3C3C"/>
                </a:solidFill>
                <a:latin typeface="Segoe UI"/>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ContentPage</a:t>
            </a:r>
            <a:r>
              <a:rPr lang="en-US"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lang="en-US" sz="1632" dirty="0">
                <a:solidFill>
                  <a:srgbClr val="3C3C3C"/>
                </a:solidFill>
                <a:latin typeface="Segoe UI"/>
              </a:rPr>
              <a:t>   &lt;</a:t>
            </a:r>
            <a:r>
              <a:rPr kumimoji="0" lang="en-US" sz="1632" b="0" i="0" u="none" strike="noStrike" kern="1200" cap="none" spc="0" normalizeH="0" baseline="0" noProof="0" dirty="0" err="1">
                <a:ln>
                  <a:noFill/>
                </a:ln>
                <a:solidFill>
                  <a:srgbClr val="53954A"/>
                </a:solidFill>
                <a:effectLst/>
                <a:uLnTx/>
                <a:uFillTx/>
                <a:latin typeface="Segoe UI"/>
                <a:ea typeface="+mn-ea"/>
                <a:cs typeface="+mn-cs"/>
              </a:rPr>
              <a:t>ContentPage</a:t>
            </a:r>
            <a:r>
              <a:rPr kumimoji="0" lang="en-US" sz="1632" b="0" i="0" u="none" strike="noStrike" kern="1200" cap="none" spc="0" normalizeH="0" baseline="0" noProof="0" dirty="0">
                <a:ln>
                  <a:noFill/>
                </a:ln>
                <a:solidFill>
                  <a:srgbClr val="53954A"/>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Title</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"Settings"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32" b="0" i="0" u="none" strike="noStrike" kern="1200" cap="none" spc="0" normalizeH="0" baseline="0" noProof="0" dirty="0">
                <a:ln>
                  <a:noFill/>
                </a:ln>
                <a:solidFill>
                  <a:srgbClr val="D53A05"/>
                </a:solidFill>
                <a:effectLst/>
                <a:uLnTx/>
                <a:uFillTx/>
                <a:latin typeface="Segoe UI"/>
                <a:ea typeface="+mn-ea"/>
                <a:cs typeface="+mn-cs"/>
              </a:rPr>
              <a:t>	</a:t>
            </a:r>
            <a:r>
              <a:rPr kumimoji="0" lang="en-US" sz="1632" b="0" i="0" u="none" strike="noStrike" kern="1200" cap="none" spc="0" normalizeH="0" baseline="0" noProof="0" dirty="0">
                <a:ln>
                  <a:noFill/>
                </a:ln>
                <a:solidFill>
                  <a:srgbClr val="654792"/>
                </a:solidFill>
                <a:effectLst/>
                <a:uLnTx/>
                <a:uFillTx/>
                <a:latin typeface="Segoe UI"/>
                <a:ea typeface="+mn-ea"/>
                <a:cs typeface="+mn-cs"/>
              </a:rPr>
              <a:t>Icon</a:t>
            </a:r>
            <a:r>
              <a:rPr lang="en-US" sz="1632" dirty="0">
                <a:solidFill>
                  <a:srgbClr val="3C3C3C"/>
                </a:solidFill>
                <a:latin typeface="Segoe UI"/>
              </a:rPr>
              <a:t>=</a:t>
            </a:r>
            <a:r>
              <a:rPr kumimoji="0" lang="en-US" sz="1632" b="0" i="0" u="none" strike="noStrike" kern="1200" cap="none" spc="0" normalizeH="0" baseline="0" noProof="0" dirty="0">
                <a:ln>
                  <a:noFill/>
                </a:ln>
                <a:solidFill>
                  <a:srgbClr val="D53A05"/>
                </a:solidFill>
                <a:effectLst/>
                <a:uLnTx/>
                <a:uFillTx/>
                <a:latin typeface="Segoe UI"/>
                <a:ea typeface="+mn-ea"/>
                <a:cs typeface="+mn-cs"/>
              </a:rPr>
              <a:t>"Settings.png"</a:t>
            </a:r>
            <a:r>
              <a:rPr lang="en-US"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1632" b="0" i="0" u="none" strike="noStrike" kern="1200" cap="none" spc="0" normalizeH="0" baseline="0" noProof="0" dirty="0">
                <a:ln>
                  <a:noFill/>
                </a:ln>
                <a:solidFill>
                  <a:srgbClr val="848684"/>
                </a:solidFill>
                <a:effectLst/>
                <a:uLnTx/>
                <a:uFillTx/>
                <a:latin typeface="Segoe UI"/>
                <a:ea typeface="+mn-ea"/>
                <a:cs typeface="+mn-cs"/>
              </a:rPr>
              <a:t>      &lt;!-- Settings --&gt;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1632" b="0" i="0" u="none" strike="noStrike" kern="1200" cap="none" spc="0" normalizeH="0" baseline="0" noProof="0" dirty="0">
                <a:ln>
                  <a:noFill/>
                </a:ln>
                <a:solidFill>
                  <a:srgbClr val="FFFFFF"/>
                </a:solidFill>
                <a:effectLst/>
                <a:uLnTx/>
                <a:uFillTx/>
                <a:latin typeface="Segoe UI"/>
                <a:ea typeface="+mn-ea"/>
                <a:cs typeface="+mn-cs"/>
              </a:rPr>
              <a:t>&lt;</a:t>
            </a:r>
            <a:r>
              <a:rPr lang="fi-FI" sz="1632" dirty="0">
                <a:solidFill>
                  <a:srgbClr val="3C3C3C"/>
                </a:solidFill>
                <a:latin typeface="Segoe UI"/>
              </a:rPr>
              <a:t>&lt;/</a:t>
            </a:r>
            <a:r>
              <a:rPr kumimoji="0" lang="fi-FI" sz="1632" b="0" i="0" u="none" strike="noStrike" kern="1200" cap="none" spc="0" normalizeH="0" baseline="0" noProof="0" dirty="0">
                <a:ln>
                  <a:noFill/>
                </a:ln>
                <a:solidFill>
                  <a:srgbClr val="53954A"/>
                </a:solidFill>
                <a:effectLst/>
                <a:uLnTx/>
                <a:uFillTx/>
                <a:latin typeface="Segoe UI"/>
                <a:ea typeface="+mn-ea"/>
                <a:cs typeface="+mn-cs"/>
              </a:rPr>
              <a:t>ContentPage</a:t>
            </a:r>
            <a:r>
              <a:rPr lang="fi-FI" sz="1632" dirty="0">
                <a:solidFill>
                  <a:srgbClr val="3C3C3C"/>
                </a:solidFill>
                <a:latin typeface="Segoe UI"/>
              </a:rPr>
              <a:t>&gt;</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i-FI" sz="1632" b="0" i="0" u="none" strike="noStrike" kern="1200" cap="none" spc="0" normalizeH="0" baseline="0" noProof="0" dirty="0">
                <a:ln>
                  <a:noFill/>
                </a:ln>
                <a:solidFill>
                  <a:srgbClr val="3C3C3C"/>
                </a:solidFill>
                <a:effectLst/>
                <a:uLnTx/>
                <a:uFillTx/>
                <a:latin typeface="Segoe UI"/>
                <a:ea typeface="+mn-ea"/>
                <a:cs typeface="+mn-cs"/>
              </a:rPr>
              <a:t>&lt;/</a:t>
            </a:r>
            <a:r>
              <a:rPr kumimoji="0" lang="fi-FI" sz="1632" b="0" i="0" u="none" strike="noStrike" kern="1200" cap="none" spc="0" normalizeH="0" baseline="0" noProof="0" dirty="0">
                <a:ln>
                  <a:noFill/>
                </a:ln>
                <a:solidFill>
                  <a:srgbClr val="53954A"/>
                </a:solidFill>
                <a:effectLst/>
                <a:uLnTx/>
                <a:uFillTx/>
                <a:latin typeface="Segoe UI"/>
                <a:ea typeface="+mn-ea"/>
                <a:cs typeface="+mn-cs"/>
              </a:rPr>
              <a:t>TabbedPage</a:t>
            </a:r>
            <a:r>
              <a:rPr lang="fi-FI" sz="1632" dirty="0">
                <a:solidFill>
                  <a:srgbClr val="3C3C3C"/>
                </a:solidFill>
                <a:latin typeface="Segoe UI"/>
              </a:rPr>
              <a:t>.</a:t>
            </a:r>
            <a:r>
              <a:rPr kumimoji="0" lang="fi-FI" sz="1632" b="0" i="0" u="none" strike="noStrike" kern="1200" cap="none" spc="0" normalizeH="0" baseline="0" noProof="0" dirty="0">
                <a:ln>
                  <a:noFill/>
                </a:ln>
                <a:solidFill>
                  <a:srgbClr val="3C3C3C"/>
                </a:solidFill>
                <a:effectLst/>
                <a:uLnTx/>
                <a:uFillTx/>
                <a:latin typeface="Segoe UI"/>
                <a:ea typeface="+mn-ea"/>
                <a:cs typeface="+mn-cs"/>
              </a:rPr>
              <a:t>Children</a:t>
            </a:r>
            <a:r>
              <a:rPr lang="fi-FI" sz="1632" dirty="0">
                <a:solidFill>
                  <a:srgbClr val="3C3C3C"/>
                </a:solidFill>
                <a:latin typeface="Segoe UI"/>
              </a:rPr>
              <a:t>&gt;</a:t>
            </a:r>
            <a:endParaRPr lang="en-US" sz="1632" dirty="0">
              <a:solidFill>
                <a:srgbClr val="3C3C3C"/>
              </a:solidFill>
              <a:latin typeface="Segoe UI"/>
            </a:endParaRPr>
          </a:p>
        </p:txBody>
      </p:sp>
      <p:pic>
        <p:nvPicPr>
          <p:cNvPr id="23" name="Picture 22" descr="example-app@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240" y="3181498"/>
            <a:ext cx="5777315" cy="3813027"/>
          </a:xfrm>
          <a:prstGeom prst="rect">
            <a:avLst/>
          </a:prstGeom>
        </p:spPr>
      </p:pic>
      <p:grpSp>
        <p:nvGrpSpPr>
          <p:cNvPr id="8" name="Group 7"/>
          <p:cNvGrpSpPr/>
          <p:nvPr/>
        </p:nvGrpSpPr>
        <p:grpSpPr>
          <a:xfrm>
            <a:off x="11406765" y="231935"/>
            <a:ext cx="758790" cy="758790"/>
            <a:chOff x="4208073" y="3333068"/>
            <a:chExt cx="743979" cy="743979"/>
          </a:xfrm>
        </p:grpSpPr>
        <p:sp>
          <p:nvSpPr>
            <p:cNvPr id="9" name="Oval 8"/>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11" name="Group 10"/>
          <p:cNvGrpSpPr/>
          <p:nvPr/>
        </p:nvGrpSpPr>
        <p:grpSpPr>
          <a:xfrm>
            <a:off x="10586391" y="231935"/>
            <a:ext cx="758790" cy="758790"/>
            <a:chOff x="1607248" y="3333068"/>
            <a:chExt cx="743979" cy="743979"/>
          </a:xfrm>
        </p:grpSpPr>
        <p:sp>
          <p:nvSpPr>
            <p:cNvPr id="12" name="Oval 11"/>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pple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194846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973" y="4205060"/>
            <a:ext cx="2389181" cy="917444"/>
          </a:xfrm>
        </p:spPr>
        <p:txBody>
          <a:bodyPr>
            <a:noAutofit/>
          </a:bodyPr>
          <a:lstStyle/>
          <a:p>
            <a:pPr algn="r"/>
            <a:r>
              <a:rPr lang="en-US" dirty="0">
                <a:solidFill>
                  <a:schemeClr val="bg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32742" rtl="0" eaLnBrk="1" fontAlgn="base" latinLnBrk="0" hangingPunct="1">
              <a:lnSpc>
                <a:spcPct val="90000"/>
              </a:lnSpc>
              <a:spcBef>
                <a:spcPct val="0"/>
              </a:spcBef>
              <a:spcAft>
                <a:spcPct val="0"/>
              </a:spcAft>
              <a:buClrTx/>
              <a:buSzTx/>
              <a:buFontTx/>
              <a:buNone/>
              <a:tabLst/>
              <a:defRPr/>
            </a:pPr>
            <a:r>
              <a:rPr kumimoji="0" lang="en-US" sz="4799" b="0" i="0" u="none" strike="noStrike" kern="1200" cap="none" spc="-102" normalizeH="0" baseline="0" noProof="0" dirty="0">
                <a:ln w="3175">
                  <a:noFill/>
                </a:ln>
                <a:solidFill>
                  <a:srgbClr val="3C3C3C"/>
                </a:solidFill>
                <a:effectLst/>
                <a:uLnTx/>
                <a:uFillTx/>
                <a:latin typeface="Segoe UI Light"/>
                <a:ea typeface="+mn-ea"/>
                <a:cs typeface="Segoe UI" pitchFamily="34" charset="0"/>
              </a:rPr>
              <a:t>Pages</a:t>
            </a: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err="1">
                  <a:ln>
                    <a:noFill/>
                  </a:ln>
                  <a:solidFill>
                    <a:srgbClr val="3C3C3C"/>
                  </a:solidFill>
                  <a:effectLst/>
                  <a:uLnTx/>
                  <a:uFillTx/>
                  <a:latin typeface="Calibri" charset="0"/>
                  <a:ea typeface="ＭＳ Ｐゴシック" charset="0"/>
                  <a:cs typeface="Helvetica"/>
                </a:rPr>
                <a:t>ContentView</a:t>
              </a:r>
              <a:endPar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err="1">
                  <a:ln>
                    <a:noFill/>
                  </a:ln>
                  <a:solidFill>
                    <a:srgbClr val="3C3C3C"/>
                  </a:solidFill>
                  <a:effectLst/>
                  <a:uLnTx/>
                  <a:uFillTx/>
                  <a:latin typeface="Calibri" charset="0"/>
                  <a:ea typeface="ＭＳ Ｐゴシック" charset="0"/>
                  <a:cs typeface="Helvetica"/>
                </a:rPr>
                <a:t>ScrollView</a:t>
              </a:r>
              <a:endPar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marL="0" marR="0" lvl="0" indent="0" algn="ctr" defTabSz="621792" rtl="0" eaLnBrk="1" fontAlgn="base" latinLnBrk="0" hangingPunct="1">
                <a:lnSpc>
                  <a:spcPct val="100000"/>
                </a:lnSpc>
                <a:spcBef>
                  <a:spcPct val="0"/>
                </a:spcBef>
                <a:spcAft>
                  <a:spcPct val="0"/>
                </a:spcAft>
                <a:buClrTx/>
                <a:buSzTx/>
                <a:buFontTx/>
                <a:buNone/>
                <a:tabLst/>
                <a:defRPr/>
              </a:pPr>
              <a:r>
                <a:rPr kumimoji="0" lang="en-US" sz="1199" b="0" i="0" u="none" strike="noStrike" kern="1200" cap="none" spc="0" normalizeH="0" baseline="0" noProof="0" dirty="0" err="1">
                  <a:ln>
                    <a:noFill/>
                  </a:ln>
                  <a:solidFill>
                    <a:srgbClr val="3C3C3C"/>
                  </a:solidFill>
                  <a:effectLst/>
                  <a:uLnTx/>
                  <a:uFillTx/>
                  <a:latin typeface="Calibri" charset="0"/>
                  <a:ea typeface="ＭＳ Ｐゴシック" charset="0"/>
                  <a:cs typeface="Helvetica"/>
                </a:rPr>
                <a:t>Carousel</a:t>
              </a:r>
              <a:endParaRPr kumimoji="0" lang="en-US" sz="1199" b="0" i="0" u="none" strike="noStrike" kern="1200" cap="none" spc="0" normalizeH="0" baseline="0" noProof="0" dirty="0">
                <a:ln>
                  <a:noFill/>
                </a:ln>
                <a:solidFill>
                  <a:srgbClr val="3C3C3C"/>
                </a:solidFill>
                <a:effectLst/>
                <a:uLnTx/>
                <a:uFillTx/>
                <a:latin typeface="Calibri" charset="0"/>
                <a:ea typeface="ＭＳ Ｐゴシック" charset="0"/>
                <a:cs typeface="Helvetica"/>
              </a:endParaRPr>
            </a:p>
          </p:txBody>
        </p:sp>
      </p:grpSp>
      <p:grpSp>
        <p:nvGrpSpPr>
          <p:cNvPr id="23" name="Group 22"/>
          <p:cNvGrpSpPr/>
          <p:nvPr/>
        </p:nvGrpSpPr>
        <p:grpSpPr>
          <a:xfrm>
            <a:off x="9766018" y="231935"/>
            <a:ext cx="758790" cy="758790"/>
            <a:chOff x="6808087" y="3333068"/>
            <a:chExt cx="743979" cy="743979"/>
          </a:xfrm>
        </p:grpSpPr>
        <p:sp>
          <p:nvSpPr>
            <p:cNvPr id="24" name="Oval 23"/>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 name="Picture 30"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32" name="Group 31"/>
          <p:cNvGrpSpPr/>
          <p:nvPr/>
        </p:nvGrpSpPr>
        <p:grpSpPr>
          <a:xfrm>
            <a:off x="11406765" y="231935"/>
            <a:ext cx="758790" cy="758790"/>
            <a:chOff x="4208073" y="3333068"/>
            <a:chExt cx="743979" cy="743979"/>
          </a:xfrm>
        </p:grpSpPr>
        <p:sp>
          <p:nvSpPr>
            <p:cNvPr id="33" name="Oval 32"/>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descr="Android_logo.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35" name="Group 34"/>
          <p:cNvGrpSpPr/>
          <p:nvPr/>
        </p:nvGrpSpPr>
        <p:grpSpPr>
          <a:xfrm>
            <a:off x="10586391" y="231935"/>
            <a:ext cx="758790" cy="758790"/>
            <a:chOff x="1607248" y="3333068"/>
            <a:chExt cx="743979" cy="743979"/>
          </a:xfrm>
        </p:grpSpPr>
        <p:sp>
          <p:nvSpPr>
            <p:cNvPr id="36" name="Oval 35"/>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7" name="Picture 36" descr="Apple_logo.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15307237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23849" y="-134326"/>
            <a:ext cx="12693768" cy="1861369"/>
          </a:xfrm>
          <a:prstGeom prst="rect">
            <a:avLst/>
          </a:prstGeom>
          <a:solidFill>
            <a:srgbClr val="15304E"/>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2448"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p:cNvSpPr txBox="1"/>
          <p:nvPr/>
        </p:nvSpPr>
        <p:spPr>
          <a:xfrm>
            <a:off x="367224" y="198871"/>
            <a:ext cx="5369535" cy="939095"/>
          </a:xfrm>
          <a:prstGeom prst="rect">
            <a:avLst/>
          </a:prstGeom>
          <a:noFill/>
        </p:spPr>
        <p:txBody>
          <a:bodyPr wrap="square" rtlCol="0">
            <a:spAutoFit/>
          </a:bodyPr>
          <a:lstStyle/>
          <a:p>
            <a:pPr marL="0" marR="0" lvl="0" indent="0" algn="l" defTabSz="621792" rtl="0" eaLnBrk="1" fontAlgn="base" latinLnBrk="0" hangingPunct="1">
              <a:lnSpc>
                <a:spcPct val="90000"/>
              </a:lnSpc>
              <a:spcBef>
                <a:spcPct val="0"/>
              </a:spcBef>
              <a:spcAft>
                <a:spcPct val="0"/>
              </a:spcAft>
              <a:buClrTx/>
              <a:buSzTx/>
              <a:buFontTx/>
              <a:buNone/>
              <a:tabLst/>
              <a:defRPr/>
            </a:pPr>
            <a:r>
              <a:rPr kumimoji="0" lang="en-US" sz="2991" b="0" i="0" u="none" strike="noStrike" kern="1200" cap="none" spc="0" normalizeH="0" baseline="0" noProof="0" dirty="0">
                <a:ln>
                  <a:noFill/>
                </a:ln>
                <a:solidFill>
                  <a:srgbClr val="FFFFFF"/>
                </a:solidFill>
                <a:effectLst/>
                <a:uLnTx/>
                <a:uFillTx/>
                <a:latin typeface="Segoe UI"/>
                <a:ea typeface="ＭＳ Ｐゴシック" charset="0"/>
                <a:cs typeface="Segoe UI"/>
              </a:rPr>
              <a:t>Which </a:t>
            </a:r>
            <a:r>
              <a:rPr kumimoji="0" lang="en-US" sz="2991" b="1" i="0" u="none" strike="noStrike" kern="1200" cap="none" spc="0" normalizeH="0" baseline="0" noProof="0" dirty="0">
                <a:ln>
                  <a:noFill/>
                </a:ln>
                <a:solidFill>
                  <a:srgbClr val="FFFFFF"/>
                </a:solidFill>
                <a:effectLst/>
                <a:uLnTx/>
                <a:uFillTx/>
                <a:latin typeface="Segoe UI"/>
                <a:ea typeface="ＭＳ Ｐゴシック" charset="0"/>
                <a:cs typeface="Segoe UI"/>
              </a:rPr>
              <a:t>Xamarin approach</a:t>
            </a:r>
            <a:r>
              <a:rPr kumimoji="0" lang="en-US" sz="2991" b="0" i="0" u="none" strike="noStrike" kern="1200" cap="none" spc="0" normalizeH="0" baseline="0" noProof="0" dirty="0">
                <a:ln>
                  <a:noFill/>
                </a:ln>
                <a:solidFill>
                  <a:srgbClr val="FFFFFF"/>
                </a:solidFill>
                <a:effectLst/>
                <a:uLnTx/>
                <a:uFillTx/>
                <a:latin typeface="Segoe UI"/>
                <a:ea typeface="ＭＳ Ｐゴシック" charset="0"/>
                <a:cs typeface="Segoe UI"/>
              </a:rPr>
              <a:t> is best for your app?</a:t>
            </a:r>
          </a:p>
        </p:txBody>
      </p:sp>
      <p:sp>
        <p:nvSpPr>
          <p:cNvPr id="15" name="TextBox 14"/>
          <p:cNvSpPr txBox="1"/>
          <p:nvPr/>
        </p:nvSpPr>
        <p:spPr>
          <a:xfrm>
            <a:off x="440494" y="3119148"/>
            <a:ext cx="3171481" cy="371519"/>
          </a:xfrm>
          <a:prstGeom prst="rect">
            <a:avLst/>
          </a:prstGeom>
          <a:noFill/>
        </p:spPr>
        <p:txBody>
          <a:bodyPr wrap="square" rtlCol="0">
            <a:spAutoFit/>
          </a:bodyPr>
          <a:lstStyle/>
          <a:p>
            <a:pPr marL="0" marR="0" lvl="0" indent="0" algn="l" defTabSz="621792" rtl="0" eaLnBrk="1" fontAlgn="base" latinLnBrk="0" hangingPunct="1">
              <a:lnSpc>
                <a:spcPct val="100000"/>
              </a:lnSpc>
              <a:spcBef>
                <a:spcPct val="0"/>
              </a:spcBef>
              <a:spcAft>
                <a:spcPct val="0"/>
              </a:spcAft>
              <a:buClrTx/>
              <a:buSzTx/>
              <a:buFontTx/>
              <a:buNone/>
              <a:tabLst/>
              <a:defRPr/>
            </a:pPr>
            <a:r>
              <a:rPr kumimoji="0" lang="en-US" sz="1767" b="1" i="0" u="none" strike="noStrike" kern="1200" cap="none" spc="0" normalizeH="0" baseline="0" noProof="0" dirty="0" err="1">
                <a:ln>
                  <a:noFill/>
                </a:ln>
                <a:solidFill>
                  <a:srgbClr val="152F4E"/>
                </a:solidFill>
                <a:effectLst/>
                <a:uLnTx/>
                <a:uFillTx/>
                <a:latin typeface="Segoe UI"/>
                <a:ea typeface="ＭＳ Ｐゴシック" charset="0"/>
                <a:cs typeface="Segoe UI"/>
              </a:rPr>
              <a:t>Xamarin.Forms</a:t>
            </a:r>
            <a:r>
              <a:rPr kumimoji="0" lang="en-US" sz="1767" b="1" i="0" u="none" strike="noStrike" kern="1200" cap="none" spc="0" normalizeH="0" baseline="0" noProof="0" dirty="0">
                <a:ln>
                  <a:noFill/>
                </a:ln>
                <a:solidFill>
                  <a:srgbClr val="152F4E"/>
                </a:solidFill>
                <a:effectLst/>
                <a:uLnTx/>
                <a:uFillTx/>
                <a:latin typeface="Segoe UI"/>
                <a:ea typeface="ＭＳ Ｐゴシック" charset="0"/>
                <a:cs typeface="Segoe UI"/>
              </a:rPr>
              <a:t> </a:t>
            </a:r>
            <a:r>
              <a:rPr kumimoji="0" lang="en-US" sz="1767" b="0" i="0" u="none" strike="noStrike" kern="1200" cap="none" spc="0" normalizeH="0" baseline="0" noProof="0" dirty="0">
                <a:ln>
                  <a:noFill/>
                </a:ln>
                <a:solidFill>
                  <a:srgbClr val="152F4E"/>
                </a:solidFill>
                <a:effectLst/>
                <a:uLnTx/>
                <a:uFillTx/>
                <a:latin typeface="Segoe UI"/>
                <a:ea typeface="ＭＳ Ｐゴシック" charset="0"/>
                <a:cs typeface="Segoe UI"/>
              </a:rPr>
              <a:t>is best for:</a:t>
            </a:r>
          </a:p>
        </p:txBody>
      </p:sp>
      <p:sp>
        <p:nvSpPr>
          <p:cNvPr id="16" name="TextBox 15"/>
          <p:cNvSpPr txBox="1"/>
          <p:nvPr/>
        </p:nvSpPr>
        <p:spPr>
          <a:xfrm>
            <a:off x="6804385" y="3077280"/>
            <a:ext cx="5306734" cy="426975"/>
          </a:xfrm>
          <a:prstGeom prst="rect">
            <a:avLst/>
          </a:prstGeom>
          <a:noFill/>
        </p:spPr>
        <p:txBody>
          <a:bodyPr wrap="square" rtlCol="0">
            <a:spAutoFit/>
          </a:bodyPr>
          <a:lstStyle/>
          <a:p>
            <a:pPr marL="0" marR="0" lvl="0" indent="0" algn="l" defTabSz="621792" rtl="0" eaLnBrk="1" fontAlgn="base" latinLnBrk="0" hangingPunct="1">
              <a:lnSpc>
                <a:spcPct val="120000"/>
              </a:lnSpc>
              <a:spcBef>
                <a:spcPct val="0"/>
              </a:spcBef>
              <a:spcAft>
                <a:spcPct val="0"/>
              </a:spcAft>
              <a:buClrTx/>
              <a:buSzTx/>
              <a:buFontTx/>
              <a:buNone/>
              <a:tabLst/>
              <a:defRPr/>
            </a:pPr>
            <a:r>
              <a:rPr kumimoji="0" lang="en-US" sz="1767" b="1" i="0" u="none" strike="noStrike" kern="1200" cap="none" spc="0" normalizeH="0" baseline="0" noProof="0" dirty="0" err="1">
                <a:ln>
                  <a:noFill/>
                </a:ln>
                <a:solidFill>
                  <a:srgbClr val="152F4E"/>
                </a:solidFill>
                <a:effectLst/>
                <a:uLnTx/>
                <a:uFillTx/>
                <a:latin typeface="Segoe UI"/>
                <a:ea typeface="ＭＳ Ｐゴシック" charset="0"/>
                <a:cs typeface="Segoe UI"/>
              </a:rPr>
              <a:t>Xamarin.iOS</a:t>
            </a:r>
            <a:r>
              <a:rPr kumimoji="0" lang="en-US" sz="1767" b="1" i="0" u="none" strike="noStrike" kern="1200" cap="none" spc="0" normalizeH="0" baseline="0" noProof="0" dirty="0">
                <a:ln>
                  <a:noFill/>
                </a:ln>
                <a:solidFill>
                  <a:srgbClr val="152F4E"/>
                </a:solidFill>
                <a:effectLst/>
                <a:uLnTx/>
                <a:uFillTx/>
                <a:latin typeface="Segoe UI"/>
                <a:ea typeface="ＭＳ Ｐゴシック" charset="0"/>
                <a:cs typeface="Segoe UI"/>
              </a:rPr>
              <a:t> / </a:t>
            </a:r>
            <a:r>
              <a:rPr kumimoji="0" lang="en-US" sz="1767" b="1" i="0" u="none" strike="noStrike" kern="1200" cap="none" spc="0" normalizeH="0" baseline="0" noProof="0" dirty="0" err="1">
                <a:ln>
                  <a:noFill/>
                </a:ln>
                <a:solidFill>
                  <a:srgbClr val="152F4E"/>
                </a:solidFill>
                <a:effectLst/>
                <a:uLnTx/>
                <a:uFillTx/>
                <a:latin typeface="Segoe UI"/>
                <a:ea typeface="ＭＳ Ｐゴシック" charset="0"/>
                <a:cs typeface="Segoe UI"/>
              </a:rPr>
              <a:t>Xamarin.Android</a:t>
            </a:r>
            <a:r>
              <a:rPr kumimoji="0" lang="en-US" sz="1767" b="1" i="0" u="none" strike="noStrike" kern="1200" cap="none" spc="0" normalizeH="0" baseline="0" noProof="0" dirty="0">
                <a:ln>
                  <a:noFill/>
                </a:ln>
                <a:solidFill>
                  <a:srgbClr val="152F4E"/>
                </a:solidFill>
                <a:effectLst/>
                <a:uLnTx/>
                <a:uFillTx/>
                <a:latin typeface="Segoe UI"/>
                <a:ea typeface="ＭＳ Ｐゴシック" charset="0"/>
                <a:cs typeface="Segoe UI"/>
              </a:rPr>
              <a:t> </a:t>
            </a:r>
            <a:r>
              <a:rPr kumimoji="0" lang="en-US" sz="1767" b="0" i="0" u="none" strike="noStrike" kern="1200" cap="none" spc="0" normalizeH="0" baseline="0" noProof="0" dirty="0">
                <a:ln>
                  <a:noFill/>
                </a:ln>
                <a:solidFill>
                  <a:srgbClr val="152F4E"/>
                </a:solidFill>
                <a:effectLst/>
                <a:uLnTx/>
                <a:uFillTx/>
                <a:latin typeface="Segoe UI"/>
                <a:ea typeface="ＭＳ Ｐゴシック" charset="0"/>
                <a:cs typeface="Segoe UI"/>
              </a:rPr>
              <a:t>is best for:</a:t>
            </a:r>
          </a:p>
        </p:txBody>
      </p:sp>
      <p:sp>
        <p:nvSpPr>
          <p:cNvPr id="17" name="TextBox 16"/>
          <p:cNvSpPr txBox="1"/>
          <p:nvPr/>
        </p:nvSpPr>
        <p:spPr>
          <a:xfrm>
            <a:off x="670768" y="3809963"/>
            <a:ext cx="4615913" cy="2911914"/>
          </a:xfrm>
          <a:prstGeom prst="rect">
            <a:avLst/>
          </a:prstGeom>
          <a:noFill/>
        </p:spPr>
        <p:txBody>
          <a:bodyPr wrap="square" rtlCol="0">
            <a:spAutoFit/>
          </a:bodyPr>
          <a:lstStyle/>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Data entry apps</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Prototypes and proofs-of-concept</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that require little platform-specific functionality</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where code sharing is more important than custom UI</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p:txBody>
      </p:sp>
      <p:cxnSp>
        <p:nvCxnSpPr>
          <p:cNvPr id="31" name="Straight Connector 30"/>
          <p:cNvCxnSpPr/>
          <p:nvPr/>
        </p:nvCxnSpPr>
        <p:spPr>
          <a:xfrm>
            <a:off x="545161" y="3694825"/>
            <a:ext cx="0" cy="2752803"/>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034490" y="6260095"/>
            <a:ext cx="3171481" cy="328945"/>
          </a:xfrm>
          <a:prstGeom prst="rect">
            <a:avLst/>
          </a:prstGeom>
          <a:noFill/>
        </p:spPr>
        <p:txBody>
          <a:bodyPr wrap="square" rtlCol="0">
            <a:spAutoFit/>
          </a:bodyPr>
          <a:lstStyle/>
          <a:p>
            <a:pPr marL="0" marR="0" lvl="0" indent="0" algn="l" defTabSz="621792" rtl="0" eaLnBrk="1" fontAlgn="base" latinLnBrk="0" hangingPunct="1">
              <a:lnSpc>
                <a:spcPct val="100000"/>
              </a:lnSpc>
              <a:spcBef>
                <a:spcPct val="0"/>
              </a:spcBef>
              <a:spcAft>
                <a:spcPct val="0"/>
              </a:spcAft>
              <a:buClrTx/>
              <a:buSzTx/>
              <a:buFontTx/>
              <a:buNone/>
              <a:tabLst/>
              <a:defRPr/>
            </a:pPr>
            <a:r>
              <a:rPr kumimoji="0" lang="en-US" sz="1496" b="1" i="0" u="none" strike="noStrike" kern="1200" cap="none" spc="0" normalizeH="0" baseline="0" noProof="0" dirty="0">
                <a:ln>
                  <a:noFill/>
                </a:ln>
                <a:solidFill>
                  <a:srgbClr val="3498DB"/>
                </a:solidFill>
                <a:effectLst/>
                <a:uLnTx/>
                <a:uFillTx/>
                <a:latin typeface="Segoe UI"/>
                <a:ea typeface="ＭＳ Ｐゴシック" charset="0"/>
                <a:cs typeface="Segoe UI"/>
              </a:rPr>
              <a:t>Learn more: </a:t>
            </a:r>
            <a:r>
              <a:rPr kumimoji="0" lang="en-US" sz="1496" b="0" i="0" u="none" strike="noStrike" kern="1200" cap="none" spc="0" normalizeH="0" baseline="0" noProof="0" dirty="0" err="1">
                <a:ln>
                  <a:noFill/>
                </a:ln>
                <a:solidFill>
                  <a:srgbClr val="3498DB"/>
                </a:solidFill>
                <a:effectLst/>
                <a:uLnTx/>
                <a:uFillTx/>
                <a:latin typeface="Segoe UI"/>
                <a:ea typeface="ＭＳ Ｐゴシック" charset="0"/>
                <a:cs typeface="Segoe UI"/>
              </a:rPr>
              <a:t>xamarin.com</a:t>
            </a:r>
            <a:r>
              <a:rPr kumimoji="0" lang="en-US" sz="1496" b="0" i="0" u="none" strike="noStrike" kern="1200" cap="none" spc="0" normalizeH="0" baseline="0" noProof="0" dirty="0">
                <a:ln>
                  <a:noFill/>
                </a:ln>
                <a:solidFill>
                  <a:srgbClr val="3498DB"/>
                </a:solidFill>
                <a:effectLst/>
                <a:uLnTx/>
                <a:uFillTx/>
                <a:latin typeface="Segoe UI"/>
                <a:ea typeface="ＭＳ Ｐゴシック" charset="0"/>
                <a:cs typeface="Segoe UI"/>
              </a:rPr>
              <a:t>/forms</a:t>
            </a:r>
          </a:p>
        </p:txBody>
      </p:sp>
      <p:sp>
        <p:nvSpPr>
          <p:cNvPr id="34" name="TextBox 33"/>
          <p:cNvSpPr txBox="1"/>
          <p:nvPr/>
        </p:nvSpPr>
        <p:spPr>
          <a:xfrm>
            <a:off x="7432400" y="6187699"/>
            <a:ext cx="3485490" cy="328945"/>
          </a:xfrm>
          <a:prstGeom prst="rect">
            <a:avLst/>
          </a:prstGeom>
          <a:noFill/>
        </p:spPr>
        <p:txBody>
          <a:bodyPr wrap="square" rtlCol="0">
            <a:spAutoFit/>
          </a:bodyPr>
          <a:lstStyle/>
          <a:p>
            <a:pPr marL="0" marR="0" lvl="0" indent="0" algn="l" defTabSz="621792" rtl="0" eaLnBrk="1" fontAlgn="base" latinLnBrk="0" hangingPunct="1">
              <a:lnSpc>
                <a:spcPct val="100000"/>
              </a:lnSpc>
              <a:spcBef>
                <a:spcPct val="0"/>
              </a:spcBef>
              <a:spcAft>
                <a:spcPct val="0"/>
              </a:spcAft>
              <a:buClrTx/>
              <a:buSzTx/>
              <a:buFontTx/>
              <a:buNone/>
              <a:tabLst/>
              <a:defRPr/>
            </a:pPr>
            <a:r>
              <a:rPr kumimoji="0" lang="en-US" sz="1496" b="1" i="0" u="none" strike="noStrike" kern="1200" cap="none" spc="0" normalizeH="0" baseline="0" noProof="0" dirty="0">
                <a:ln>
                  <a:noFill/>
                </a:ln>
                <a:solidFill>
                  <a:srgbClr val="3498DB"/>
                </a:solidFill>
                <a:effectLst/>
                <a:uLnTx/>
                <a:uFillTx/>
                <a:latin typeface="Segoe UI"/>
                <a:ea typeface="ＭＳ Ｐゴシック" charset="0"/>
                <a:cs typeface="Segoe UI"/>
              </a:rPr>
              <a:t>Learn more: </a:t>
            </a:r>
            <a:r>
              <a:rPr kumimoji="0" lang="en-US" sz="1496" b="0" i="0" u="none" strike="noStrike" kern="1200" cap="none" spc="0" normalizeH="0" baseline="0" noProof="0" dirty="0" err="1">
                <a:ln>
                  <a:noFill/>
                </a:ln>
                <a:solidFill>
                  <a:srgbClr val="3498DB"/>
                </a:solidFill>
                <a:effectLst/>
                <a:uLnTx/>
                <a:uFillTx/>
                <a:latin typeface="Segoe UI"/>
                <a:ea typeface="ＭＳ Ｐゴシック" charset="0"/>
                <a:cs typeface="Segoe UI"/>
              </a:rPr>
              <a:t>xamarin.com</a:t>
            </a:r>
            <a:r>
              <a:rPr kumimoji="0" lang="en-US" sz="1496" b="0" i="0" u="none" strike="noStrike" kern="1200" cap="none" spc="0" normalizeH="0" baseline="0" noProof="0" dirty="0">
                <a:ln>
                  <a:noFill/>
                </a:ln>
                <a:solidFill>
                  <a:srgbClr val="3498DB"/>
                </a:solidFill>
                <a:effectLst/>
                <a:uLnTx/>
                <a:uFillTx/>
                <a:latin typeface="Segoe UI"/>
                <a:ea typeface="ＭＳ Ｐゴシック" charset="0"/>
                <a:cs typeface="Segoe UI"/>
              </a:rPr>
              <a:t>/platform</a:t>
            </a:r>
          </a:p>
        </p:txBody>
      </p:sp>
      <p:sp>
        <p:nvSpPr>
          <p:cNvPr id="36" name="TextBox 35"/>
          <p:cNvSpPr txBox="1"/>
          <p:nvPr/>
        </p:nvSpPr>
        <p:spPr>
          <a:xfrm>
            <a:off x="7076525" y="3809963"/>
            <a:ext cx="4720585" cy="2655755"/>
          </a:xfrm>
          <a:prstGeom prst="rect">
            <a:avLst/>
          </a:prstGeom>
          <a:noFill/>
        </p:spPr>
        <p:txBody>
          <a:bodyPr wrap="square" rtlCol="0">
            <a:spAutoFit/>
          </a:bodyPr>
          <a:lstStyle/>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that require specialized interaction</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with highly polished design</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that use many platform-specific APIs</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r>
              <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rPr>
              <a:t>Apps where custom UI is more important than code sharing</a:t>
            </a: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a:p>
            <a:pPr marL="233143" marR="0" lvl="0" indent="-233143" algn="l" defTabSz="621792" rtl="0" eaLnBrk="1" fontAlgn="base" latinLnBrk="0" hangingPunct="1">
              <a:lnSpc>
                <a:spcPct val="100000"/>
              </a:lnSpc>
              <a:spcBef>
                <a:spcPct val="0"/>
              </a:spcBef>
              <a:spcAft>
                <a:spcPct val="0"/>
              </a:spcAft>
              <a:buClrTx/>
              <a:buSzTx/>
              <a:buFont typeface="Arial"/>
              <a:buChar char="•"/>
              <a:tabLst/>
              <a:defRPr/>
            </a:pPr>
            <a:endParaRPr kumimoji="0" lang="en-US" sz="1632" b="0" i="0" u="none" strike="noStrike" kern="1200" cap="none" spc="0" normalizeH="0" baseline="0" noProof="0" dirty="0">
              <a:ln>
                <a:noFill/>
              </a:ln>
              <a:solidFill>
                <a:srgbClr val="152F4E"/>
              </a:solidFill>
              <a:effectLst/>
              <a:uLnTx/>
              <a:uFillTx/>
              <a:latin typeface="Segoe UI Semibold"/>
              <a:ea typeface="ＭＳ Ｐゴシック" charset="0"/>
              <a:cs typeface="Segoe UI Semibold"/>
            </a:endParaRPr>
          </a:p>
        </p:txBody>
      </p:sp>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275" y="1301562"/>
            <a:ext cx="1033407" cy="1775715"/>
          </a:xfrm>
          <a:prstGeom prst="rect">
            <a:avLst/>
          </a:prstGeom>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5748" y="1301563"/>
            <a:ext cx="1012847" cy="1765247"/>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692" y="1301563"/>
            <a:ext cx="1027316" cy="1765247"/>
          </a:xfrm>
          <a:prstGeom prst="rect">
            <a:avLst/>
          </a:prstGeom>
        </p:spPr>
      </p:pic>
      <p:cxnSp>
        <p:nvCxnSpPr>
          <p:cNvPr id="47" name="Straight Connector 46"/>
          <p:cNvCxnSpPr/>
          <p:nvPr/>
        </p:nvCxnSpPr>
        <p:spPr>
          <a:xfrm flipH="1">
            <a:off x="545162" y="3694825"/>
            <a:ext cx="4322841" cy="1046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296" y="1322498"/>
            <a:ext cx="1015133" cy="1744312"/>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7316" y="1322498"/>
            <a:ext cx="1000835" cy="1744312"/>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1180" y="1322498"/>
            <a:ext cx="1015133" cy="1744312"/>
          </a:xfrm>
          <a:prstGeom prst="rect">
            <a:avLst/>
          </a:prstGeom>
        </p:spPr>
      </p:pic>
      <p:cxnSp>
        <p:nvCxnSpPr>
          <p:cNvPr id="54" name="Straight Connector 53"/>
          <p:cNvCxnSpPr/>
          <p:nvPr/>
        </p:nvCxnSpPr>
        <p:spPr>
          <a:xfrm>
            <a:off x="6940455" y="3694826"/>
            <a:ext cx="0" cy="2704830"/>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H="1">
            <a:off x="6940457" y="3694825"/>
            <a:ext cx="4322841" cy="10468"/>
          </a:xfrm>
          <a:prstGeom prst="line">
            <a:avLst/>
          </a:prstGeom>
          <a:ln w="12700" cmpd="sng">
            <a:solidFill>
              <a:srgbClr val="3498DB"/>
            </a:solidFill>
          </a:ln>
        </p:spPr>
        <p:style>
          <a:lnRef idx="1">
            <a:schemeClr val="dk1"/>
          </a:lnRef>
          <a:fillRef idx="0">
            <a:schemeClr val="dk1"/>
          </a:fillRef>
          <a:effectRef idx="0">
            <a:schemeClr val="dk1"/>
          </a:effectRef>
          <a:fontRef idx="minor">
            <a:schemeClr val="tx1"/>
          </a:fontRef>
        </p:style>
      </p:cxnSp>
      <p:cxnSp>
        <p:nvCxnSpPr>
          <p:cNvPr id="60" name="Straight Connector 59"/>
          <p:cNvCxnSpPr>
            <a:endCxn id="33" idx="1"/>
          </p:cNvCxnSpPr>
          <p:nvPr/>
        </p:nvCxnSpPr>
        <p:spPr>
          <a:xfrm flipV="1">
            <a:off x="557372" y="6422312"/>
            <a:ext cx="477117" cy="15723"/>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6937838" y="6390002"/>
            <a:ext cx="477116" cy="58"/>
          </a:xfrm>
          <a:prstGeom prst="line">
            <a:avLst/>
          </a:prstGeom>
          <a:ln w="12700" cmpd="sng">
            <a:solidFill>
              <a:srgbClr val="3498DB"/>
            </a:solidFill>
            <a:headEnd type="none"/>
            <a:tailEnd type="triangle"/>
          </a:ln>
        </p:spPr>
        <p:style>
          <a:lnRef idx="1">
            <a:schemeClr val="dk1"/>
          </a:lnRef>
          <a:fillRef idx="0">
            <a:schemeClr val="dk1"/>
          </a:fillRef>
          <a:effectRef idx="0">
            <a:schemeClr val="dk1"/>
          </a:effectRef>
          <a:fontRef idx="minor">
            <a:schemeClr val="tx1"/>
          </a:fontRef>
        </p:style>
      </p:cxnSp>
      <p:grpSp>
        <p:nvGrpSpPr>
          <p:cNvPr id="22" name="Group 21"/>
          <p:cNvGrpSpPr/>
          <p:nvPr/>
        </p:nvGrpSpPr>
        <p:grpSpPr>
          <a:xfrm>
            <a:off x="9766018" y="231935"/>
            <a:ext cx="758790" cy="758790"/>
            <a:chOff x="6808087" y="3333068"/>
            <a:chExt cx="743979" cy="743979"/>
          </a:xfrm>
        </p:grpSpPr>
        <p:sp>
          <p:nvSpPr>
            <p:cNvPr id="23" name="Oval 22"/>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4" name="Picture 23" descr="Windows_logo.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25" name="Group 24"/>
          <p:cNvGrpSpPr/>
          <p:nvPr/>
        </p:nvGrpSpPr>
        <p:grpSpPr>
          <a:xfrm>
            <a:off x="11406765" y="231935"/>
            <a:ext cx="758790" cy="758790"/>
            <a:chOff x="4208073" y="3333068"/>
            <a:chExt cx="743979" cy="743979"/>
          </a:xfrm>
        </p:grpSpPr>
        <p:sp>
          <p:nvSpPr>
            <p:cNvPr id="26" name="Oval 25"/>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descr="Android_logo.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28" name="Group 27"/>
          <p:cNvGrpSpPr/>
          <p:nvPr/>
        </p:nvGrpSpPr>
        <p:grpSpPr>
          <a:xfrm>
            <a:off x="10586391" y="231935"/>
            <a:ext cx="758790" cy="758790"/>
            <a:chOff x="1607248" y="3333068"/>
            <a:chExt cx="743979" cy="743979"/>
          </a:xfrm>
        </p:grpSpPr>
        <p:sp>
          <p:nvSpPr>
            <p:cNvPr id="29" name="Oval 28"/>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Picture 31" descr="Apple_logo.pdf"/>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9278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0335" y="1744662"/>
            <a:ext cx="10433302" cy="3432007"/>
          </a:xfrm>
          <a:prstGeom prst="rect">
            <a:avLst/>
          </a:prstGeom>
        </p:spPr>
      </p:pic>
      <p:sp>
        <p:nvSpPr>
          <p:cNvPr id="5" name="Title 4"/>
          <p:cNvSpPr>
            <a:spLocks noGrp="1"/>
          </p:cNvSpPr>
          <p:nvPr>
            <p:ph type="title"/>
          </p:nvPr>
        </p:nvSpPr>
        <p:spPr/>
        <p:txBody>
          <a:bodyPr/>
          <a:lstStyle/>
          <a:p>
            <a:r>
              <a:rPr lang="it-IT" dirty="0">
                <a:solidFill>
                  <a:srgbClr val="000000"/>
                </a:solidFill>
              </a:rPr>
              <a:t>Xamarin.Forms Ecosystem</a:t>
            </a:r>
          </a:p>
        </p:txBody>
      </p:sp>
      <p:sp>
        <p:nvSpPr>
          <p:cNvPr id="6" name="TextBox 5">
            <a:hlinkClick r:id="rId3"/>
          </p:cNvPr>
          <p:cNvSpPr txBox="1"/>
          <p:nvPr/>
        </p:nvSpPr>
        <p:spPr>
          <a:xfrm>
            <a:off x="5527981" y="5708482"/>
            <a:ext cx="1158009" cy="627864"/>
          </a:xfrm>
          <a:prstGeom prst="rect">
            <a:avLst/>
          </a:prstGeom>
          <a:noFill/>
        </p:spPr>
        <p:txBody>
          <a:bodyPr wrap="none" lIns="182880" tIns="146304" rIns="182880" bIns="146304" rtlCol="0">
            <a:spAutoFit/>
          </a:bodyPr>
          <a:lstStyle/>
          <a:p>
            <a:pPr marL="0" marR="0" lvl="0" indent="0" algn="l" defTabSz="621792" rtl="0" eaLnBrk="1" fontAlgn="base" latinLnBrk="0" hangingPunct="1">
              <a:lnSpc>
                <a:spcPct val="90000"/>
              </a:lnSpc>
              <a:spcBef>
                <a:spcPct val="0"/>
              </a:spcBef>
              <a:spcAft>
                <a:spcPts val="600"/>
              </a:spcAft>
              <a:buClrTx/>
              <a:buSzTx/>
              <a:buFontTx/>
              <a:buNone/>
              <a:tabLst/>
              <a:defRPr/>
            </a:pPr>
            <a:r>
              <a:rPr kumimoji="0" lang="it-IT" sz="2400" b="0" i="0" u="none" strike="noStrike" kern="1200" cap="none" spc="0" normalizeH="0" baseline="0" noProof="0" dirty="0">
                <a:ln>
                  <a:noFill/>
                </a:ln>
                <a:solidFill>
                  <a:srgbClr val="000000"/>
                </a:solidFill>
                <a:effectLst/>
                <a:uLnTx/>
                <a:uFillTx/>
                <a:latin typeface="Calibri" charset="0"/>
                <a:ea typeface="ＭＳ Ｐゴシック" charset="0"/>
              </a:rPr>
              <a:t>Video</a:t>
            </a:r>
          </a:p>
        </p:txBody>
      </p:sp>
    </p:spTree>
    <p:extLst>
      <p:ext uri="{BB962C8B-B14F-4D97-AF65-F5344CB8AC3E}">
        <p14:creationId xmlns:p14="http://schemas.microsoft.com/office/powerpoint/2010/main" val="1979779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274638" y="2124075"/>
            <a:ext cx="11877675" cy="1917448"/>
          </a:xfrm>
        </p:spPr>
        <p:txBody>
          <a:bodyPr/>
          <a:lstStyle/>
          <a:p>
            <a:r>
              <a:rPr lang="en-US" sz="6600" spc="-150" dirty="0"/>
              <a:t>Demo</a:t>
            </a:r>
          </a:p>
          <a:p>
            <a:pPr>
              <a:spcBef>
                <a:spcPts val="1200"/>
              </a:spcBef>
            </a:pPr>
            <a:r>
              <a:rPr lang="en-US" sz="4000" dirty="0"/>
              <a:t>Xamarin </a:t>
            </a:r>
            <a:r>
              <a:rPr lang="en-US" sz="4000"/>
              <a:t>Forms application</a:t>
            </a:r>
            <a:endParaRPr lang="en-US" sz="4000" dirty="0"/>
          </a:p>
        </p:txBody>
      </p:sp>
      <p:grpSp>
        <p:nvGrpSpPr>
          <p:cNvPr id="3" name="Group 2"/>
          <p:cNvGrpSpPr/>
          <p:nvPr/>
        </p:nvGrpSpPr>
        <p:grpSpPr>
          <a:xfrm>
            <a:off x="9766018" y="231935"/>
            <a:ext cx="758790" cy="758790"/>
            <a:chOff x="6808087" y="3333068"/>
            <a:chExt cx="743979" cy="743979"/>
          </a:xfrm>
        </p:grpSpPr>
        <p:sp>
          <p:nvSpPr>
            <p:cNvPr id="5" name="Oval 4"/>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Windows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7" name="Group 6"/>
          <p:cNvGrpSpPr/>
          <p:nvPr/>
        </p:nvGrpSpPr>
        <p:grpSpPr>
          <a:xfrm>
            <a:off x="11406765" y="231935"/>
            <a:ext cx="758790" cy="758790"/>
            <a:chOff x="4208073" y="3333068"/>
            <a:chExt cx="743979" cy="743979"/>
          </a:xfrm>
        </p:grpSpPr>
        <p:sp>
          <p:nvSpPr>
            <p:cNvPr id="8" name="Oval 7"/>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10" name="Group 9"/>
          <p:cNvGrpSpPr/>
          <p:nvPr/>
        </p:nvGrpSpPr>
        <p:grpSpPr>
          <a:xfrm>
            <a:off x="10586391" y="231935"/>
            <a:ext cx="758790" cy="758790"/>
            <a:chOff x="1607248" y="3333068"/>
            <a:chExt cx="743979" cy="743979"/>
          </a:xfrm>
        </p:grpSpPr>
        <p:sp>
          <p:nvSpPr>
            <p:cNvPr id="11" name="Oval 10"/>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pple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42934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697" y="2582862"/>
            <a:ext cx="10058399" cy="1828800"/>
          </a:xfrm>
        </p:spPr>
        <p:txBody>
          <a:bodyPr/>
          <a:lstStyle/>
          <a:p>
            <a:r>
              <a:rPr lang="it-IT" dirty="0"/>
              <a:t>Xamarin Plugins</a:t>
            </a:r>
          </a:p>
        </p:txBody>
      </p:sp>
      <p:grpSp>
        <p:nvGrpSpPr>
          <p:cNvPr id="3" name="Group 2"/>
          <p:cNvGrpSpPr/>
          <p:nvPr/>
        </p:nvGrpSpPr>
        <p:grpSpPr>
          <a:xfrm>
            <a:off x="7491169" y="3120100"/>
            <a:ext cx="758790" cy="758790"/>
            <a:chOff x="6808087" y="3333068"/>
            <a:chExt cx="743979" cy="743979"/>
          </a:xfrm>
        </p:grpSpPr>
        <p:sp>
          <p:nvSpPr>
            <p:cNvPr id="4" name="Oval 3"/>
            <p:cNvSpPr/>
            <p:nvPr/>
          </p:nvSpPr>
          <p:spPr bwMode="auto">
            <a:xfrm>
              <a:off x="6808087" y="3333068"/>
              <a:ext cx="743979" cy="743979"/>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Windows_log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2459" y="3544321"/>
              <a:ext cx="337053" cy="314582"/>
            </a:xfrm>
            <a:prstGeom prst="rect">
              <a:avLst/>
            </a:prstGeom>
          </p:spPr>
        </p:pic>
      </p:grpSp>
      <p:grpSp>
        <p:nvGrpSpPr>
          <p:cNvPr id="6" name="Group 5"/>
          <p:cNvGrpSpPr/>
          <p:nvPr/>
        </p:nvGrpSpPr>
        <p:grpSpPr>
          <a:xfrm>
            <a:off x="9131916" y="3120100"/>
            <a:ext cx="758790" cy="758790"/>
            <a:chOff x="4208073" y="3333068"/>
            <a:chExt cx="743979" cy="743979"/>
          </a:xfrm>
        </p:grpSpPr>
        <p:sp>
          <p:nvSpPr>
            <p:cNvPr id="7" name="Oval 6"/>
            <p:cNvSpPr/>
            <p:nvPr/>
          </p:nvSpPr>
          <p:spPr bwMode="auto">
            <a:xfrm>
              <a:off x="4208073" y="3333068"/>
              <a:ext cx="743979" cy="743979"/>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descr="Android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882" y="3519637"/>
              <a:ext cx="314582" cy="361770"/>
            </a:xfrm>
            <a:prstGeom prst="rect">
              <a:avLst/>
            </a:prstGeom>
          </p:spPr>
        </p:pic>
      </p:grpSp>
      <p:grpSp>
        <p:nvGrpSpPr>
          <p:cNvPr id="9" name="Group 8"/>
          <p:cNvGrpSpPr/>
          <p:nvPr/>
        </p:nvGrpSpPr>
        <p:grpSpPr>
          <a:xfrm>
            <a:off x="8311542" y="3120100"/>
            <a:ext cx="758790" cy="758790"/>
            <a:chOff x="1607248" y="3333068"/>
            <a:chExt cx="743979" cy="743979"/>
          </a:xfrm>
        </p:grpSpPr>
        <p:sp>
          <p:nvSpPr>
            <p:cNvPr id="10" name="Oval 9"/>
            <p:cNvSpPr/>
            <p:nvPr/>
          </p:nvSpPr>
          <p:spPr bwMode="auto">
            <a:xfrm>
              <a:off x="1607248" y="3333068"/>
              <a:ext cx="743979" cy="743979"/>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pple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6518" y="3486638"/>
              <a:ext cx="338519" cy="378344"/>
            </a:xfrm>
            <a:prstGeom prst="rect">
              <a:avLst/>
            </a:prstGeom>
          </p:spPr>
        </p:pic>
      </p:grpSp>
    </p:spTree>
    <p:extLst>
      <p:ext uri="{BB962C8B-B14F-4D97-AF65-F5344CB8AC3E}">
        <p14:creationId xmlns:p14="http://schemas.microsoft.com/office/powerpoint/2010/main" val="301988384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Compiled programming languages</a:t>
            </a:r>
          </a:p>
        </p:txBody>
      </p:sp>
      <p:sp>
        <p:nvSpPr>
          <p:cNvPr id="4" name="Text Placeholder 3"/>
          <p:cNvSpPr>
            <a:spLocks noGrp="1"/>
          </p:cNvSpPr>
          <p:nvPr>
            <p:ph type="body" sz="quarter" idx="10"/>
          </p:nvPr>
        </p:nvSpPr>
        <p:spPr>
          <a:xfrm>
            <a:off x="274638" y="1212850"/>
            <a:ext cx="11887200" cy="5663089"/>
          </a:xfrm>
        </p:spPr>
        <p:txBody>
          <a:bodyPr/>
          <a:lstStyle/>
          <a:p>
            <a:pPr marL="571500" indent="-571500">
              <a:buFont typeface="Arial" panose="020B0604020202020204" pitchFamily="34" charset="0"/>
              <a:buChar char="•"/>
            </a:pPr>
            <a:r>
              <a:rPr lang="en-US" dirty="0"/>
              <a:t>A compiler takes care of converting the programming language into machine code</a:t>
            </a:r>
          </a:p>
          <a:p>
            <a:pPr marL="571500" indent="-571500">
              <a:buFont typeface="Arial" panose="020B0604020202020204" pitchFamily="34" charset="0"/>
              <a:buChar char="•"/>
            </a:pPr>
            <a:r>
              <a:rPr lang="en-US" dirty="0"/>
              <a:t>Faster execution and performances</a:t>
            </a:r>
          </a:p>
          <a:p>
            <a:pPr marL="571500" indent="-571500">
              <a:buFont typeface="Arial" panose="020B0604020202020204" pitchFamily="34" charset="0"/>
              <a:buChar char="•"/>
            </a:pPr>
            <a:r>
              <a:rPr lang="en-US" dirty="0"/>
              <a:t>Tight connection with the platform, the architecture and the hardware</a:t>
            </a:r>
          </a:p>
          <a:p>
            <a:pPr marL="571500" indent="-571500">
              <a:buFont typeface="Arial" panose="020B0604020202020204" pitchFamily="34" charset="0"/>
              <a:buChar char="•"/>
            </a:pPr>
            <a:r>
              <a:rPr lang="en-US" dirty="0"/>
              <a:t>More complex to handle cross platform and cross architecture scenarios</a:t>
            </a:r>
          </a:p>
          <a:p>
            <a:pPr marL="571500" indent="-571500">
              <a:buFont typeface="Arial" panose="020B0604020202020204" pitchFamily="34" charset="0"/>
              <a:buChar char="•"/>
            </a:pPr>
            <a:r>
              <a:rPr lang="en-US" dirty="0"/>
              <a:t>Low level languages, you need to know many inner details of how a computer works</a:t>
            </a:r>
          </a:p>
        </p:txBody>
      </p:sp>
    </p:spTree>
    <p:extLst>
      <p:ext uri="{BB962C8B-B14F-4D97-AF65-F5344CB8AC3E}">
        <p14:creationId xmlns:p14="http://schemas.microsoft.com/office/powerpoint/2010/main" val="111113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j-ea"/>
                <a:cs typeface="+mj-cs"/>
              </a:rPr>
              <a:t>What if we didn’t have to write this code?</a:t>
            </a:r>
            <a:br>
              <a:rPr kumimoji="0" lang="en-US" sz="2800" b="0" i="0" u="none" strike="noStrike" kern="1200" cap="none" spc="0" normalizeH="0" baseline="0" noProof="0" dirty="0">
                <a:ln>
                  <a:noFill/>
                </a:ln>
                <a:solidFill>
                  <a:srgbClr val="FFFFFF"/>
                </a:solidFill>
                <a:effectLst/>
                <a:uLnTx/>
                <a:uFillTx/>
                <a:latin typeface="Segoe UI Light"/>
                <a:ea typeface="+mj-ea"/>
                <a:cs typeface="+mj-cs"/>
              </a:rPr>
            </a:b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j-ea"/>
                <a:cs typeface="+mj-cs"/>
              </a:rPr>
              <a:t>What if we could access it from shared code?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FFFFFF"/>
              </a:solidFill>
              <a:effectLst/>
              <a:uLnTx/>
              <a:uFillTx/>
              <a:latin typeface="Segoe UI Light"/>
              <a:ea typeface="+mj-ea"/>
              <a:cs typeface="+mj-cs"/>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grpSp>
            <p:nvGrpSpPr>
              <p:cNvPr id="38" name="Group 37"/>
              <p:cNvGrpSpPr/>
              <p:nvPr/>
            </p:nvGrpSpPr>
            <p:grpSpPr>
              <a:xfrm>
                <a:off x="1583263" y="1841014"/>
                <a:ext cx="625793" cy="625793"/>
                <a:chOff x="2405337" y="2654300"/>
                <a:chExt cx="1028700" cy="1028700"/>
              </a:xfrm>
            </p:grpSpPr>
            <p:sp>
              <p:nvSpPr>
                <p:cNvPr id="55" name="Oval 54"/>
                <p:cNvSpPr/>
                <p:nvPr/>
              </p:nvSpPr>
              <p:spPr bwMode="auto">
                <a:xfrm>
                  <a:off x="2405337"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40" y="2866641"/>
                  <a:ext cx="468069" cy="523137"/>
                </a:xfrm>
                <a:prstGeom prst="rect">
                  <a:avLst/>
                </a:prstGeom>
              </p:spPr>
            </p:pic>
          </p:grpSp>
          <p:grpSp>
            <p:nvGrpSpPr>
              <p:cNvPr id="39" name="Group 38"/>
              <p:cNvGrpSpPr/>
              <p:nvPr/>
            </p:nvGrpSpPr>
            <p:grpSpPr>
              <a:xfrm>
                <a:off x="3357681" y="1838670"/>
                <a:ext cx="625793" cy="625793"/>
                <a:chOff x="4412556" y="3073400"/>
                <a:chExt cx="1028700" cy="1028700"/>
              </a:xfrm>
            </p:grpSpPr>
            <p:sp>
              <p:nvSpPr>
                <p:cNvPr id="43" name="Oval 42"/>
                <p:cNvSpPr/>
                <p:nvPr/>
              </p:nvSpPr>
              <p:spPr bwMode="auto">
                <a:xfrm>
                  <a:off x="4412556"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5" name="Picture 44"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894" y="3331369"/>
                  <a:ext cx="434975" cy="500220"/>
                </a:xfrm>
                <a:prstGeom prst="rect">
                  <a:avLst/>
                </a:prstGeom>
              </p:spPr>
            </p:pic>
          </p:grpSp>
          <p:grpSp>
            <p:nvGrpSpPr>
              <p:cNvPr id="40" name="Group 39"/>
              <p:cNvGrpSpPr/>
              <p:nvPr/>
            </p:nvGrpSpPr>
            <p:grpSpPr>
              <a:xfrm>
                <a:off x="5095034" y="1838670"/>
                <a:ext cx="625794" cy="625793"/>
                <a:chOff x="6990570" y="3073400"/>
                <a:chExt cx="1028701" cy="1028700"/>
              </a:xfrm>
            </p:grpSpPr>
            <p:sp>
              <p:nvSpPr>
                <p:cNvPr id="41" name="Oval 40"/>
                <p:cNvSpPr/>
                <p:nvPr/>
              </p:nvSpPr>
              <p:spPr bwMode="auto">
                <a:xfrm>
                  <a:off x="6990570" y="3073400"/>
                  <a:ext cx="1028701"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Picture 41"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73157" y="3365500"/>
                  <a:ext cx="466044" cy="434975"/>
                </a:xfrm>
                <a:prstGeom prst="rect">
                  <a:avLst/>
                </a:prstGeom>
              </p:spPr>
            </p:pic>
          </p:gr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652" b="0" i="0" u="none" strike="noStrike" kern="1200" cap="none" spc="0" normalizeH="0" baseline="0" noProof="0" dirty="0">
                  <a:ln>
                    <a:noFill/>
                  </a:ln>
                  <a:solidFill>
                    <a:srgbClr val="3C3C3C"/>
                  </a:solidFill>
                  <a:effectLst/>
                  <a:uLnTx/>
                  <a:uFillTx/>
                  <a:latin typeface="Calibri" charset="0"/>
                  <a:ea typeface="ＭＳ Ｐゴシック" charset="0"/>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652" b="0" i="0" u="none" strike="noStrike" kern="1200" cap="none" spc="0" normalizeH="0" baseline="0" noProof="0" dirty="0">
                  <a:ln>
                    <a:noFill/>
                  </a:ln>
                  <a:solidFill>
                    <a:srgbClr val="3C3C3C"/>
                  </a:solidFill>
                  <a:effectLst/>
                  <a:uLnTx/>
                  <a:uFillTx/>
                  <a:latin typeface="Calibri" charset="0"/>
                  <a:ea typeface="ＭＳ Ｐゴシック" charset="0"/>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652" b="0" i="0" u="none" strike="noStrike" kern="1200" cap="none" spc="0" normalizeH="0" baseline="0" noProof="0" dirty="0">
                  <a:ln>
                    <a:noFill/>
                  </a:ln>
                  <a:solidFill>
                    <a:srgbClr val="3C3C3C"/>
                  </a:solidFill>
                  <a:effectLst/>
                  <a:uLnTx/>
                  <a:uFillTx/>
                  <a:latin typeface="Calibri" charset="0"/>
                  <a:ea typeface="ＭＳ Ｐゴシック" charset="0"/>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Battery</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GPS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Lights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Notifications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Settings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Battery</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GPS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Lights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Notifications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Settings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Battery</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GPS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Lights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Notifications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Settings</a:t>
              </a:r>
            </a:p>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1836" b="0" i="0" u="none" strike="noStrike" kern="1200" cap="none" spc="0" normalizeH="0" baseline="0" noProof="0" dirty="0">
                  <a:ln>
                    <a:noFill/>
                  </a:ln>
                  <a:solidFill>
                    <a:srgbClr val="3C3C3C"/>
                  </a:solidFill>
                  <a:effectLst/>
                  <a:uLnTx/>
                  <a:uFillTx/>
                  <a:latin typeface="Calibri" charset="0"/>
                  <a:ea typeface="ＭＳ Ｐゴシック" charset="0"/>
                </a:rPr>
                <a:t>Text To Speech</a:t>
              </a:r>
            </a:p>
          </p:txBody>
        </p:sp>
      </p:grpSp>
    </p:spTree>
    <p:extLst>
      <p:ext uri="{BB962C8B-B14F-4D97-AF65-F5344CB8AC3E}">
        <p14:creationId xmlns:p14="http://schemas.microsoft.com/office/powerpoint/2010/main" val="38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6523821" cy="917575"/>
          </a:xfrm>
        </p:spPr>
        <p:txBody>
          <a:bodyPr/>
          <a:lstStyle/>
          <a:p>
            <a:r>
              <a:rPr lang="en-US" dirty="0"/>
              <a:t>Plugins for </a:t>
            </a:r>
            <a:r>
              <a:rPr lang="en-US" sz="4794" dirty="0"/>
              <a:t>Xamarin</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4488" b="0" i="0" u="none" strike="noStrike" kern="1200" cap="none" spc="0" normalizeH="0" baseline="0" noProof="0" dirty="0">
                <a:ln>
                  <a:noFill/>
                </a:ln>
                <a:solidFill>
                  <a:srgbClr val="3C3C3C"/>
                </a:solidFill>
                <a:effectLst/>
                <a:uLnTx/>
                <a:uFillTx/>
                <a:latin typeface="Segoe UI Light"/>
                <a:ea typeface="ＭＳ Ｐゴシック" charset="0"/>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367" rtl="0" eaLnBrk="1" fontAlgn="base" latinLnBrk="0" hangingPunct="1">
              <a:lnSpc>
                <a:spcPct val="90000"/>
              </a:lnSpc>
              <a:spcBef>
                <a:spcPct val="0"/>
              </a:spcBef>
              <a:spcAft>
                <a:spcPct val="0"/>
              </a:spcAft>
              <a:buClrTx/>
              <a:buSzTx/>
              <a:buFontTx/>
              <a:buNone/>
              <a:tabLst/>
              <a:defRPr/>
            </a:pPr>
            <a:r>
              <a:rPr kumimoji="0" lang="en-US" sz="2856" b="0" i="0" u="none" strike="noStrike" kern="1200" cap="none" spc="-100" normalizeH="0" baseline="0" noProof="0" dirty="0">
                <a:ln w="3175">
                  <a:noFill/>
                </a:ln>
                <a:solidFill>
                  <a:srgbClr val="3C3C3C"/>
                </a:solidFill>
                <a:effectLst/>
                <a:uLnTx/>
                <a:uFillTx/>
                <a:latin typeface="Segoe UI Light"/>
                <a:ea typeface="+mn-ea"/>
                <a:cs typeface="Segoe UI" pitchFamily="34" charset="0"/>
              </a:rPr>
              <a:t>github.com/</a:t>
            </a:r>
            <a:r>
              <a:rPr kumimoji="0" lang="en-US" sz="2856" b="0" i="0" u="none" strike="noStrike" kern="1200" cap="none" spc="-100" normalizeH="0" baseline="0" noProof="0" dirty="0" err="1">
                <a:ln w="3175">
                  <a:noFill/>
                </a:ln>
                <a:solidFill>
                  <a:srgbClr val="3C3C3C"/>
                </a:solidFill>
                <a:effectLst/>
                <a:uLnTx/>
                <a:uFillTx/>
                <a:latin typeface="Segoe UI Light"/>
                <a:ea typeface="+mn-ea"/>
                <a:cs typeface="Segoe UI" pitchFamily="34" charset="0"/>
              </a:rPr>
              <a:t>xamarin</a:t>
            </a:r>
            <a:r>
              <a:rPr kumimoji="0" lang="en-US" sz="2856" b="0" i="0" u="none" strike="noStrike" kern="1200" cap="none" spc="-100" normalizeH="0" baseline="0" noProof="0" dirty="0">
                <a:ln w="3175">
                  <a:noFill/>
                </a:ln>
                <a:solidFill>
                  <a:srgbClr val="3C3C3C"/>
                </a:solidFill>
                <a:effectLst/>
                <a:uLnTx/>
                <a:uFillTx/>
                <a:latin typeface="Segoe UI Light"/>
                <a:ea typeface="+mn-ea"/>
                <a:cs typeface="Segoe UI" pitchFamily="34" charset="0"/>
              </a:rPr>
              <a:t>/plugins</a:t>
            </a:r>
          </a:p>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856" b="0" i="0" u="none" strike="noStrike" kern="1200" cap="none" spc="-100" normalizeH="0" baseline="0" noProof="0" dirty="0">
              <a:ln w="3175">
                <a:noFill/>
              </a:ln>
              <a:solidFill>
                <a:srgbClr val="3C3C3C"/>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8932305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BBF1"/>
                  </a:solidFill>
                  <a:effectLst/>
                  <a:uLnTx/>
                  <a:uFillTx/>
                  <a:latin typeface="Segoe UI"/>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3C3C3C"/>
                  </a:solidFill>
                  <a:effectLst/>
                  <a:uLnTx/>
                  <a:uFillTx/>
                  <a:latin typeface="Calibri" charset="0"/>
                  <a:ea typeface="ＭＳ Ｐゴシック" charset="0"/>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264" b="0" i="0" u="none" strike="noStrike" kern="1200" cap="none" spc="0" normalizeH="0" baseline="0" noProof="0" dirty="0">
                  <a:ln>
                    <a:noFill/>
                  </a:ln>
                  <a:solidFill>
                    <a:srgbClr val="3C3C3C"/>
                  </a:solidFill>
                  <a:effectLst/>
                  <a:uLnTx/>
                  <a:uFillTx/>
                  <a:latin typeface="Segoe UI Light"/>
                  <a:ea typeface="ＭＳ Ｐゴシック" charset="0"/>
                </a:rPr>
                <a:t>Speak(“Hello World”);</a:t>
              </a:r>
            </a:p>
          </p:txBody>
        </p:sp>
        <p:grpSp>
          <p:nvGrpSpPr>
            <p:cNvPr id="6" name="Group 5"/>
            <p:cNvGrpSpPr/>
            <p:nvPr/>
          </p:nvGrpSpPr>
          <p:grpSpPr>
            <a:xfrm>
              <a:off x="3697708" y="3749787"/>
              <a:ext cx="720794" cy="720793"/>
              <a:chOff x="1347490" y="1220071"/>
              <a:chExt cx="720794" cy="720793"/>
            </a:xfrm>
          </p:grpSpPr>
          <p:sp>
            <p:nvSpPr>
              <p:cNvPr id="54" name="Oval 53"/>
              <p:cNvSpPr/>
              <p:nvPr/>
            </p:nvSpPr>
            <p:spPr bwMode="auto">
              <a:xfrm>
                <a:off x="1347490" y="1220071"/>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0" name="Picture 59" descr="Apple_log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861" y="1368855"/>
                <a:ext cx="327969" cy="366553"/>
              </a:xfrm>
              <a:prstGeom prst="rect">
                <a:avLst/>
              </a:prstGeom>
            </p:spPr>
          </p:pic>
        </p:grpSp>
        <p:grpSp>
          <p:nvGrpSpPr>
            <p:cNvPr id="7" name="Group 6"/>
            <p:cNvGrpSpPr/>
            <p:nvPr/>
          </p:nvGrpSpPr>
          <p:grpSpPr>
            <a:xfrm>
              <a:off x="5733924" y="3749787"/>
              <a:ext cx="720794" cy="720793"/>
              <a:chOff x="3391280" y="1217371"/>
              <a:chExt cx="720794" cy="720793"/>
            </a:xfrm>
          </p:grpSpPr>
          <p:sp>
            <p:nvSpPr>
              <p:cNvPr id="61" name="Oval 60"/>
              <p:cNvSpPr/>
              <p:nvPr/>
            </p:nvSpPr>
            <p:spPr bwMode="auto">
              <a:xfrm>
                <a:off x="3391280" y="1217371"/>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613" y="1398126"/>
                <a:ext cx="304780" cy="350496"/>
              </a:xfrm>
              <a:prstGeom prst="rect">
                <a:avLst/>
              </a:prstGeom>
            </p:spPr>
          </p:pic>
        </p:grpSp>
        <p:grpSp>
          <p:nvGrpSpPr>
            <p:cNvPr id="8" name="Group 7"/>
            <p:cNvGrpSpPr/>
            <p:nvPr/>
          </p:nvGrpSpPr>
          <p:grpSpPr>
            <a:xfrm>
              <a:off x="7757253" y="3749787"/>
              <a:ext cx="720795" cy="720793"/>
              <a:chOff x="5392378" y="1217371"/>
              <a:chExt cx="720795" cy="720793"/>
            </a:xfrm>
          </p:grpSpPr>
          <p:sp>
            <p:nvSpPr>
              <p:cNvPr id="63" name="Oval 62"/>
              <p:cNvSpPr/>
              <p:nvPr/>
            </p:nvSpPr>
            <p:spPr bwMode="auto">
              <a:xfrm>
                <a:off x="5392378" y="1217371"/>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marL="0" marR="0" lvl="0" indent="0" algn="ctr" defTabSz="932227"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descr="Windows_logo.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382" y="1422041"/>
                <a:ext cx="326550" cy="304780"/>
              </a:xfrm>
              <a:prstGeom prst="rect">
                <a:avLst/>
              </a:prstGeom>
            </p:spPr>
          </p:pic>
        </p:gr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solidFill>
                  <a:srgbClr val="70ACBB"/>
                </a:solidFill>
                <a:effectLst/>
                <a:uLnTx/>
                <a:uFillTx/>
                <a:latin typeface="Segoe UI"/>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3C3C3C"/>
                  </a:solidFill>
                  <a:effectLst/>
                  <a:uLnTx/>
                  <a:uFillTx/>
                  <a:latin typeface="Calibri" charset="0"/>
                  <a:ea typeface="ＭＳ Ｐゴシック" charset="0"/>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28" b="0" i="0" u="none" strike="noStrike" kern="1200" cap="none" spc="0" normalizeH="0" baseline="0" noProof="0" dirty="0">
                  <a:ln>
                    <a:noFill/>
                  </a:ln>
                  <a:solidFill>
                    <a:srgbClr val="3C3C3C"/>
                  </a:solidFill>
                  <a:effectLst/>
                  <a:uLnTx/>
                  <a:uFillTx/>
                  <a:latin typeface="Calibri" charset="0"/>
                  <a:ea typeface="ＭＳ Ｐゴシック" charset="0"/>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solidFill>
                  <a:srgbClr val="70ACBB"/>
                </a:solidFill>
                <a:effectLst/>
                <a:uLnTx/>
                <a:uFillTx/>
                <a:latin typeface="Segoe UI"/>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marL="0" marR="0" lvl="0" indent="0" algn="ctr" defTabSz="950961" rtl="0" eaLnBrk="1" fontAlgn="base" latinLnBrk="0" hangingPunct="1">
                <a:lnSpc>
                  <a:spcPct val="100000"/>
                </a:lnSpc>
                <a:spcBef>
                  <a:spcPct val="0"/>
                </a:spcBef>
                <a:spcAft>
                  <a:spcPct val="0"/>
                </a:spcAft>
                <a:buClrTx/>
                <a:buSzTx/>
                <a:buFontTx/>
                <a:buNone/>
                <a:tabLst/>
                <a:defRPr/>
              </a:pPr>
              <a:endParaRPr kumimoji="0" lang="en-US" sz="816" b="0" i="0" u="none" strike="noStrike" kern="1200" cap="none" spc="0" normalizeH="0" baseline="0" noProof="0" dirty="0">
                <a:ln>
                  <a:noFill/>
                </a:ln>
                <a:solidFill>
                  <a:srgbClr val="70ACBB"/>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960455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t>The Windows story</a:t>
            </a:r>
          </a:p>
        </p:txBody>
      </p:sp>
    </p:spTree>
    <p:extLst>
      <p:ext uri="{BB962C8B-B14F-4D97-AF65-F5344CB8AC3E}">
        <p14:creationId xmlns:p14="http://schemas.microsoft.com/office/powerpoint/2010/main" val="290210141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3294" y="1855"/>
            <a:ext cx="12425016" cy="1224693"/>
          </a:xfrm>
          <a:prstGeom prst="rect">
            <a:avLst/>
          </a:prstGeom>
          <a:solidFill>
            <a:srgbClr val="021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8" tIns="146205" rIns="182758" bIns="146205" numCol="1" spcCol="0" rtlCol="0" fromWordArt="0" anchor="t" anchorCtr="0" forceAA="0" compatLnSpc="1">
            <a:prstTxWarp prst="textNoShape">
              <a:avLst/>
            </a:prstTxWarp>
            <a:noAutofit/>
          </a:bodyPr>
          <a:lstStyle/>
          <a:p>
            <a:pPr algn="ctr" defTabSz="931830" fontAlgn="base">
              <a:lnSpc>
                <a:spcPct val="90000"/>
              </a:lnSpc>
              <a:spcBef>
                <a:spcPct val="0"/>
              </a:spcBef>
              <a:spcAft>
                <a:spcPct val="0"/>
              </a:spcAft>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9532760" y="3596424"/>
            <a:ext cx="2899541" cy="186302"/>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p:cNvSpPr/>
          <p:nvPr/>
        </p:nvSpPr>
        <p:spPr bwMode="auto">
          <a:xfrm>
            <a:off x="-22712" y="3576218"/>
            <a:ext cx="2734060" cy="214354"/>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p:cNvSpPr/>
          <p:nvPr/>
        </p:nvSpPr>
        <p:spPr bwMode="auto">
          <a:xfrm>
            <a:off x="2428919" y="3576220"/>
            <a:ext cx="5060640" cy="209927"/>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p:cNvSpPr/>
          <p:nvPr/>
        </p:nvSpPr>
        <p:spPr bwMode="auto">
          <a:xfrm>
            <a:off x="5057" y="1743376"/>
            <a:ext cx="1255478" cy="195716"/>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ectangle 60"/>
          <p:cNvSpPr/>
          <p:nvPr/>
        </p:nvSpPr>
        <p:spPr bwMode="auto">
          <a:xfrm>
            <a:off x="-15088" y="5514499"/>
            <a:ext cx="1310944" cy="19571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p:cNvSpPr/>
          <p:nvPr/>
        </p:nvSpPr>
        <p:spPr bwMode="auto">
          <a:xfrm>
            <a:off x="7370780" y="3576218"/>
            <a:ext cx="2423141" cy="196404"/>
          </a:xfrm>
          <a:prstGeom prst="rect">
            <a:avLst/>
          </a:prstGeom>
          <a:solidFill>
            <a:schemeClr val="accent2">
              <a:lumMod val="60000"/>
              <a:lumOff val="40000"/>
            </a:schemeClr>
          </a:solidFill>
          <a:ln>
            <a:solidFill>
              <a:schemeClr val="accent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5" name="Straight Connector 104"/>
          <p:cNvCxnSpPr/>
          <p:nvPr/>
        </p:nvCxnSpPr>
        <p:spPr>
          <a:xfrm>
            <a:off x="1260539" y="1830905"/>
            <a:ext cx="1251547" cy="75432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806407" y="4293918"/>
            <a:ext cx="569870" cy="422196"/>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2528003" y="2588781"/>
            <a:ext cx="5701167" cy="165"/>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idx="4294967295"/>
          </p:nvPr>
        </p:nvSpPr>
        <p:spPr>
          <a:xfrm>
            <a:off x="274637" y="220663"/>
            <a:ext cx="11545888" cy="917575"/>
          </a:xfrm>
        </p:spPr>
        <p:txBody>
          <a:bodyPr>
            <a:normAutofit/>
          </a:bodyPr>
          <a:lstStyle/>
          <a:p>
            <a:r>
              <a:rPr lang="en-US" sz="3997" b="1" dirty="0">
                <a:solidFill>
                  <a:srgbClr val="FFFFFF"/>
                </a:solidFill>
              </a:rPr>
              <a:t>Platform Convergence Journey</a:t>
            </a:r>
          </a:p>
        </p:txBody>
      </p:sp>
      <p:cxnSp>
        <p:nvCxnSpPr>
          <p:cNvPr id="4" name="Straight Connector 3"/>
          <p:cNvCxnSpPr/>
          <p:nvPr/>
        </p:nvCxnSpPr>
        <p:spPr>
          <a:xfrm flipV="1">
            <a:off x="2489221" y="4721199"/>
            <a:ext cx="4291031" cy="11565"/>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03872" y="5665519"/>
            <a:ext cx="3399358"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7.5</a:t>
            </a:r>
            <a:endParaRPr lang="en-US" sz="2447" dirty="0">
              <a:gradFill>
                <a:gsLst>
                  <a:gs pos="2917">
                    <a:srgbClr val="000000"/>
                  </a:gs>
                  <a:gs pos="30000">
                    <a:srgbClr val="000000"/>
                  </a:gs>
                </a:gsLst>
                <a:lin ang="5400000" scaled="0"/>
              </a:gradFill>
              <a:latin typeface="Segoe UI Light" panose="020B0502040204020203" pitchFamily="34" charset="0"/>
            </a:endParaRPr>
          </a:p>
        </p:txBody>
      </p:sp>
      <p:sp>
        <p:nvSpPr>
          <p:cNvPr id="49" name="TextBox 48"/>
          <p:cNvSpPr txBox="1"/>
          <p:nvPr/>
        </p:nvSpPr>
        <p:spPr>
          <a:xfrm>
            <a:off x="2318286" y="4818278"/>
            <a:ext cx="3427195"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8</a:t>
            </a:r>
            <a:endParaRPr lang="en-US" sz="2447" dirty="0">
              <a:gradFill>
                <a:gsLst>
                  <a:gs pos="2917">
                    <a:srgbClr val="000000"/>
                  </a:gs>
                  <a:gs pos="30000">
                    <a:srgbClr val="000000"/>
                  </a:gs>
                </a:gsLst>
                <a:lin ang="5400000" scaled="0"/>
              </a:gradFill>
              <a:latin typeface="Segoe UI"/>
            </a:endParaRPr>
          </a:p>
        </p:txBody>
      </p:sp>
      <p:sp>
        <p:nvSpPr>
          <p:cNvPr id="50" name="TextBox 49"/>
          <p:cNvSpPr txBox="1"/>
          <p:nvPr/>
        </p:nvSpPr>
        <p:spPr>
          <a:xfrm>
            <a:off x="7160661" y="4376183"/>
            <a:ext cx="1789898" cy="87703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Phone 8.1</a:t>
            </a:r>
            <a:endParaRPr lang="en-US" sz="2447" dirty="0">
              <a:gradFill>
                <a:gsLst>
                  <a:gs pos="2917">
                    <a:srgbClr val="000000"/>
                  </a:gs>
                  <a:gs pos="30000">
                    <a:srgbClr val="000000"/>
                  </a:gs>
                </a:gsLst>
                <a:lin ang="5400000" scaled="0"/>
              </a:gradFill>
              <a:latin typeface="Segoe UI"/>
            </a:endParaRPr>
          </a:p>
        </p:txBody>
      </p:sp>
      <p:sp>
        <p:nvSpPr>
          <p:cNvPr id="51" name="TextBox 50"/>
          <p:cNvSpPr txBox="1"/>
          <p:nvPr/>
        </p:nvSpPr>
        <p:spPr>
          <a:xfrm>
            <a:off x="2610284" y="3108082"/>
            <a:ext cx="1937107"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8</a:t>
            </a:r>
            <a:endParaRPr lang="en-US" sz="2447" dirty="0">
              <a:gradFill>
                <a:gsLst>
                  <a:gs pos="2917">
                    <a:srgbClr val="000000"/>
                  </a:gs>
                  <a:gs pos="30000">
                    <a:srgbClr val="000000"/>
                  </a:gs>
                </a:gsLst>
                <a:lin ang="5400000" scaled="0"/>
              </a:gradFill>
              <a:latin typeface="Segoe UI"/>
            </a:endParaRPr>
          </a:p>
        </p:txBody>
      </p:sp>
      <p:sp>
        <p:nvSpPr>
          <p:cNvPr id="73" name="TextBox 72"/>
          <p:cNvSpPr txBox="1"/>
          <p:nvPr/>
        </p:nvSpPr>
        <p:spPr>
          <a:xfrm>
            <a:off x="2282562" y="1930600"/>
            <a:ext cx="1789898"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Xbox One</a:t>
            </a:r>
            <a:endParaRPr lang="en-US" sz="2447" dirty="0">
              <a:gradFill>
                <a:gsLst>
                  <a:gs pos="2917">
                    <a:srgbClr val="000000"/>
                  </a:gs>
                  <a:gs pos="30000">
                    <a:srgbClr val="000000"/>
                  </a:gs>
                </a:gsLst>
                <a:lin ang="5400000" scaled="0"/>
              </a:gradFill>
              <a:latin typeface="Segoe UI"/>
            </a:endParaRPr>
          </a:p>
        </p:txBody>
      </p:sp>
      <p:sp>
        <p:nvSpPr>
          <p:cNvPr id="81" name="TextBox 80"/>
          <p:cNvSpPr txBox="1"/>
          <p:nvPr/>
        </p:nvSpPr>
        <p:spPr>
          <a:xfrm>
            <a:off x="7942928" y="5678172"/>
            <a:ext cx="3437686"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on Devices</a:t>
            </a:r>
            <a:endParaRPr lang="en-US" sz="2447" dirty="0">
              <a:gradFill>
                <a:gsLst>
                  <a:gs pos="2917">
                    <a:srgbClr val="000000"/>
                  </a:gs>
                  <a:gs pos="30000">
                    <a:srgbClr val="000000"/>
                  </a:gs>
                </a:gsLst>
                <a:lin ang="5400000" scaled="0"/>
              </a:gradFill>
              <a:latin typeface="Segoe UI"/>
            </a:endParaRPr>
          </a:p>
        </p:txBody>
      </p:sp>
      <p:sp>
        <p:nvSpPr>
          <p:cNvPr id="108" name="TextBox 107"/>
          <p:cNvSpPr txBox="1"/>
          <p:nvPr/>
        </p:nvSpPr>
        <p:spPr>
          <a:xfrm>
            <a:off x="1115410" y="1227042"/>
            <a:ext cx="1789898"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Xbox 360</a:t>
            </a:r>
            <a:endParaRPr lang="en-US" sz="2447" dirty="0">
              <a:gradFill>
                <a:gsLst>
                  <a:gs pos="2917">
                    <a:srgbClr val="000000"/>
                  </a:gs>
                  <a:gs pos="30000">
                    <a:srgbClr val="000000"/>
                  </a:gs>
                </a:gsLst>
                <a:lin ang="5400000" scaled="0"/>
              </a:gradFill>
              <a:latin typeface="Segoe UI Light" panose="020B0502040204020203" pitchFamily="34" charset="0"/>
            </a:endParaRPr>
          </a:p>
        </p:txBody>
      </p:sp>
      <p:sp>
        <p:nvSpPr>
          <p:cNvPr id="37" name="Oval 36"/>
          <p:cNvSpPr/>
          <p:nvPr/>
        </p:nvSpPr>
        <p:spPr>
          <a:xfrm>
            <a:off x="1115410" y="1692307"/>
            <a:ext cx="310735" cy="31073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cxnSp>
        <p:nvCxnSpPr>
          <p:cNvPr id="42" name="Straight Connector 41"/>
          <p:cNvCxnSpPr>
            <a:endCxn id="21" idx="1"/>
          </p:cNvCxnSpPr>
          <p:nvPr/>
        </p:nvCxnSpPr>
        <p:spPr>
          <a:xfrm>
            <a:off x="8229171" y="2594995"/>
            <a:ext cx="1303591" cy="90439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bwMode="auto">
          <a:xfrm>
            <a:off x="9532760" y="3402592"/>
            <a:ext cx="2899541" cy="193592"/>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9532759" y="3782967"/>
            <a:ext cx="2899542" cy="195716"/>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9798713" y="3978923"/>
            <a:ext cx="2633589" cy="195716"/>
          </a:xfrm>
          <a:prstGeom prst="rect">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6" name="Straight Connector 55"/>
          <p:cNvCxnSpPr>
            <a:endCxn id="54" idx="1"/>
          </p:cNvCxnSpPr>
          <p:nvPr/>
        </p:nvCxnSpPr>
        <p:spPr>
          <a:xfrm flipV="1">
            <a:off x="8661730" y="3880825"/>
            <a:ext cx="871029" cy="408905"/>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7370777" y="4289732"/>
            <a:ext cx="1290952" cy="3489"/>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316001" y="4743161"/>
            <a:ext cx="1173218" cy="869196"/>
          </a:xfrm>
          <a:prstGeom prst="line">
            <a:avLst/>
          </a:prstGeom>
          <a:ln w="203200" cap="rnd">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1115410" y="5473944"/>
            <a:ext cx="310735" cy="31073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9" name="Rounded Rectangle 8"/>
          <p:cNvSpPr/>
          <p:nvPr/>
        </p:nvSpPr>
        <p:spPr bwMode="auto">
          <a:xfrm>
            <a:off x="2400214" y="2394319"/>
            <a:ext cx="357602" cy="254708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p:cNvSpPr/>
          <p:nvPr/>
        </p:nvSpPr>
        <p:spPr>
          <a:xfrm>
            <a:off x="2445893" y="2461138"/>
            <a:ext cx="266243" cy="2662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64" name="Oval 63"/>
          <p:cNvSpPr/>
          <p:nvPr/>
        </p:nvSpPr>
        <p:spPr>
          <a:xfrm>
            <a:off x="2445893" y="3559699"/>
            <a:ext cx="266243" cy="2662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65" name="Oval 64"/>
          <p:cNvSpPr/>
          <p:nvPr/>
        </p:nvSpPr>
        <p:spPr>
          <a:xfrm>
            <a:off x="2445107" y="4593861"/>
            <a:ext cx="266243" cy="2662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67" name="Rounded Rectangle 66"/>
          <p:cNvSpPr/>
          <p:nvPr/>
        </p:nvSpPr>
        <p:spPr bwMode="auto">
          <a:xfrm>
            <a:off x="7223630" y="3513309"/>
            <a:ext cx="357602" cy="97610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95" tIns="149117" rIns="186395" bIns="149117" numCol="1" spcCol="0" rtlCol="0" fromWordArt="0" anchor="t" anchorCtr="0" forceAA="0" compatLnSpc="1">
            <a:prstTxWarp prst="textNoShape">
              <a:avLst/>
            </a:prstTxWarp>
            <a:noAutofit/>
          </a:bodyPr>
          <a:lstStyle/>
          <a:p>
            <a:pPr algn="ctr" defTabSz="950374" fontAlgn="base">
              <a:lnSpc>
                <a:spcPct val="90000"/>
              </a:lnSpc>
              <a:spcBef>
                <a:spcPct val="0"/>
              </a:spcBef>
              <a:spcAft>
                <a:spcPct val="0"/>
              </a:spcAft>
            </a:pPr>
            <a:endParaRPr lang="en-US" sz="2447"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Oval 67"/>
          <p:cNvSpPr/>
          <p:nvPr/>
        </p:nvSpPr>
        <p:spPr>
          <a:xfrm>
            <a:off x="7269310" y="3559699"/>
            <a:ext cx="266243" cy="2662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70" name="Oval 69"/>
          <p:cNvSpPr/>
          <p:nvPr/>
        </p:nvSpPr>
        <p:spPr>
          <a:xfrm>
            <a:off x="7268522" y="4172596"/>
            <a:ext cx="266243" cy="26624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52" name="TextBox 51"/>
          <p:cNvSpPr txBox="1"/>
          <p:nvPr/>
        </p:nvSpPr>
        <p:spPr>
          <a:xfrm>
            <a:off x="6989340" y="3063679"/>
            <a:ext cx="2224038" cy="589183"/>
          </a:xfrm>
          <a:prstGeom prst="rect">
            <a:avLst/>
          </a:prstGeom>
          <a:noFill/>
        </p:spPr>
        <p:txBody>
          <a:bodyPr wrap="square" lIns="186395" tIns="149117" rIns="186395" bIns="149117" rtlCol="0">
            <a:spAutoFit/>
          </a:bodyPr>
          <a:lstStyle/>
          <a:p>
            <a:pPr defTabSz="932279">
              <a:lnSpc>
                <a:spcPct val="90000"/>
              </a:lnSpc>
              <a:spcBef>
                <a:spcPts val="612"/>
              </a:spcBef>
            </a:pPr>
            <a:r>
              <a:rPr lang="en-US" sz="2039" dirty="0">
                <a:gradFill>
                  <a:gsLst>
                    <a:gs pos="2917">
                      <a:srgbClr val="000000"/>
                    </a:gs>
                    <a:gs pos="30000">
                      <a:srgbClr val="000000"/>
                    </a:gs>
                  </a:gsLst>
                  <a:lin ang="5400000" scaled="0"/>
                </a:gradFill>
                <a:latin typeface="Segoe UI Light" panose="020B0502040204020203" pitchFamily="34" charset="0"/>
              </a:rPr>
              <a:t>Windows 8.1</a:t>
            </a:r>
            <a:endParaRPr lang="en-US" sz="2447" dirty="0">
              <a:gradFill>
                <a:gsLst>
                  <a:gs pos="2917">
                    <a:srgbClr val="000000"/>
                  </a:gs>
                  <a:gs pos="30000">
                    <a:srgbClr val="000000"/>
                  </a:gs>
                </a:gsLst>
                <a:lin ang="5400000" scaled="0"/>
              </a:gradFill>
              <a:latin typeface="Segoe UI"/>
            </a:endParaRPr>
          </a:p>
        </p:txBody>
      </p:sp>
      <p:cxnSp>
        <p:nvCxnSpPr>
          <p:cNvPr id="71" name="Straight Connector 70"/>
          <p:cNvCxnSpPr/>
          <p:nvPr/>
        </p:nvCxnSpPr>
        <p:spPr>
          <a:xfrm flipV="1">
            <a:off x="7798845" y="4072166"/>
            <a:ext cx="2230809" cy="1867764"/>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30"/>
          <p:cNvGrpSpPr/>
          <p:nvPr/>
        </p:nvGrpSpPr>
        <p:grpSpPr>
          <a:xfrm>
            <a:off x="8861763" y="2964877"/>
            <a:ext cx="2128241" cy="1842765"/>
            <a:chOff x="9983396" y="3917289"/>
            <a:chExt cx="2702585" cy="2340067"/>
          </a:xfrm>
        </p:grpSpPr>
        <p:grpSp>
          <p:nvGrpSpPr>
            <p:cNvPr id="17" name="Group 31"/>
            <p:cNvGrpSpPr/>
            <p:nvPr/>
          </p:nvGrpSpPr>
          <p:grpSpPr>
            <a:xfrm>
              <a:off x="9983396" y="3917289"/>
              <a:ext cx="2702585" cy="2340067"/>
              <a:chOff x="7084195" y="1381850"/>
              <a:chExt cx="2026939" cy="1755050"/>
            </a:xfrm>
          </p:grpSpPr>
          <p:sp>
            <p:nvSpPr>
              <p:cNvPr id="19" name="Oval 33"/>
              <p:cNvSpPr/>
              <p:nvPr/>
            </p:nvSpPr>
            <p:spPr>
              <a:xfrm>
                <a:off x="7206195" y="1381850"/>
                <a:ext cx="1755050" cy="1755050"/>
              </a:xfrm>
              <a:prstGeom prst="ellipse">
                <a:avLst/>
              </a:prstGeom>
              <a:solidFill>
                <a:schemeClr val="bg1"/>
              </a:solidFill>
              <a:ln w="88900" cmpd="thickThi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79"/>
                <a:endParaRPr lang="en-US" sz="2447" dirty="0">
                  <a:solidFill>
                    <a:srgbClr val="FFFFFF"/>
                  </a:solidFill>
                  <a:latin typeface="Segoe UI"/>
                </a:endParaRPr>
              </a:p>
            </p:txBody>
          </p:sp>
          <p:sp>
            <p:nvSpPr>
              <p:cNvPr id="20" name="TextBox 35"/>
              <p:cNvSpPr txBox="1"/>
              <p:nvPr/>
            </p:nvSpPr>
            <p:spPr>
              <a:xfrm>
                <a:off x="7084195" y="2488390"/>
                <a:ext cx="2026939" cy="274326"/>
              </a:xfrm>
              <a:prstGeom prst="rect">
                <a:avLst/>
              </a:prstGeom>
              <a:noFill/>
            </p:spPr>
            <p:txBody>
              <a:bodyPr wrap="square" lIns="0" tIns="0" rIns="0" bIns="0" rtlCol="0">
                <a:spAutoFit/>
              </a:bodyPr>
              <a:lstStyle/>
              <a:p>
                <a:pPr algn="ctr" defTabSz="932279">
                  <a:lnSpc>
                    <a:spcPct val="90000"/>
                  </a:lnSpc>
                </a:pPr>
                <a:r>
                  <a:rPr lang="en-US" sz="2039" dirty="0">
                    <a:solidFill>
                      <a:srgbClr val="505050"/>
                    </a:solidFill>
                    <a:latin typeface="Segoe UI Semibold" panose="020B0702040204020203" pitchFamily="34" charset="0"/>
                    <a:cs typeface="Segoe UI Semibold" panose="020B0702040204020203" pitchFamily="34" charset="0"/>
                  </a:rPr>
                  <a:t>Windows 10</a:t>
                </a:r>
              </a:p>
            </p:txBody>
          </p:sp>
        </p:grpSp>
        <p:pic>
          <p:nvPicPr>
            <p:cNvPr id="18" name="Picture 32"/>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a:stretch/>
          </p:blipFill>
          <p:spPr bwMode="auto">
            <a:xfrm>
              <a:off x="10833369" y="4342813"/>
              <a:ext cx="922397" cy="87341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Oval 74"/>
          <p:cNvSpPr/>
          <p:nvPr/>
        </p:nvSpPr>
        <p:spPr>
          <a:xfrm>
            <a:off x="7676125" y="5778542"/>
            <a:ext cx="310735" cy="310735"/>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279"/>
            <a:endParaRPr lang="en-US" sz="2447" dirty="0">
              <a:solidFill>
                <a:srgbClr val="FFFFFF"/>
              </a:solidFill>
              <a:latin typeface="Segoe UI"/>
            </a:endParaRPr>
          </a:p>
        </p:txBody>
      </p:sp>
      <p:sp>
        <p:nvSpPr>
          <p:cNvPr id="90" name="Line Callout 1 (Accent Bar) 89"/>
          <p:cNvSpPr/>
          <p:nvPr/>
        </p:nvSpPr>
        <p:spPr bwMode="auto">
          <a:xfrm>
            <a:off x="494255" y="2594257"/>
            <a:ext cx="1432067" cy="570174"/>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374" fontAlgn="base">
              <a:lnSpc>
                <a:spcPct val="90000"/>
              </a:lnSpc>
              <a:spcBef>
                <a:spcPct val="0"/>
              </a:spcBef>
              <a:spcAft>
                <a:spcPct val="0"/>
              </a:spcAft>
            </a:pPr>
            <a:r>
              <a:rPr lang="en-US" sz="1428" dirty="0">
                <a:solidFill>
                  <a:srgbClr val="FFFFFF">
                    <a:lumMod val="50000"/>
                  </a:srgbClr>
                </a:solidFill>
                <a:latin typeface="Segoe UI"/>
                <a:ea typeface="Segoe UI" pitchFamily="34" charset="0"/>
                <a:cs typeface="Segoe UI" pitchFamily="34" charset="0"/>
              </a:rPr>
              <a:t>Converged</a:t>
            </a:r>
          </a:p>
          <a:p>
            <a:pPr algn="r" defTabSz="950374" fontAlgn="base">
              <a:lnSpc>
                <a:spcPct val="90000"/>
              </a:lnSpc>
              <a:spcBef>
                <a:spcPct val="0"/>
              </a:spcBef>
              <a:spcAft>
                <a:spcPct val="0"/>
              </a:spcAft>
            </a:pPr>
            <a:r>
              <a:rPr lang="en-US" sz="1428" dirty="0">
                <a:solidFill>
                  <a:srgbClr val="FFFFFF">
                    <a:lumMod val="50000"/>
                  </a:srgbClr>
                </a:solidFill>
                <a:latin typeface="Segoe UI"/>
                <a:ea typeface="Segoe UI" pitchFamily="34" charset="0"/>
                <a:cs typeface="Segoe UI" pitchFamily="34" charset="0"/>
              </a:rPr>
              <a:t>Operating System kernel</a:t>
            </a:r>
          </a:p>
        </p:txBody>
      </p:sp>
      <p:sp>
        <p:nvSpPr>
          <p:cNvPr id="102" name="Line Callout 1 (Accent Bar) 101"/>
          <p:cNvSpPr/>
          <p:nvPr/>
        </p:nvSpPr>
        <p:spPr bwMode="auto">
          <a:xfrm>
            <a:off x="5267769" y="3886258"/>
            <a:ext cx="1432067" cy="437526"/>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0374" fontAlgn="base">
              <a:lnSpc>
                <a:spcPct val="90000"/>
              </a:lnSpc>
              <a:spcBef>
                <a:spcPct val="0"/>
              </a:spcBef>
              <a:spcAft>
                <a:spcPct val="0"/>
              </a:spcAft>
            </a:pPr>
            <a:r>
              <a:rPr lang="en-US" sz="1428" dirty="0">
                <a:solidFill>
                  <a:srgbClr val="FFFFFF">
                    <a:lumMod val="50000"/>
                  </a:srgbClr>
                </a:solidFill>
                <a:latin typeface="Segoe UI"/>
                <a:ea typeface="Segoe UI" pitchFamily="34" charset="0"/>
                <a:cs typeface="Segoe UI" pitchFamily="34" charset="0"/>
              </a:rPr>
              <a:t>Converged</a:t>
            </a:r>
          </a:p>
          <a:p>
            <a:pPr algn="r" defTabSz="950374" fontAlgn="base">
              <a:lnSpc>
                <a:spcPct val="90000"/>
              </a:lnSpc>
              <a:spcBef>
                <a:spcPct val="0"/>
              </a:spcBef>
              <a:spcAft>
                <a:spcPct val="0"/>
              </a:spcAft>
            </a:pPr>
            <a:r>
              <a:rPr lang="en-US" sz="1428" dirty="0">
                <a:solidFill>
                  <a:srgbClr val="FFFFFF">
                    <a:lumMod val="50000"/>
                  </a:srgbClr>
                </a:solidFill>
                <a:latin typeface="Segoe UI"/>
                <a:ea typeface="Segoe UI" pitchFamily="34" charset="0"/>
                <a:cs typeface="Segoe UI" pitchFamily="34" charset="0"/>
              </a:rPr>
              <a:t>app model</a:t>
            </a:r>
          </a:p>
        </p:txBody>
      </p:sp>
      <p:sp>
        <p:nvSpPr>
          <p:cNvPr id="48" name="Rectangle 47"/>
          <p:cNvSpPr/>
          <p:nvPr/>
        </p:nvSpPr>
        <p:spPr bwMode="auto">
          <a:xfrm>
            <a:off x="3294" y="6832848"/>
            <a:ext cx="12425016" cy="159824"/>
          </a:xfrm>
          <a:prstGeom prst="rect">
            <a:avLst/>
          </a:prstGeom>
          <a:solidFill>
            <a:srgbClr val="021F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8" tIns="146205" rIns="182758" bIns="146205" numCol="1" spcCol="0" rtlCol="0" fromWordArt="0" anchor="t" anchorCtr="0" forceAA="0" compatLnSpc="1">
            <a:prstTxWarp prst="textNoShape">
              <a:avLst/>
            </a:prstTxWarp>
            <a:noAutofit/>
          </a:bodyPr>
          <a:lstStyle/>
          <a:p>
            <a:pPr algn="ctr" defTabSz="931830" fontAlgn="base">
              <a:lnSpc>
                <a:spcPct val="90000"/>
              </a:lnSpc>
              <a:spcBef>
                <a:spcPct val="0"/>
              </a:spcBef>
              <a:spcAft>
                <a:spcPct val="0"/>
              </a:spcAft>
            </a:pPr>
            <a:endParaRPr lang="en-US" sz="2399"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Line Callout 1 (Accent Bar) 46"/>
          <p:cNvSpPr/>
          <p:nvPr/>
        </p:nvSpPr>
        <p:spPr bwMode="auto">
          <a:xfrm>
            <a:off x="10555471" y="2051825"/>
            <a:ext cx="1650287" cy="473559"/>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3239" fontAlgn="base">
              <a:lnSpc>
                <a:spcPct val="90000"/>
              </a:lnSpc>
              <a:spcBef>
                <a:spcPct val="0"/>
              </a:spcBef>
              <a:spcAft>
                <a:spcPts val="408"/>
              </a:spcAft>
            </a:pPr>
            <a:r>
              <a:rPr lang="en-US" sz="1496" dirty="0">
                <a:solidFill>
                  <a:srgbClr val="505050"/>
                </a:solidFill>
                <a:latin typeface="Segoe UI"/>
                <a:ea typeface="Segoe UI" pitchFamily="34" charset="0"/>
                <a:cs typeface="Segoe UI" pitchFamily="34" charset="0"/>
              </a:rPr>
              <a:t>Unified core </a:t>
            </a:r>
            <a:br>
              <a:rPr lang="en-US" sz="1496" dirty="0">
                <a:solidFill>
                  <a:srgbClr val="505050"/>
                </a:solidFill>
                <a:latin typeface="Segoe UI"/>
                <a:ea typeface="Segoe UI" pitchFamily="34" charset="0"/>
                <a:cs typeface="Segoe UI" pitchFamily="34" charset="0"/>
              </a:rPr>
            </a:br>
            <a:r>
              <a:rPr lang="en-US" sz="1496" dirty="0">
                <a:solidFill>
                  <a:srgbClr val="505050"/>
                </a:solidFill>
                <a:latin typeface="Segoe UI"/>
                <a:ea typeface="Segoe UI" pitchFamily="34" charset="0"/>
                <a:cs typeface="Segoe UI" pitchFamily="34" charset="0"/>
              </a:rPr>
              <a:t>and app platform</a:t>
            </a:r>
          </a:p>
        </p:txBody>
      </p:sp>
    </p:spTree>
    <p:extLst>
      <p:ext uri="{BB962C8B-B14F-4D97-AF65-F5344CB8AC3E}">
        <p14:creationId xmlns:p14="http://schemas.microsoft.com/office/powerpoint/2010/main" val="46436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8"/>
                                        </p:tgtEl>
                                        <p:attrNameLst>
                                          <p:attrName>style.visibility</p:attrName>
                                        </p:attrNameLst>
                                      </p:cBhvr>
                                      <p:to>
                                        <p:strVal val="visible"/>
                                      </p:to>
                                    </p:set>
                                    <p:animEffect transition="in" filter="fade">
                                      <p:cBhvr>
                                        <p:cTn id="10" dur="500"/>
                                        <p:tgtEl>
                                          <p:spTgt spid="1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500"/>
                                        <p:tgtEl>
                                          <p:spTgt spid="10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par>
                                <p:cTn id="61" presetID="10" presetClass="entr" presetSubtype="0" fill="hold" nodeType="with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500"/>
                                        <p:tgtEl>
                                          <p:spTgt spid="4"/>
                                        </p:tgtEl>
                                      </p:cBhvr>
                                    </p:animEffect>
                                  </p:childTnLst>
                                </p:cTn>
                              </p:par>
                              <p:par>
                                <p:cTn id="64" presetID="10" presetClass="entr" presetSubtype="0" fill="hold" nodeType="withEffect">
                                  <p:stCondLst>
                                    <p:cond delay="0"/>
                                  </p:stCondLst>
                                  <p:childTnLst>
                                    <p:set>
                                      <p:cBhvr>
                                        <p:cTn id="65" dur="1" fill="hold">
                                          <p:stCondLst>
                                            <p:cond delay="0"/>
                                          </p:stCondLst>
                                        </p:cTn>
                                        <p:tgtEl>
                                          <p:spTgt spid="91"/>
                                        </p:tgtEl>
                                        <p:attrNameLst>
                                          <p:attrName>style.visibility</p:attrName>
                                        </p:attrNameLst>
                                      </p:cBhvr>
                                      <p:to>
                                        <p:strVal val="visible"/>
                                      </p:to>
                                    </p:set>
                                    <p:animEffect transition="in" filter="fade">
                                      <p:cBhvr>
                                        <p:cTn id="66" dur="500"/>
                                        <p:tgtEl>
                                          <p:spTgt spid="9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fade">
                                      <p:cBhvr>
                                        <p:cTn id="75" dur="500"/>
                                        <p:tgtEl>
                                          <p:spTgt spid="6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0"/>
                                        </p:tgtEl>
                                        <p:attrNameLst>
                                          <p:attrName>style.visibility</p:attrName>
                                        </p:attrNameLst>
                                      </p:cBhvr>
                                      <p:to>
                                        <p:strVal val="visible"/>
                                      </p:to>
                                    </p:set>
                                    <p:animEffect transition="in" filter="fade">
                                      <p:cBhvr>
                                        <p:cTn id="78" dur="500"/>
                                        <p:tgtEl>
                                          <p:spTgt spid="7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7"/>
                                        </p:tgtEl>
                                        <p:attrNameLst>
                                          <p:attrName>style.visibility</p:attrName>
                                        </p:attrNameLst>
                                      </p:cBhvr>
                                      <p:to>
                                        <p:strVal val="visible"/>
                                      </p:to>
                                    </p:set>
                                    <p:animEffect transition="in" filter="fade">
                                      <p:cBhvr>
                                        <p:cTn id="81" dur="500"/>
                                        <p:tgtEl>
                                          <p:spTgt spid="6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childTnLst>
                          </p:cTn>
                        </p:par>
                        <p:par>
                          <p:cTn id="85" fill="hold">
                            <p:stCondLst>
                              <p:cond delay="1500"/>
                            </p:stCondLst>
                            <p:childTnLst>
                              <p:par>
                                <p:cTn id="86" presetID="10" presetClass="entr" presetSubtype="0" fill="hold" nodeType="after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fade">
                                      <p:cBhvr>
                                        <p:cTn id="88" dur="500"/>
                                        <p:tgtEl>
                                          <p:spTgt spid="6"/>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fade">
                                      <p:cBhvr>
                                        <p:cTn id="97" dur="500"/>
                                        <p:tgtEl>
                                          <p:spTgt spid="57"/>
                                        </p:tgtEl>
                                      </p:cBhvr>
                                    </p:animEffect>
                                  </p:childTnLst>
                                </p:cTn>
                              </p:par>
                              <p:par>
                                <p:cTn id="98" presetID="10" presetClass="entr" presetSubtype="0" fill="hold"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childTnLst>
                                </p:cTn>
                              </p:par>
                              <p:par>
                                <p:cTn id="101" presetID="10" presetClass="entr" presetSubtype="0"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500"/>
                                        <p:tgtEl>
                                          <p:spTgt spid="8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nodeType="with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childTnLst>
                          </p:cTn>
                        </p:par>
                        <p:par>
                          <p:cTn id="113" fill="hold">
                            <p:stCondLst>
                              <p:cond delay="2000"/>
                            </p:stCondLst>
                            <p:childTnLst>
                              <p:par>
                                <p:cTn id="114" presetID="10" presetClass="entr" presetSubtype="0" fill="hold" grpId="0"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4"/>
                                        </p:tgtEl>
                                        <p:attrNameLst>
                                          <p:attrName>style.visibility</p:attrName>
                                        </p:attrNameLst>
                                      </p:cBhvr>
                                      <p:to>
                                        <p:strVal val="visible"/>
                                      </p:to>
                                    </p:set>
                                    <p:animEffect transition="in" filter="fade">
                                      <p:cBhvr>
                                        <p:cTn id="119" dur="500"/>
                                        <p:tgtEl>
                                          <p:spTgt spid="5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1"/>
                                        </p:tgtEl>
                                        <p:attrNameLst>
                                          <p:attrName>style.visibility</p:attrName>
                                        </p:attrNameLst>
                                      </p:cBhvr>
                                      <p:to>
                                        <p:strVal val="visible"/>
                                      </p:to>
                                    </p:set>
                                    <p:animEffect transition="in" filter="fade">
                                      <p:cBhvr>
                                        <p:cTn id="122" dur="500"/>
                                        <p:tgtEl>
                                          <p:spTgt spid="21"/>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45"/>
                                        </p:tgtEl>
                                        <p:attrNameLst>
                                          <p:attrName>style.visibility</p:attrName>
                                        </p:attrNameLst>
                                      </p:cBhvr>
                                      <p:to>
                                        <p:strVal val="visible"/>
                                      </p:to>
                                    </p:set>
                                    <p:animEffect transition="in" filter="fade">
                                      <p:cBhvr>
                                        <p:cTn id="125" dur="500"/>
                                        <p:tgtEl>
                                          <p:spTgt spid="45"/>
                                        </p:tgtEl>
                                      </p:cBhvr>
                                    </p:animEffect>
                                  </p:childTnLst>
                                </p:cTn>
                              </p:par>
                            </p:childTnLst>
                          </p:cTn>
                        </p:par>
                        <p:par>
                          <p:cTn id="126" fill="hold">
                            <p:stCondLst>
                              <p:cond delay="2500"/>
                            </p:stCondLst>
                            <p:childTnLst>
                              <p:par>
                                <p:cTn id="127" presetID="10" presetClass="entr" presetSubtype="0" fill="hold" grpId="0" nodeType="after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fade">
                                      <p:cBhvr>
                                        <p:cTn id="12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62" grpId="0" animBg="1"/>
      <p:bldP spid="61" grpId="0" animBg="1"/>
      <p:bldP spid="53" grpId="0" animBg="1"/>
      <p:bldP spid="47" grpId="0"/>
      <p:bldP spid="49" grpId="0"/>
      <p:bldP spid="50" grpId="0"/>
      <p:bldP spid="51" grpId="0"/>
      <p:bldP spid="73" grpId="0"/>
      <p:bldP spid="81" grpId="0"/>
      <p:bldP spid="108" grpId="0"/>
      <p:bldP spid="37" grpId="0" animBg="1"/>
      <p:bldP spid="21" grpId="0" animBg="1"/>
      <p:bldP spid="54" grpId="0" animBg="1"/>
      <p:bldP spid="55" grpId="0" animBg="1"/>
      <p:bldP spid="59" grpId="0" animBg="1"/>
      <p:bldP spid="9" grpId="0" animBg="1"/>
      <p:bldP spid="63" grpId="0" animBg="1"/>
      <p:bldP spid="64" grpId="0" animBg="1"/>
      <p:bldP spid="65" grpId="0" animBg="1"/>
      <p:bldP spid="67" grpId="0" animBg="1"/>
      <p:bldP spid="68" grpId="0" animBg="1"/>
      <p:bldP spid="70" grpId="0" animBg="1"/>
      <p:bldP spid="52" grpId="0"/>
      <p:bldP spid="75" grpId="0" animBg="1"/>
      <p:bldP spid="90" grpId="0" animBg="1"/>
      <p:bldP spid="102" grpId="0" animBg="1"/>
      <p:bldP spid="6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1677" y="2567730"/>
            <a:ext cx="12433124" cy="945543"/>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614" tIns="202891" rIns="253614" bIns="202891" numCol="1" spcCol="0" rtlCol="0" fromWordArt="0" anchor="t" anchorCtr="0" forceAA="0" compatLnSpc="1">
            <a:prstTxWarp prst="textNoShape">
              <a:avLst/>
            </a:prstTxWarp>
            <a:noAutofit/>
          </a:bodyPr>
          <a:lstStyle/>
          <a:p>
            <a:pPr algn="ctr" defTabSz="1293110" fontAlgn="base">
              <a:lnSpc>
                <a:spcPct val="90000"/>
              </a:lnSpc>
              <a:spcBef>
                <a:spcPct val="0"/>
              </a:spcBef>
              <a:spcAft>
                <a:spcPct val="0"/>
              </a:spcAft>
            </a:pPr>
            <a:endParaRPr lang="en-US" sz="2448" dirty="0">
              <a:gradFill>
                <a:gsLst>
                  <a:gs pos="2917">
                    <a:srgbClr val="737373"/>
                  </a:gs>
                  <a:gs pos="81000">
                    <a:srgbClr val="737373"/>
                  </a:gs>
                </a:gsLst>
                <a:lin ang="5400000" scaled="0"/>
              </a:gradFill>
              <a:latin typeface="Segoe UI Light"/>
              <a:ea typeface="Segoe UI" pitchFamily="34" charset="0"/>
              <a:cs typeface="Segoe UI" pitchFamily="34" charset="0"/>
            </a:endParaRPr>
          </a:p>
        </p:txBody>
      </p:sp>
      <p:sp>
        <p:nvSpPr>
          <p:cNvPr id="73" name="Back"/>
          <p:cNvSpPr/>
          <p:nvPr/>
        </p:nvSpPr>
        <p:spPr>
          <a:xfrm>
            <a:off x="778415" y="3032601"/>
            <a:ext cx="10910066" cy="140996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32480">
              <a:lnSpc>
                <a:spcPct val="90000"/>
              </a:lnSpc>
              <a:spcBef>
                <a:spcPts val="816"/>
              </a:spcBef>
            </a:pPr>
            <a:endParaRPr lang="en-US" sz="2720" dirty="0">
              <a:solidFill>
                <a:prstClr val="white"/>
              </a:solidFill>
              <a:latin typeface="Segoe UI Light"/>
            </a:endParaRPr>
          </a:p>
        </p:txBody>
      </p:sp>
      <p:grpSp>
        <p:nvGrpSpPr>
          <p:cNvPr id="111" name="Group 110"/>
          <p:cNvGrpSpPr/>
          <p:nvPr/>
        </p:nvGrpSpPr>
        <p:grpSpPr>
          <a:xfrm>
            <a:off x="782632" y="2130622"/>
            <a:ext cx="10910066" cy="1771720"/>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grpSp>
      <p:grpSp>
        <p:nvGrpSpPr>
          <p:cNvPr id="12" name="Group 11"/>
          <p:cNvGrpSpPr/>
          <p:nvPr/>
        </p:nvGrpSpPr>
        <p:grpSpPr>
          <a:xfrm>
            <a:off x="5210645" y="1982385"/>
            <a:ext cx="2015186" cy="201518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grpSp>
      <p:grpSp>
        <p:nvGrpSpPr>
          <p:cNvPr id="96" name="Group 95"/>
          <p:cNvGrpSpPr/>
          <p:nvPr/>
        </p:nvGrpSpPr>
        <p:grpSpPr>
          <a:xfrm>
            <a:off x="768597" y="1843854"/>
            <a:ext cx="10928716" cy="2312561"/>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80"/>
              <a:endParaRPr lang="en-US" sz="2448" dirty="0">
                <a:solidFill>
                  <a:srgbClr val="FFFFFF"/>
                </a:solidFill>
                <a:latin typeface="Segoe UI Light"/>
              </a:endParaRPr>
            </a:p>
          </p:txBody>
        </p:sp>
      </p:grpSp>
      <p:sp>
        <p:nvSpPr>
          <p:cNvPr id="15" name="Rectangle 14"/>
          <p:cNvSpPr/>
          <p:nvPr/>
        </p:nvSpPr>
        <p:spPr>
          <a:xfrm>
            <a:off x="4056993" y="3074211"/>
            <a:ext cx="4322490" cy="555211"/>
          </a:xfrm>
          <a:prstGeom prst="rect">
            <a:avLst/>
          </a:prstGeom>
          <a:noFill/>
        </p:spPr>
        <p:txBody>
          <a:bodyPr wrap="none">
            <a:spAutoFit/>
          </a:bodyPr>
          <a:lstStyle/>
          <a:p>
            <a:pPr algn="ctr" defTabSz="1267879" fontAlgn="base">
              <a:lnSpc>
                <a:spcPct val="90000"/>
              </a:lnSpc>
              <a:spcBef>
                <a:spcPct val="0"/>
              </a:spcBef>
              <a:spcAft>
                <a:spcPct val="0"/>
              </a:spcAft>
              <a:defRPr/>
            </a:pPr>
            <a:r>
              <a:rPr lang="en-US" sz="3264" dirty="0">
                <a:gradFill>
                  <a:gsLst>
                    <a:gs pos="0">
                      <a:srgbClr val="FFFFFF"/>
                    </a:gs>
                    <a:gs pos="100000">
                      <a:srgbClr val="FFFFFF"/>
                    </a:gs>
                  </a:gsLst>
                  <a:lin ang="5400000" scaled="0"/>
                </a:gradFill>
                <a:latin typeface="Segoe UI Light"/>
                <a:ea typeface="Segoe UI" pitchFamily="34" charset="0"/>
                <a:cs typeface="Segoe UI Light" panose="020B0502040204020203" pitchFamily="34" charset="0"/>
              </a:rPr>
              <a:t>Multiple device families</a:t>
            </a:r>
          </a:p>
        </p:txBody>
      </p:sp>
      <p:grpSp>
        <p:nvGrpSpPr>
          <p:cNvPr id="169" name="Group 168"/>
          <p:cNvGrpSpPr/>
          <p:nvPr/>
        </p:nvGrpSpPr>
        <p:grpSpPr>
          <a:xfrm>
            <a:off x="4790475" y="1906258"/>
            <a:ext cx="1366910" cy="774213"/>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72" name="Rectangle 171"/>
            <p:cNvSpPr/>
            <p:nvPr/>
          </p:nvSpPr>
          <p:spPr>
            <a:xfrm>
              <a:off x="1870641" y="3230737"/>
              <a:ext cx="458808" cy="367594"/>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PC</a:t>
              </a:r>
            </a:p>
          </p:txBody>
        </p:sp>
      </p:grpSp>
      <p:grpSp>
        <p:nvGrpSpPr>
          <p:cNvPr id="179" name="Group 178"/>
          <p:cNvGrpSpPr/>
          <p:nvPr/>
        </p:nvGrpSpPr>
        <p:grpSpPr>
          <a:xfrm>
            <a:off x="6279091" y="1906258"/>
            <a:ext cx="1366910" cy="774213"/>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82" name="Rectangle 181"/>
            <p:cNvSpPr/>
            <p:nvPr/>
          </p:nvSpPr>
          <p:spPr>
            <a:xfrm>
              <a:off x="1781924" y="3230737"/>
              <a:ext cx="636245" cy="360419"/>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Xbox</a:t>
              </a:r>
            </a:p>
          </p:txBody>
        </p:sp>
      </p:grpSp>
      <p:grpSp>
        <p:nvGrpSpPr>
          <p:cNvPr id="161" name="Group 160"/>
          <p:cNvGrpSpPr/>
          <p:nvPr/>
        </p:nvGrpSpPr>
        <p:grpSpPr>
          <a:xfrm>
            <a:off x="3247855" y="2067252"/>
            <a:ext cx="1366910" cy="774212"/>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64" name="Rectangle 163"/>
            <p:cNvSpPr/>
            <p:nvPr/>
          </p:nvSpPr>
          <p:spPr>
            <a:xfrm>
              <a:off x="1691334" y="3230737"/>
              <a:ext cx="817423" cy="367595"/>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Mobile</a:t>
              </a:r>
            </a:p>
          </p:txBody>
        </p:sp>
      </p:grpSp>
      <p:grpSp>
        <p:nvGrpSpPr>
          <p:cNvPr id="187" name="Group 186"/>
          <p:cNvGrpSpPr/>
          <p:nvPr/>
        </p:nvGrpSpPr>
        <p:grpSpPr>
          <a:xfrm>
            <a:off x="7821712" y="2067251"/>
            <a:ext cx="1366910" cy="774213"/>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90" name="Rectangle 189"/>
            <p:cNvSpPr/>
            <p:nvPr/>
          </p:nvSpPr>
          <p:spPr>
            <a:xfrm>
              <a:off x="1461627" y="3230737"/>
              <a:ext cx="1276841" cy="360419"/>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Surface Hub</a:t>
              </a:r>
            </a:p>
          </p:txBody>
        </p:sp>
      </p:grpSp>
      <p:grpSp>
        <p:nvGrpSpPr>
          <p:cNvPr id="108" name="Group 107"/>
          <p:cNvGrpSpPr/>
          <p:nvPr/>
        </p:nvGrpSpPr>
        <p:grpSpPr>
          <a:xfrm>
            <a:off x="6358291" y="1364734"/>
            <a:ext cx="1325480" cy="786534"/>
            <a:chOff x="7766687" y="2034058"/>
            <a:chExt cx="1235372" cy="764330"/>
          </a:xfrm>
        </p:grpSpPr>
        <p:pic>
          <p:nvPicPr>
            <p:cNvPr id="113" name="Xbox"/>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8610002" y="2646993"/>
              <a:ext cx="246987" cy="151395"/>
            </a:xfrm>
            <a:prstGeom prst="rect">
              <a:avLst/>
            </a:prstGeom>
          </p:spPr>
        </p:pic>
      </p:grpSp>
      <p:grpSp>
        <p:nvGrpSpPr>
          <p:cNvPr id="192" name="Group 191"/>
          <p:cNvGrpSpPr/>
          <p:nvPr/>
        </p:nvGrpSpPr>
        <p:grpSpPr>
          <a:xfrm>
            <a:off x="9479203" y="2444032"/>
            <a:ext cx="1366910" cy="774212"/>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95" name="Rectangle 194"/>
            <p:cNvSpPr/>
            <p:nvPr/>
          </p:nvSpPr>
          <p:spPr>
            <a:xfrm>
              <a:off x="1594190" y="3230738"/>
              <a:ext cx="1011714" cy="360420"/>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HoloLens</a:t>
              </a: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7796779" y="1375752"/>
            <a:ext cx="1550131" cy="834590"/>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1" name="Group 120"/>
          <p:cNvGrpSpPr/>
          <p:nvPr/>
        </p:nvGrpSpPr>
        <p:grpSpPr>
          <a:xfrm>
            <a:off x="3308658" y="1792518"/>
            <a:ext cx="1411216" cy="544555"/>
            <a:chOff x="2735582" y="1816942"/>
            <a:chExt cx="1315282" cy="529185"/>
          </a:xfrm>
        </p:grpSpPr>
        <p:pic>
          <p:nvPicPr>
            <p:cNvPr id="122" name="2-in-1"/>
            <p:cNvPicPr>
              <a:picLocks noChangeAspect="1"/>
            </p:cNvPicPr>
            <p:nvPr/>
          </p:nvPicPr>
          <p:blipFill rotWithShape="1">
            <a:blip r:embed="rId7">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nvGrpSpPr>
          <p:cNvPr id="135" name="Group 134"/>
          <p:cNvGrpSpPr/>
          <p:nvPr/>
        </p:nvGrpSpPr>
        <p:grpSpPr>
          <a:xfrm>
            <a:off x="4875205" y="1476990"/>
            <a:ext cx="1371944" cy="747164"/>
            <a:chOff x="4538410" y="1456930"/>
            <a:chExt cx="1278681" cy="726073"/>
          </a:xfrm>
        </p:grpSpPr>
        <p:pic>
          <p:nvPicPr>
            <p:cNvPr id="136" name="Desktop"/>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9799133" y="2299199"/>
            <a:ext cx="798560" cy="302235"/>
          </a:xfrm>
          <a:prstGeom prst="rect">
            <a:avLst/>
          </a:prstGeom>
          <a:noFill/>
          <a:ln>
            <a:noFill/>
          </a:ln>
        </p:spPr>
      </p:pic>
      <p:grpSp>
        <p:nvGrpSpPr>
          <p:cNvPr id="16" name="Group 15"/>
          <p:cNvGrpSpPr/>
          <p:nvPr/>
        </p:nvGrpSpPr>
        <p:grpSpPr>
          <a:xfrm>
            <a:off x="1623071" y="2444030"/>
            <a:ext cx="1366910" cy="774214"/>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331" rIns="0" bIns="0" numCol="1" spcCol="0" rtlCol="0" fromWordArt="0" anchor="b" anchorCtr="0" forceAA="0" compatLnSpc="1">
              <a:prstTxWarp prst="textNoShape">
                <a:avLst/>
              </a:prstTxWarp>
              <a:noAutofit/>
            </a:bodyPr>
            <a:lstStyle/>
            <a:p>
              <a:pPr algn="ctr" defTabSz="1267879" fontAlgn="base">
                <a:lnSpc>
                  <a:spcPct val="90000"/>
                </a:lnSpc>
                <a:spcBef>
                  <a:spcPct val="0"/>
                </a:spcBef>
                <a:spcAft>
                  <a:spcPct val="0"/>
                </a:spcAft>
                <a:defRPr/>
              </a:pPr>
              <a:endParaRPr lang="en-US" sz="1428"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Light"/>
                <a:ea typeface="Segoe UI" pitchFamily="34" charset="0"/>
                <a:cs typeface="Segoe UI Semibold" panose="020B0702040204020203" pitchFamily="34" charset="0"/>
              </a:endParaRPr>
            </a:p>
          </p:txBody>
        </p:sp>
        <p:sp>
          <p:nvSpPr>
            <p:cNvPr id="13" name="Rectangle 12"/>
            <p:cNvSpPr/>
            <p:nvPr/>
          </p:nvSpPr>
          <p:spPr>
            <a:xfrm>
              <a:off x="1424219" y="3230737"/>
              <a:ext cx="1351652" cy="367595"/>
            </a:xfrm>
            <a:prstGeom prst="rect">
              <a:avLst/>
            </a:prstGeom>
          </p:spPr>
          <p:txBody>
            <a:bodyPr wrap="none">
              <a:spAutoFit/>
            </a:bodyPr>
            <a:lstStyle/>
            <a:p>
              <a:pPr algn="ctr" defTabSz="1267879" fontAlgn="base">
                <a:lnSpc>
                  <a:spcPct val="90000"/>
                </a:lnSpc>
                <a:spcBef>
                  <a:spcPct val="0"/>
                </a:spcBef>
                <a:spcAft>
                  <a:spcPct val="0"/>
                </a:spcAft>
                <a:defRPr/>
              </a:pPr>
              <a:r>
                <a:rPr lang="en-US" sz="1428" dirty="0">
                  <a:gradFill>
                    <a:gsLst>
                      <a:gs pos="0">
                        <a:srgbClr val="FFFFFF"/>
                      </a:gs>
                      <a:gs pos="100000">
                        <a:srgbClr val="FFFFFF"/>
                      </a:gs>
                    </a:gsLst>
                    <a:lin ang="5400000" scaled="0"/>
                  </a:gradFill>
                  <a:latin typeface="Segoe UI Light"/>
                  <a:ea typeface="Segoe UI" pitchFamily="34" charset="0"/>
                  <a:cs typeface="Segoe UI Semibold" panose="020B0702040204020203" pitchFamily="34" charset="0"/>
                </a:rPr>
                <a:t>Devices +IoT</a:t>
              </a:r>
            </a:p>
          </p:txBody>
        </p:sp>
      </p:grpSp>
      <p:grpSp>
        <p:nvGrpSpPr>
          <p:cNvPr id="129" name="Group 128"/>
          <p:cNvGrpSpPr/>
          <p:nvPr/>
        </p:nvGrpSpPr>
        <p:grpSpPr>
          <a:xfrm>
            <a:off x="1770296" y="2302554"/>
            <a:ext cx="1009826" cy="379630"/>
            <a:chOff x="1371004" y="2381442"/>
            <a:chExt cx="941178" cy="368913"/>
          </a:xfrm>
        </p:grpSpPr>
        <p:pic>
          <p:nvPicPr>
            <p:cNvPr id="130" name="IoT"/>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624717" y="2463513"/>
              <a:ext cx="485404" cy="286842"/>
            </a:xfrm>
            <a:prstGeom prst="rect">
              <a:avLst/>
            </a:prstGeom>
          </p:spPr>
        </p:pic>
      </p:grpSp>
      <p:sp>
        <p:nvSpPr>
          <p:cNvPr id="110" name="TextBox 109"/>
          <p:cNvSpPr txBox="1"/>
          <p:nvPr/>
        </p:nvSpPr>
        <p:spPr>
          <a:xfrm>
            <a:off x="3339119" y="3012662"/>
            <a:ext cx="5615841" cy="687035"/>
          </a:xfrm>
          <a:prstGeom prst="rect">
            <a:avLst/>
          </a:prstGeom>
          <a:noFill/>
        </p:spPr>
        <p:txBody>
          <a:bodyPr wrap="square" lIns="139873" tIns="111898" rIns="139873" bIns="111898" rtlCol="0">
            <a:spAutoFit/>
          </a:bodyPr>
          <a:lstStyle/>
          <a:p>
            <a:pPr algn="ctr" defTabSz="932504">
              <a:lnSpc>
                <a:spcPct val="90000"/>
              </a:lnSpc>
              <a:spcBef>
                <a:spcPts val="612"/>
              </a:spcBef>
            </a:pPr>
            <a:r>
              <a:rPr lang="en-US" sz="3264" dirty="0">
                <a:gradFill>
                  <a:gsLst>
                    <a:gs pos="0">
                      <a:srgbClr val="FFFFFF"/>
                    </a:gs>
                    <a:gs pos="100000">
                      <a:srgbClr val="FFFFFF"/>
                    </a:gs>
                  </a:gsLst>
                  <a:lin ang="5400000" scaled="0"/>
                </a:gradFill>
                <a:latin typeface="Segoe UI Light"/>
                <a:ea typeface="Segoe UI" pitchFamily="34" charset="0"/>
                <a:cs typeface="Segoe UI Light" panose="020B0502040204020203" pitchFamily="34" charset="0"/>
              </a:rPr>
              <a:t>Universal Windows Apps</a:t>
            </a:r>
          </a:p>
        </p:txBody>
      </p:sp>
      <p:grpSp>
        <p:nvGrpSpPr>
          <p:cNvPr id="75" name="Store"/>
          <p:cNvGrpSpPr/>
          <p:nvPr/>
        </p:nvGrpSpPr>
        <p:grpSpPr>
          <a:xfrm>
            <a:off x="7026853" y="4255325"/>
            <a:ext cx="2289967" cy="762296"/>
            <a:chOff x="7574900" y="3506973"/>
            <a:chExt cx="1688884" cy="617463"/>
          </a:xfrm>
        </p:grpSpPr>
        <p:sp>
          <p:nvSpPr>
            <p:cNvPr id="76" name="TextBox 75"/>
            <p:cNvSpPr txBox="1"/>
            <p:nvPr/>
          </p:nvSpPr>
          <p:spPr>
            <a:xfrm>
              <a:off x="7853238" y="3506973"/>
              <a:ext cx="1410546" cy="617463"/>
            </a:xfrm>
            <a:prstGeom prst="rect">
              <a:avLst/>
            </a:prstGeom>
            <a:noFill/>
          </p:spPr>
          <p:txBody>
            <a:bodyPr wrap="square" lIns="186497" tIns="149198" rIns="186497" bIns="149198" rtlCol="0">
              <a:spAutoFit/>
            </a:bodyPr>
            <a:lstStyle/>
            <a:p>
              <a:pPr defTabSz="932480">
                <a:lnSpc>
                  <a:spcPct val="90000"/>
                </a:lnSpc>
                <a:spcBef>
                  <a:spcPts val="816"/>
                </a:spcBef>
              </a:pPr>
              <a:r>
                <a:rPr lang="en-US" sz="1632" dirty="0">
                  <a:solidFill>
                    <a:srgbClr val="0078D7">
                      <a:lumMod val="20000"/>
                      <a:lumOff val="80000"/>
                    </a:srgbClr>
                  </a:solidFill>
                  <a:latin typeface="Segoe UI Light"/>
                </a:rPr>
                <a:t>One Store +</a:t>
              </a:r>
              <a:br>
                <a:rPr lang="en-US" sz="1632" dirty="0">
                  <a:solidFill>
                    <a:srgbClr val="0078D7">
                      <a:lumMod val="20000"/>
                      <a:lumOff val="80000"/>
                    </a:srgbClr>
                  </a:solidFill>
                  <a:latin typeface="Segoe UI Light"/>
                </a:rPr>
              </a:br>
              <a:r>
                <a:rPr lang="en-US" sz="1632" dirty="0">
                  <a:solidFill>
                    <a:srgbClr val="0078D7">
                      <a:lumMod val="20000"/>
                      <a:lumOff val="80000"/>
                    </a:srgbClr>
                  </a:solidFill>
                  <a:latin typeface="Segoe UI Light"/>
                </a:rPr>
                <a:t>One Dev Center</a:t>
              </a:r>
            </a:p>
          </p:txBody>
        </p:sp>
        <p:pic>
          <p:nvPicPr>
            <p:cNvPr id="77" name="Picture 7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p:spPr>
        </p:pic>
      </p:grpSp>
      <p:grpSp>
        <p:nvGrpSpPr>
          <p:cNvPr id="78" name="Legacy"/>
          <p:cNvGrpSpPr/>
          <p:nvPr/>
        </p:nvGrpSpPr>
        <p:grpSpPr>
          <a:xfrm>
            <a:off x="8875598" y="3949003"/>
            <a:ext cx="1555796" cy="762296"/>
            <a:chOff x="5616311" y="3984573"/>
            <a:chExt cx="1260204" cy="617463"/>
          </a:xfrm>
        </p:grpSpPr>
        <p:pic>
          <p:nvPicPr>
            <p:cNvPr id="79" name="Picture 7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7463"/>
            </a:xfrm>
            <a:prstGeom prst="rect">
              <a:avLst/>
            </a:prstGeom>
            <a:noFill/>
          </p:spPr>
          <p:txBody>
            <a:bodyPr wrap="square" lIns="124331" tIns="149198" rIns="0" bIns="149198" rtlCol="0">
              <a:spAutoFit/>
            </a:bodyPr>
            <a:lstStyle/>
            <a:p>
              <a:pPr defTabSz="932480">
                <a:lnSpc>
                  <a:spcPct val="90000"/>
                </a:lnSpc>
                <a:spcBef>
                  <a:spcPts val="816"/>
                </a:spcBef>
              </a:pPr>
              <a:r>
                <a:rPr lang="en-US" sz="1632" dirty="0">
                  <a:solidFill>
                    <a:srgbClr val="0078D7">
                      <a:lumMod val="20000"/>
                      <a:lumOff val="80000"/>
                    </a:srgbClr>
                  </a:solidFill>
                  <a:latin typeface="Segoe UI Light"/>
                </a:rPr>
                <a:t>Reuse Existing Code</a:t>
              </a:r>
            </a:p>
          </p:txBody>
        </p:sp>
      </p:grpSp>
      <p:grpSp>
        <p:nvGrpSpPr>
          <p:cNvPr id="83" name="One SDK"/>
          <p:cNvGrpSpPr/>
          <p:nvPr/>
        </p:nvGrpSpPr>
        <p:grpSpPr>
          <a:xfrm>
            <a:off x="5352462" y="4404922"/>
            <a:ext cx="1845242" cy="762296"/>
            <a:chOff x="4428826" y="3733778"/>
            <a:chExt cx="1357092" cy="560634"/>
          </a:xfrm>
        </p:grpSpPr>
        <p:sp>
          <p:nvSpPr>
            <p:cNvPr id="84" name="TextBox 83"/>
            <p:cNvSpPr txBox="1"/>
            <p:nvPr/>
          </p:nvSpPr>
          <p:spPr>
            <a:xfrm>
              <a:off x="4608153" y="3733778"/>
              <a:ext cx="1177765" cy="560634"/>
            </a:xfrm>
            <a:prstGeom prst="rect">
              <a:avLst/>
            </a:prstGeom>
            <a:noFill/>
          </p:spPr>
          <p:txBody>
            <a:bodyPr wrap="square" lIns="186497" tIns="149198" rIns="186497" bIns="149198" rtlCol="0">
              <a:spAutoFit/>
            </a:bodyPr>
            <a:lstStyle/>
            <a:p>
              <a:pPr defTabSz="932480">
                <a:lnSpc>
                  <a:spcPct val="90000"/>
                </a:lnSpc>
                <a:spcBef>
                  <a:spcPts val="816"/>
                </a:spcBef>
              </a:pPr>
              <a:r>
                <a:rPr lang="en-US" sz="1632" dirty="0">
                  <a:solidFill>
                    <a:srgbClr val="0078D7">
                      <a:lumMod val="20000"/>
                      <a:lumOff val="80000"/>
                    </a:srgbClr>
                  </a:solidFill>
                  <a:latin typeface="Segoe UI Light"/>
                </a:rPr>
                <a:t>One SDK + Tooling</a:t>
              </a:r>
            </a:p>
          </p:txBody>
        </p:sp>
        <p:pic>
          <p:nvPicPr>
            <p:cNvPr id="85" name="Picture 8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86" name="Adaptive UI"/>
          <p:cNvGrpSpPr/>
          <p:nvPr/>
        </p:nvGrpSpPr>
        <p:grpSpPr>
          <a:xfrm>
            <a:off x="1558111" y="3938903"/>
            <a:ext cx="2097795" cy="762296"/>
            <a:chOff x="1274764" y="3263907"/>
            <a:chExt cx="1542833" cy="560634"/>
          </a:xfrm>
        </p:grpSpPr>
        <p:sp>
          <p:nvSpPr>
            <p:cNvPr id="87" name="TextBox 86"/>
            <p:cNvSpPr txBox="1"/>
            <p:nvPr/>
          </p:nvSpPr>
          <p:spPr>
            <a:xfrm>
              <a:off x="1592022" y="3263907"/>
              <a:ext cx="1225575" cy="560634"/>
            </a:xfrm>
            <a:prstGeom prst="rect">
              <a:avLst/>
            </a:prstGeom>
            <a:noFill/>
          </p:spPr>
          <p:txBody>
            <a:bodyPr wrap="square" lIns="186497" tIns="149198" rIns="186497" bIns="149198" rtlCol="0">
              <a:spAutoFit/>
            </a:bodyPr>
            <a:lstStyle/>
            <a:p>
              <a:pPr defTabSz="932480">
                <a:lnSpc>
                  <a:spcPct val="90000"/>
                </a:lnSpc>
                <a:spcBef>
                  <a:spcPts val="816"/>
                </a:spcBef>
              </a:pPr>
              <a:r>
                <a:rPr lang="en-US" sz="1632" dirty="0">
                  <a:solidFill>
                    <a:srgbClr val="0078D7">
                      <a:lumMod val="20000"/>
                      <a:lumOff val="80000"/>
                    </a:srgbClr>
                  </a:solidFill>
                  <a:latin typeface="Segoe UI Light"/>
                </a:rPr>
                <a:t>Adaptive </a:t>
              </a:r>
              <a:br>
                <a:rPr lang="en-US" sz="1632" dirty="0">
                  <a:solidFill>
                    <a:srgbClr val="0078D7">
                      <a:lumMod val="20000"/>
                      <a:lumOff val="80000"/>
                    </a:srgbClr>
                  </a:solidFill>
                  <a:latin typeface="Segoe UI Light"/>
                </a:rPr>
              </a:br>
              <a:r>
                <a:rPr lang="en-US" sz="1632" dirty="0">
                  <a:solidFill>
                    <a:srgbClr val="0078D7">
                      <a:lumMod val="20000"/>
                      <a:lumOff val="80000"/>
                    </a:srgbClr>
                  </a:solidFill>
                  <a:latin typeface="Segoe UI Light"/>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4331" tIns="62166" rIns="124331" bIns="62166"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8" dirty="0">
                    <a:solidFill>
                      <a:srgbClr val="0078D7">
                        <a:lumMod val="20000"/>
                        <a:lumOff val="80000"/>
                      </a:srgbClr>
                    </a:solidFill>
                    <a:latin typeface="Segoe UI Light"/>
                  </a:endParaRPr>
                </a:p>
              </p:txBody>
            </p:sp>
            <p:pic>
              <p:nvPicPr>
                <p:cNvPr id="93" name="Picture 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94" name="NUI"/>
          <p:cNvGrpSpPr/>
          <p:nvPr/>
        </p:nvGrpSpPr>
        <p:grpSpPr>
          <a:xfrm>
            <a:off x="3474169" y="4337241"/>
            <a:ext cx="1957499" cy="762296"/>
            <a:chOff x="2810595" y="3636234"/>
            <a:chExt cx="1439652" cy="560634"/>
          </a:xfrm>
        </p:grpSpPr>
        <p:sp>
          <p:nvSpPr>
            <p:cNvPr id="95" name="TextBox 94"/>
            <p:cNvSpPr txBox="1"/>
            <p:nvPr/>
          </p:nvSpPr>
          <p:spPr>
            <a:xfrm>
              <a:off x="2988031" y="3636234"/>
              <a:ext cx="1262216" cy="560634"/>
            </a:xfrm>
            <a:prstGeom prst="rect">
              <a:avLst/>
            </a:prstGeom>
            <a:noFill/>
          </p:spPr>
          <p:txBody>
            <a:bodyPr wrap="square" lIns="186497" tIns="149198" rIns="186497" bIns="149198" rtlCol="0">
              <a:spAutoFit/>
            </a:bodyPr>
            <a:lstStyle/>
            <a:p>
              <a:pPr defTabSz="932480">
                <a:lnSpc>
                  <a:spcPct val="90000"/>
                </a:lnSpc>
                <a:spcBef>
                  <a:spcPts val="816"/>
                </a:spcBef>
              </a:pPr>
              <a:r>
                <a:rPr lang="en-US" sz="1632" dirty="0">
                  <a:solidFill>
                    <a:srgbClr val="0078D7">
                      <a:lumMod val="20000"/>
                      <a:lumOff val="80000"/>
                    </a:srgbClr>
                  </a:solidFill>
                  <a:latin typeface="Segoe UI Light"/>
                </a:rPr>
                <a:t>Natural</a:t>
              </a:r>
              <a:br>
                <a:rPr lang="en-US" sz="1632" dirty="0">
                  <a:solidFill>
                    <a:srgbClr val="0078D7">
                      <a:lumMod val="20000"/>
                      <a:lumOff val="80000"/>
                    </a:srgbClr>
                  </a:solidFill>
                  <a:latin typeface="Segoe UI Light"/>
                </a:rPr>
              </a:br>
              <a:r>
                <a:rPr lang="en-US" sz="1632" dirty="0">
                  <a:solidFill>
                    <a:srgbClr val="0078D7">
                      <a:lumMod val="20000"/>
                      <a:lumOff val="80000"/>
                    </a:srgbClr>
                  </a:solidFill>
                  <a:latin typeface="Segoe UI Light"/>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6831" tIns="63415" rIns="126831" bIns="6341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8" dirty="0">
                  <a:solidFill>
                    <a:srgbClr val="0078D7">
                      <a:lumMod val="20000"/>
                      <a:lumOff val="80000"/>
                    </a:srgbClr>
                  </a:solidFill>
                  <a:latin typeface="Segoe UI Light"/>
                </a:endParaRPr>
              </a:p>
            </p:txBody>
          </p:sp>
          <p:pic>
            <p:nvPicPr>
              <p:cNvPr id="109" name="Picture 10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872522" y="4435691"/>
            <a:ext cx="2030692" cy="1460971"/>
            <a:chOff x="8610991" y="1992417"/>
            <a:chExt cx="3186889" cy="2292792"/>
          </a:xfrm>
        </p:grpSpPr>
        <p:pic>
          <p:nvPicPr>
            <p:cNvPr id="207" name="Picture 206"/>
            <p:cNvPicPr>
              <a:picLocks noChangeAspect="1"/>
            </p:cNvPicPr>
            <p:nvPr/>
          </p:nvPicPr>
          <p:blipFill rotWithShape="1">
            <a:blip r:embed="rId26" cstate="print">
              <a:extLst>
                <a:ext uri="{28A0092B-C50C-407E-A947-70E740481C1C}">
                  <a14:useLocalDpi xmlns:a14="http://schemas.microsoft.com/office/drawing/2010/main" val="0"/>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a:extLst>
                <a:ext uri="{28A0092B-C50C-407E-A947-70E740481C1C}">
                  <a14:useLocalDpi xmlns:a14="http://schemas.microsoft.com/office/drawing/2010/main" val="0"/>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print">
              <a:extLst>
                <a:ext uri="{28A0092B-C50C-407E-A947-70E740481C1C}">
                  <a14:useLocalDpi xmlns:a14="http://schemas.microsoft.com/office/drawing/2010/main" val="0"/>
                </a:ext>
              </a:extLst>
            </a:blip>
            <a:stretch>
              <a:fillRect/>
            </a:stretch>
          </p:blipFill>
          <p:spPr bwMode="ltGray">
            <a:xfrm>
              <a:off x="8656422" y="2030494"/>
              <a:ext cx="3101655" cy="1731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pic>
        <p:nvPicPr>
          <p:cNvPr id="210" name="PPI"/>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bwMode="ltGray">
          <a:xfrm>
            <a:off x="1224985" y="4442873"/>
            <a:ext cx="2929880" cy="1787482"/>
          </a:xfrm>
          <a:prstGeom prst="rect">
            <a:avLst/>
          </a:prstGeom>
        </p:spPr>
      </p:pic>
      <p:pic>
        <p:nvPicPr>
          <p:cNvPr id="214" name="Picture 213" descr="141215_B-hero_01.png"/>
          <p:cNvPicPr>
            <a:picLocks noChangeAspect="1"/>
          </p:cNvPicPr>
          <p:nvPr/>
        </p:nvPicPr>
        <p:blipFill rotWithShape="1">
          <a:blip r:embed="rId30" cstate="print">
            <a:extLst>
              <a:ext uri="{28A0092B-C50C-407E-A947-70E740481C1C}">
                <a14:useLocalDpi xmlns:a14="http://schemas.microsoft.com/office/drawing/2010/main" val="0"/>
              </a:ext>
            </a:extLst>
          </a:blip>
          <a:srcRect/>
          <a:stretch/>
        </p:blipFill>
        <p:spPr>
          <a:xfrm>
            <a:off x="7462440" y="4434052"/>
            <a:ext cx="2241095" cy="884376"/>
          </a:xfrm>
          <a:prstGeom prst="rect">
            <a:avLst/>
          </a:prstGeom>
          <a:noFill/>
          <a:ln>
            <a:noFill/>
          </a:ln>
        </p:spPr>
      </p:pic>
      <p:grpSp>
        <p:nvGrpSpPr>
          <p:cNvPr id="211" name="Group 210"/>
          <p:cNvGrpSpPr/>
          <p:nvPr/>
        </p:nvGrpSpPr>
        <p:grpSpPr>
          <a:xfrm>
            <a:off x="10163423" y="4439630"/>
            <a:ext cx="1115956" cy="632480"/>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6" rIns="182732" bIns="146186" numCol="1" spcCol="0" rtlCol="0" fromWordArt="0" anchor="t" anchorCtr="0" forceAA="0" compatLnSpc="1">
              <a:prstTxWarp prst="textNoShape">
                <a:avLst/>
              </a:prstTxWarp>
              <a:noAutofit/>
            </a:bodyPr>
            <a:lstStyle/>
            <a:p>
              <a:pPr algn="ctr" defTabSz="931722" fontAlgn="base">
                <a:lnSpc>
                  <a:spcPct val="90000"/>
                </a:lnSpc>
                <a:spcBef>
                  <a:spcPct val="0"/>
                </a:spcBef>
                <a:spcAft>
                  <a:spcPct val="0"/>
                </a:spcAft>
              </a:pPr>
              <a:endParaRPr lang="en-US" sz="239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12" name="Picture 211"/>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145210" y="935912"/>
            <a:ext cx="1579178" cy="1004448"/>
          </a:xfrm>
          <a:prstGeom prst="rect">
            <a:avLst/>
          </a:prstGeom>
        </p:spPr>
      </p:pic>
      <p:pic>
        <p:nvPicPr>
          <p:cNvPr id="102" name="Picture 101"/>
          <p:cNvPicPr>
            <a:picLocks noChangeAspect="1"/>
          </p:cNvPicPr>
          <p:nvPr/>
        </p:nvPicPr>
        <p:blipFill rotWithShape="1">
          <a:blip r:embed="rId32" cstate="print">
            <a:extLst>
              <a:ext uri="{28A0092B-C50C-407E-A947-70E740481C1C}">
                <a14:useLocalDpi xmlns:a14="http://schemas.microsoft.com/office/drawing/2010/main" val="0"/>
              </a:ext>
            </a:extLst>
          </a:blip>
          <a:srcRect r="10956" b="15432"/>
          <a:stretch/>
        </p:blipFill>
        <p:spPr>
          <a:xfrm>
            <a:off x="6145210" y="935912"/>
            <a:ext cx="1579178" cy="1004448"/>
          </a:xfrm>
          <a:prstGeom prst="rect">
            <a:avLst/>
          </a:prstGeom>
        </p:spPr>
      </p:pic>
      <p:pic>
        <p:nvPicPr>
          <p:cNvPr id="103" name="Picture 10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221617" y="935913"/>
            <a:ext cx="1556202" cy="1144859"/>
          </a:xfrm>
          <a:prstGeom prst="rect">
            <a:avLst/>
          </a:prstGeom>
        </p:spPr>
      </p:pic>
      <p:pic>
        <p:nvPicPr>
          <p:cNvPr id="104" name="Picture 10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4142526" y="935913"/>
            <a:ext cx="1528238" cy="977070"/>
          </a:xfrm>
          <a:prstGeom prst="rect">
            <a:avLst/>
          </a:prstGeom>
        </p:spPr>
      </p:pic>
      <p:pic>
        <p:nvPicPr>
          <p:cNvPr id="105" name="Picture 104"/>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474327" y="935913"/>
            <a:ext cx="887287" cy="681309"/>
          </a:xfrm>
          <a:prstGeom prst="rect">
            <a:avLst/>
          </a:prstGeom>
        </p:spPr>
      </p:pic>
      <p:pic>
        <p:nvPicPr>
          <p:cNvPr id="106" name="Picture 105"/>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77191" y="935913"/>
            <a:ext cx="607368" cy="591524"/>
          </a:xfrm>
          <a:prstGeom prst="rect">
            <a:avLst/>
          </a:prstGeom>
        </p:spPr>
      </p:pic>
      <p:pic>
        <p:nvPicPr>
          <p:cNvPr id="139" name="Picture 138"/>
          <p:cNvPicPr>
            <a:picLocks noChangeAspect="1"/>
          </p:cNvPicPr>
          <p:nvPr/>
        </p:nvPicPr>
        <p:blipFill rotWithShape="1">
          <a:blip r:embed="rId37" cstate="print">
            <a:extLst>
              <a:ext uri="{28A0092B-C50C-407E-A947-70E740481C1C}">
                <a14:useLocalDpi xmlns:a14="http://schemas.microsoft.com/office/drawing/2010/main" val="0"/>
              </a:ext>
            </a:extLst>
          </a:blip>
          <a:srcRect l="6535" r="9044"/>
          <a:stretch/>
        </p:blipFill>
        <p:spPr>
          <a:xfrm>
            <a:off x="2801991" y="935914"/>
            <a:ext cx="869914" cy="866507"/>
          </a:xfrm>
          <a:prstGeom prst="rect">
            <a:avLst/>
          </a:prstGeom>
        </p:spPr>
      </p:pic>
      <p:pic>
        <p:nvPicPr>
          <p:cNvPr id="140" name="Picture 139"/>
          <p:cNvPicPr>
            <a:picLocks noChangeAspect="1"/>
          </p:cNvPicPr>
          <p:nvPr/>
        </p:nvPicPr>
        <p:blipFill rotWithShape="1">
          <a:blip r:embed="rId38" cstate="print">
            <a:extLst>
              <a:ext uri="{28A0092B-C50C-407E-A947-70E740481C1C}">
                <a14:useLocalDpi xmlns:a14="http://schemas.microsoft.com/office/drawing/2010/main" val="0"/>
              </a:ext>
            </a:extLst>
          </a:blip>
          <a:srcRect r="12153"/>
          <a:stretch/>
        </p:blipFill>
        <p:spPr>
          <a:xfrm>
            <a:off x="8171782" y="935912"/>
            <a:ext cx="1609459" cy="1036860"/>
          </a:xfrm>
          <a:prstGeom prst="rect">
            <a:avLst/>
          </a:prstGeom>
        </p:spPr>
      </p:pic>
      <p:sp>
        <p:nvSpPr>
          <p:cNvPr id="119" name="TextBox 118"/>
          <p:cNvSpPr txBox="1"/>
          <p:nvPr/>
        </p:nvSpPr>
        <p:spPr>
          <a:xfrm>
            <a:off x="3029545" y="5312459"/>
            <a:ext cx="6154014" cy="687035"/>
          </a:xfrm>
          <a:prstGeom prst="rect">
            <a:avLst/>
          </a:prstGeom>
          <a:noFill/>
        </p:spPr>
        <p:txBody>
          <a:bodyPr wrap="none" lIns="139873" tIns="111898" rIns="139873" bIns="111898" rtlCol="0">
            <a:spAutoFit/>
          </a:bodyPr>
          <a:lstStyle/>
          <a:p>
            <a:pPr defTabSz="932504">
              <a:lnSpc>
                <a:spcPct val="90000"/>
              </a:lnSpc>
              <a:spcBef>
                <a:spcPts val="612"/>
              </a:spcBef>
            </a:pPr>
            <a:r>
              <a:rPr lang="en-US" sz="3264" b="1" dirty="0">
                <a:solidFill>
                  <a:srgbClr val="0070C0"/>
                </a:solidFill>
                <a:latin typeface="Segoe UI Light"/>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3986371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30387" y="3081765"/>
            <a:ext cx="11905295" cy="830997"/>
          </a:xfrm>
        </p:spPr>
        <p:txBody>
          <a:bodyPr/>
          <a:lstStyle/>
          <a:p>
            <a:r>
              <a:rPr lang="en-US" sz="6000" dirty="0">
                <a:latin typeface="Segoe UI Semibold" panose="020B0702040204020203" pitchFamily="34" charset="0"/>
                <a:cs typeface="Segoe UI Semibold" panose="020B0702040204020203" pitchFamily="34" charset="0"/>
              </a:rPr>
              <a:t>Universal Windows Platform (UWP)</a:t>
            </a:r>
          </a:p>
        </p:txBody>
      </p:sp>
    </p:spTree>
    <p:extLst>
      <p:ext uri="{BB962C8B-B14F-4D97-AF65-F5344CB8AC3E}">
        <p14:creationId xmlns:p14="http://schemas.microsoft.com/office/powerpoint/2010/main" val="175909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Windows Core</a:t>
            </a:r>
          </a:p>
        </p:txBody>
      </p:sp>
      <p:sp>
        <p:nvSpPr>
          <p:cNvPr id="4" name="Content Placeholder 3"/>
          <p:cNvSpPr>
            <a:spLocks noGrp="1"/>
          </p:cNvSpPr>
          <p:nvPr>
            <p:ph type="body" sz="quarter" idx="10"/>
          </p:nvPr>
        </p:nvSpPr>
        <p:spPr/>
        <p:txBody>
          <a:bodyPr/>
          <a:lstStyle/>
          <a:p>
            <a:r>
              <a:rPr lang="en-US" dirty="0"/>
              <a:t>The refactored common core</a:t>
            </a:r>
          </a:p>
          <a:p>
            <a:pPr lvl="1"/>
            <a:r>
              <a:rPr lang="en-US" dirty="0"/>
              <a:t>One hardware platform</a:t>
            </a:r>
          </a:p>
          <a:p>
            <a:pPr lvl="1"/>
            <a:r>
              <a:rPr lang="en-US" dirty="0"/>
              <a:t>Universal hardware driver</a:t>
            </a:r>
          </a:p>
          <a:p>
            <a:pPr lvl="1"/>
            <a:r>
              <a:rPr lang="en-US" dirty="0"/>
              <a:t>Standard network and I/O</a:t>
            </a:r>
          </a:p>
        </p:txBody>
      </p:sp>
      <p:grpSp>
        <p:nvGrpSpPr>
          <p:cNvPr id="15" name="Group 14"/>
          <p:cNvGrpSpPr/>
          <p:nvPr/>
        </p:nvGrpSpPr>
        <p:grpSpPr>
          <a:xfrm>
            <a:off x="7166460" y="3600545"/>
            <a:ext cx="4657649" cy="2709051"/>
            <a:chOff x="5707920" y="3142034"/>
            <a:chExt cx="5885233" cy="3044757"/>
          </a:xfrm>
        </p:grpSpPr>
        <p:sp>
          <p:nvSpPr>
            <p:cNvPr id="6" name="Rectangle 5"/>
            <p:cNvSpPr/>
            <p:nvPr/>
          </p:nvSpPr>
          <p:spPr>
            <a:xfrm>
              <a:off x="772154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7" name="Rectangle 6"/>
            <p:cNvSpPr/>
            <p:nvPr/>
          </p:nvSpPr>
          <p:spPr>
            <a:xfrm>
              <a:off x="973517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8" name="Rectangle 7"/>
            <p:cNvSpPr/>
            <p:nvPr/>
          </p:nvSpPr>
          <p:spPr>
            <a:xfrm>
              <a:off x="570792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11" name="Snip Diagonal Corner Rectangle 10"/>
            <p:cNvSpPr/>
            <p:nvPr/>
          </p:nvSpPr>
          <p:spPr>
            <a:xfrm>
              <a:off x="5707920" y="4202349"/>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2" name="Rectangle 11"/>
            <p:cNvSpPr/>
            <p:nvPr/>
          </p:nvSpPr>
          <p:spPr>
            <a:xfrm>
              <a:off x="570792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br>
                <a:rPr lang="en-US" sz="2040" dirty="0">
                  <a:solidFill>
                    <a:prstClr val="white"/>
                  </a:solidFill>
                  <a:latin typeface="Segoe UI Light"/>
                </a:rPr>
              </a:br>
              <a:r>
                <a:rPr lang="en-US" sz="1428" dirty="0">
                  <a:solidFill>
                    <a:prstClr val="white"/>
                  </a:solidFill>
                  <a:latin typeface="Segoe UI Light"/>
                </a:rPr>
                <a:t>SKU</a:t>
              </a:r>
              <a:endParaRPr lang="en-US" sz="2040" dirty="0">
                <a:solidFill>
                  <a:prstClr val="white"/>
                </a:solidFill>
                <a:latin typeface="Segoe UI Light"/>
              </a:endParaRPr>
            </a:p>
          </p:txBody>
        </p:sp>
        <p:sp>
          <p:nvSpPr>
            <p:cNvPr id="13" name="Rectangle 12"/>
            <p:cNvSpPr/>
            <p:nvPr/>
          </p:nvSpPr>
          <p:spPr>
            <a:xfrm>
              <a:off x="7721545"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br>
                <a:rPr lang="en-US" sz="2040" dirty="0">
                  <a:solidFill>
                    <a:prstClr val="white"/>
                  </a:solidFill>
                  <a:latin typeface="Segoe UI Light"/>
                </a:rPr>
              </a:br>
              <a:r>
                <a:rPr lang="en-US" sz="1428" dirty="0">
                  <a:solidFill>
                    <a:prstClr val="white"/>
                  </a:solidFill>
                  <a:latin typeface="Segoe UI Light"/>
                </a:rPr>
                <a:t>SKU</a:t>
              </a:r>
              <a:endParaRPr lang="en-US" sz="2040" dirty="0">
                <a:solidFill>
                  <a:prstClr val="white"/>
                </a:solidFill>
                <a:latin typeface="Segoe UI Light"/>
              </a:endParaRPr>
            </a:p>
          </p:txBody>
        </p:sp>
        <p:sp>
          <p:nvSpPr>
            <p:cNvPr id="14" name="Rectangle 13"/>
            <p:cNvSpPr/>
            <p:nvPr/>
          </p:nvSpPr>
          <p:spPr>
            <a:xfrm>
              <a:off x="9735170" y="314203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br>
                <a:rPr lang="en-US" sz="2040" dirty="0">
                  <a:solidFill>
                    <a:prstClr val="white"/>
                  </a:solidFill>
                  <a:latin typeface="Segoe UI Light"/>
                </a:rPr>
              </a:br>
              <a:r>
                <a:rPr lang="en-US" sz="1428" dirty="0">
                  <a:solidFill>
                    <a:prstClr val="white"/>
                  </a:solidFill>
                  <a:latin typeface="Segoe UI Light"/>
                </a:rPr>
                <a:t>SKU</a:t>
              </a:r>
              <a:endParaRPr lang="en-US" sz="2040" dirty="0">
                <a:solidFill>
                  <a:prstClr val="white"/>
                </a:solidFill>
                <a:latin typeface="Segoe UI Light"/>
              </a:endParaRPr>
            </a:p>
          </p:txBody>
        </p:sp>
      </p:grpSp>
      <p:sp>
        <p:nvSpPr>
          <p:cNvPr id="16" name="Chevron 15"/>
          <p:cNvSpPr/>
          <p:nvPr/>
        </p:nvSpPr>
        <p:spPr>
          <a:xfrm>
            <a:off x="6218239" y="4543952"/>
            <a:ext cx="822235" cy="82223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rgbClr val="737373"/>
              </a:solidFill>
              <a:latin typeface="Segoe UI Light"/>
            </a:endParaRPr>
          </a:p>
        </p:txBody>
      </p:sp>
    </p:spTree>
    <p:extLst>
      <p:ext uri="{BB962C8B-B14F-4D97-AF65-F5344CB8AC3E}">
        <p14:creationId xmlns:p14="http://schemas.microsoft.com/office/powerpoint/2010/main" val="208616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593822" y="447"/>
          <a:ext cx="11248830" cy="65606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p:cNvSpPr>
            <a:spLocks noGrp="1"/>
          </p:cNvSpPr>
          <p:nvPr>
            <p:ph type="body" sz="quarter" idx="10"/>
          </p:nvPr>
        </p:nvSpPr>
        <p:spPr/>
        <p:txBody>
          <a:bodyPr/>
          <a:lstStyle/>
          <a:p>
            <a:endParaRPr lang="en-US" dirty="0"/>
          </a:p>
          <a:p>
            <a:endParaRPr lang="en-US" dirty="0"/>
          </a:p>
        </p:txBody>
      </p:sp>
    </p:spTree>
    <p:extLst>
      <p:ext uri="{BB962C8B-B14F-4D97-AF65-F5344CB8AC3E}">
        <p14:creationId xmlns:p14="http://schemas.microsoft.com/office/powerpoint/2010/main" val="125910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Windows Platform</a:t>
            </a:r>
          </a:p>
        </p:txBody>
      </p:sp>
      <p:sp>
        <p:nvSpPr>
          <p:cNvPr id="3" name="Text Placeholder 2"/>
          <p:cNvSpPr>
            <a:spLocks noGrp="1"/>
          </p:cNvSpPr>
          <p:nvPr>
            <p:ph type="body" sz="quarter" idx="10"/>
          </p:nvPr>
        </p:nvSpPr>
        <p:spPr/>
        <p:txBody>
          <a:bodyPr/>
          <a:lstStyle/>
          <a:p>
            <a:r>
              <a:rPr lang="en-US" dirty="0"/>
              <a:t>A single </a:t>
            </a:r>
            <a:r>
              <a:rPr lang="en-GB" dirty="0"/>
              <a:t>API surface</a:t>
            </a:r>
          </a:p>
          <a:p>
            <a:pPr lvl="1"/>
            <a:r>
              <a:rPr lang="en-GB" dirty="0"/>
              <a:t>A guaranteed API surface</a:t>
            </a:r>
          </a:p>
          <a:p>
            <a:pPr lvl="1"/>
            <a:r>
              <a:rPr lang="en-GB" dirty="0"/>
              <a:t>The same on all devices</a:t>
            </a:r>
            <a:endParaRPr lang="en-US" dirty="0"/>
          </a:p>
        </p:txBody>
      </p:sp>
      <p:grpSp>
        <p:nvGrpSpPr>
          <p:cNvPr id="4" name="Group 3"/>
          <p:cNvGrpSpPr/>
          <p:nvPr/>
        </p:nvGrpSpPr>
        <p:grpSpPr>
          <a:xfrm>
            <a:off x="7154658" y="3058020"/>
            <a:ext cx="4669453" cy="2697248"/>
            <a:chOff x="5904690" y="3144065"/>
            <a:chExt cx="5885233" cy="3042726"/>
          </a:xfrm>
        </p:grpSpPr>
        <p:sp>
          <p:nvSpPr>
            <p:cNvPr id="7" name="Rectangle 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8" name="Rectangle 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9" name="Rectangle 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10" name="Rectangle 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4" name="Snip Diagonal Corner Rectangle 13"/>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Universal Windows Platform</a:t>
              </a:r>
            </a:p>
          </p:txBody>
        </p:sp>
      </p:grpSp>
      <p:sp>
        <p:nvSpPr>
          <p:cNvPr id="15" name="Chevron 14"/>
          <p:cNvSpPr/>
          <p:nvPr/>
        </p:nvSpPr>
        <p:spPr>
          <a:xfrm>
            <a:off x="6218239" y="3031877"/>
            <a:ext cx="822235" cy="82223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rgbClr val="737373"/>
              </a:solidFill>
              <a:latin typeface="Segoe UI Light"/>
            </a:endParaRPr>
          </a:p>
        </p:txBody>
      </p:sp>
      <p:pic>
        <p:nvPicPr>
          <p:cNvPr id="16" name="Picture 15"/>
          <p:cNvPicPr>
            <a:picLocks noChangeAspect="1"/>
          </p:cNvPicPr>
          <p:nvPr/>
        </p:nvPicPr>
        <p:blipFill>
          <a:blip r:embed="rId3"/>
          <a:stretch>
            <a:fillRect/>
          </a:stretch>
        </p:blipFill>
        <p:spPr>
          <a:xfrm>
            <a:off x="413165" y="4050294"/>
            <a:ext cx="6562725" cy="1704975"/>
          </a:xfrm>
          <a:prstGeom prst="rect">
            <a:avLst/>
          </a:prstGeom>
        </p:spPr>
      </p:pic>
      <p:pic>
        <p:nvPicPr>
          <p:cNvPr id="18" name="Picture 17"/>
          <p:cNvPicPr>
            <a:picLocks noChangeAspect="1"/>
          </p:cNvPicPr>
          <p:nvPr/>
        </p:nvPicPr>
        <p:blipFill>
          <a:blip r:embed="rId4"/>
          <a:stretch>
            <a:fillRect/>
          </a:stretch>
        </p:blipFill>
        <p:spPr>
          <a:xfrm>
            <a:off x="621943" y="2758737"/>
            <a:ext cx="5248275" cy="1095375"/>
          </a:xfrm>
          <a:prstGeom prst="rect">
            <a:avLst/>
          </a:prstGeom>
        </p:spPr>
      </p:pic>
    </p:spTree>
    <p:extLst>
      <p:ext uri="{BB962C8B-B14F-4D97-AF65-F5344CB8AC3E}">
        <p14:creationId xmlns:p14="http://schemas.microsoft.com/office/powerpoint/2010/main" val="247404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Interpreted programming languages</a:t>
            </a:r>
          </a:p>
        </p:txBody>
      </p:sp>
      <p:sp>
        <p:nvSpPr>
          <p:cNvPr id="4" name="Text Placeholder 3"/>
          <p:cNvSpPr>
            <a:spLocks noGrp="1"/>
          </p:cNvSpPr>
          <p:nvPr>
            <p:ph type="body" sz="quarter" idx="10"/>
          </p:nvPr>
        </p:nvSpPr>
        <p:spPr>
          <a:xfrm>
            <a:off x="274638" y="1212850"/>
            <a:ext cx="11887200" cy="4308872"/>
          </a:xfrm>
        </p:spPr>
        <p:txBody>
          <a:bodyPr/>
          <a:lstStyle/>
          <a:p>
            <a:pPr marL="571500" indent="-571500">
              <a:buFont typeface="Arial" panose="020B0604020202020204" pitchFamily="34" charset="0"/>
              <a:buChar char="•"/>
            </a:pPr>
            <a:r>
              <a:rPr lang="en-US" dirty="0"/>
              <a:t>High level languages, which abstract most of the inner details of how a computer works</a:t>
            </a:r>
          </a:p>
          <a:p>
            <a:pPr marL="571500" indent="-571500">
              <a:buFont typeface="Arial" panose="020B0604020202020204" pitchFamily="34" charset="0"/>
              <a:buChar char="•"/>
            </a:pPr>
            <a:r>
              <a:rPr lang="en-US" dirty="0"/>
              <a:t>The code is executed directly at runtime, without being directly compiled into machine code</a:t>
            </a:r>
          </a:p>
          <a:p>
            <a:pPr marL="571500" indent="-571500">
              <a:buFont typeface="Arial" panose="020B0604020202020204" pitchFamily="34" charset="0"/>
              <a:buChar char="•"/>
            </a:pPr>
            <a:r>
              <a:rPr lang="en-US" dirty="0"/>
              <a:t>The execution of the code was directly performed by an interpreter, like an old browser for applications built with JavaScript</a:t>
            </a:r>
          </a:p>
        </p:txBody>
      </p:sp>
    </p:spTree>
    <p:extLst>
      <p:ext uri="{BB962C8B-B14F-4D97-AF65-F5344CB8AC3E}">
        <p14:creationId xmlns:p14="http://schemas.microsoft.com/office/powerpoint/2010/main" val="837533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App</a:t>
            </a:r>
          </a:p>
        </p:txBody>
      </p:sp>
      <p:sp>
        <p:nvSpPr>
          <p:cNvPr id="3" name="Text Placeholder 2"/>
          <p:cNvSpPr>
            <a:spLocks noGrp="1"/>
          </p:cNvSpPr>
          <p:nvPr>
            <p:ph type="body" sz="quarter" idx="10"/>
          </p:nvPr>
        </p:nvSpPr>
        <p:spPr/>
        <p:txBody>
          <a:bodyPr/>
          <a:lstStyle/>
          <a:p>
            <a:r>
              <a:rPr lang="en-US" dirty="0"/>
              <a:t>A single binary </a:t>
            </a:r>
          </a:p>
          <a:p>
            <a:pPr lvl="1"/>
            <a:r>
              <a:rPr lang="en-US" dirty="0"/>
              <a:t>Running on any device</a:t>
            </a:r>
          </a:p>
          <a:p>
            <a:pPr lvl="1"/>
            <a:r>
              <a:rPr lang="en-US" dirty="0"/>
              <a:t>Testing for capabilities</a:t>
            </a:r>
          </a:p>
          <a:p>
            <a:pPr lvl="1"/>
            <a:r>
              <a:rPr lang="en-US" dirty="0"/>
              <a:t>Adjusting to devices</a:t>
            </a:r>
          </a:p>
        </p:txBody>
      </p:sp>
      <p:grpSp>
        <p:nvGrpSpPr>
          <p:cNvPr id="16" name="Group 15"/>
          <p:cNvGrpSpPr/>
          <p:nvPr/>
        </p:nvGrpSpPr>
        <p:grpSpPr>
          <a:xfrm>
            <a:off x="7154655" y="2703470"/>
            <a:ext cx="4669454" cy="3606124"/>
            <a:chOff x="6099858" y="2083750"/>
            <a:chExt cx="5493296" cy="4103041"/>
          </a:xfrm>
        </p:grpSpPr>
        <p:grpSp>
          <p:nvGrpSpPr>
            <p:cNvPr id="4" name="Group 3"/>
            <p:cNvGrpSpPr/>
            <p:nvPr/>
          </p:nvGrpSpPr>
          <p:grpSpPr>
            <a:xfrm>
              <a:off x="6099858" y="3144065"/>
              <a:ext cx="5493295" cy="3042726"/>
              <a:chOff x="5904690" y="3144065"/>
              <a:chExt cx="5885233" cy="3042726"/>
            </a:xfrm>
          </p:grpSpPr>
          <p:sp>
            <p:nvSpPr>
              <p:cNvPr id="5" name="Rectangle 4"/>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6" name="Rectangle 5"/>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7" name="Rectangle 6"/>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8" name="Rectangle 7"/>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9" name="Rectangle 8"/>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Universal Windows Platform</a:t>
                </a:r>
              </a:p>
            </p:txBody>
          </p:sp>
        </p:grpSp>
        <p:sp>
          <p:nvSpPr>
            <p:cNvPr id="14" name="Snip Diagonal Corner Rectangle 13"/>
            <p:cNvSpPr/>
            <p:nvPr/>
          </p:nvSpPr>
          <p:spPr>
            <a:xfrm>
              <a:off x="6099858" y="2083750"/>
              <a:ext cx="5493296"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App</a:t>
              </a:r>
            </a:p>
          </p:txBody>
        </p:sp>
      </p:grpSp>
      <p:sp>
        <p:nvSpPr>
          <p:cNvPr id="17" name="Chevron 16"/>
          <p:cNvSpPr/>
          <p:nvPr/>
        </p:nvSpPr>
        <p:spPr>
          <a:xfrm>
            <a:off x="6218239" y="2703472"/>
            <a:ext cx="822235" cy="82223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rgbClr val="737373"/>
              </a:solidFill>
              <a:latin typeface="Segoe UI Light"/>
            </a:endParaRPr>
          </a:p>
        </p:txBody>
      </p:sp>
      <p:pic>
        <p:nvPicPr>
          <p:cNvPr id="12" name="Picture 11"/>
          <p:cNvPicPr>
            <a:picLocks noChangeAspect="1"/>
          </p:cNvPicPr>
          <p:nvPr/>
        </p:nvPicPr>
        <p:blipFill>
          <a:blip r:embed="rId3"/>
          <a:stretch>
            <a:fillRect/>
          </a:stretch>
        </p:blipFill>
        <p:spPr>
          <a:xfrm>
            <a:off x="439451" y="3403428"/>
            <a:ext cx="5854636" cy="2924175"/>
          </a:xfrm>
          <a:prstGeom prst="rect">
            <a:avLst/>
          </a:prstGeom>
        </p:spPr>
      </p:pic>
    </p:spTree>
    <p:extLst>
      <p:ext uri="{BB962C8B-B14F-4D97-AF65-F5344CB8AC3E}">
        <p14:creationId xmlns:p14="http://schemas.microsoft.com/office/powerpoint/2010/main" val="4202289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Extensions</a:t>
            </a:r>
          </a:p>
        </p:txBody>
      </p:sp>
      <p:sp>
        <p:nvSpPr>
          <p:cNvPr id="3" name="Text Placeholder 2"/>
          <p:cNvSpPr>
            <a:spLocks noGrp="1"/>
          </p:cNvSpPr>
          <p:nvPr>
            <p:ph type="body" sz="quarter" idx="10"/>
          </p:nvPr>
        </p:nvSpPr>
        <p:spPr/>
        <p:txBody>
          <a:bodyPr/>
          <a:lstStyle/>
          <a:p>
            <a:r>
              <a:rPr lang="en-US" dirty="0"/>
              <a:t>Device-specific API</a:t>
            </a:r>
            <a:endParaRPr lang="en-GB" dirty="0"/>
          </a:p>
          <a:p>
            <a:pPr lvl="1"/>
            <a:r>
              <a:rPr lang="en-GB" dirty="0"/>
              <a:t>Family-specific capabilities</a:t>
            </a:r>
          </a:p>
          <a:p>
            <a:pPr lvl="1"/>
            <a:r>
              <a:rPr lang="en-GB" dirty="0"/>
              <a:t>Compatible across devices</a:t>
            </a:r>
          </a:p>
          <a:p>
            <a:pPr lvl="1"/>
            <a:r>
              <a:rPr lang="en-GB" dirty="0"/>
              <a:t>Unique update cadence</a:t>
            </a:r>
          </a:p>
          <a:p>
            <a:endParaRPr lang="en-US" dirty="0"/>
          </a:p>
        </p:txBody>
      </p:sp>
      <p:grpSp>
        <p:nvGrpSpPr>
          <p:cNvPr id="25" name="Group 24"/>
          <p:cNvGrpSpPr/>
          <p:nvPr/>
        </p:nvGrpSpPr>
        <p:grpSpPr>
          <a:xfrm>
            <a:off x="7154658" y="3635372"/>
            <a:ext cx="4669453" cy="2674223"/>
            <a:chOff x="5904690" y="3144065"/>
            <a:chExt cx="5885233" cy="3042726"/>
          </a:xfrm>
        </p:grpSpPr>
        <p:sp>
          <p:nvSpPr>
            <p:cNvPr id="27" name="Rectangle 26"/>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28" name="Rectangle 27"/>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29" name="Rectangle 28"/>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a:p>
              <a:pPr algn="ctr">
                <a:lnSpc>
                  <a:spcPct val="90000"/>
                </a:lnSpc>
                <a:spcBef>
                  <a:spcPts val="612"/>
                </a:spcBef>
              </a:pPr>
              <a:r>
                <a:rPr lang="en-US" sz="1428" dirty="0">
                  <a:solidFill>
                    <a:prstClr val="white"/>
                  </a:solidFill>
                  <a:latin typeface="Segoe UI Light"/>
                </a:rPr>
                <a:t>Device</a:t>
              </a:r>
              <a:endParaRPr lang="en-US" sz="2040" dirty="0">
                <a:solidFill>
                  <a:prstClr val="white"/>
                </a:solidFill>
                <a:latin typeface="Segoe UI Light"/>
              </a:endParaRPr>
            </a:p>
          </p:txBody>
        </p:sp>
        <p:sp>
          <p:nvSpPr>
            <p:cNvPr id="30" name="Rectangle 29"/>
            <p:cNvSpPr/>
            <p:nvPr/>
          </p:nvSpPr>
          <p:spPr>
            <a:xfrm>
              <a:off x="5904690" y="4202349"/>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31" name="Rectangle 30"/>
            <p:cNvSpPr/>
            <p:nvPr/>
          </p:nvSpPr>
          <p:spPr>
            <a:xfrm>
              <a:off x="5904690" y="3144065"/>
              <a:ext cx="588523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Universal Windows Platform</a:t>
              </a:r>
            </a:p>
          </p:txBody>
        </p:sp>
      </p:grpSp>
      <p:sp>
        <p:nvSpPr>
          <p:cNvPr id="26" name="Rectangle 25"/>
          <p:cNvSpPr/>
          <p:nvPr/>
        </p:nvSpPr>
        <p:spPr>
          <a:xfrm>
            <a:off x="7154655" y="1754893"/>
            <a:ext cx="4669454" cy="8122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App</a:t>
            </a:r>
          </a:p>
        </p:txBody>
      </p:sp>
      <p:sp>
        <p:nvSpPr>
          <p:cNvPr id="32" name="Snip Diagonal Corner Rectangle 31"/>
          <p:cNvSpPr/>
          <p:nvPr/>
        </p:nvSpPr>
        <p:spPr>
          <a:xfrm>
            <a:off x="8752305" y="2686795"/>
            <a:ext cx="1474159" cy="812206"/>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Phone</a:t>
            </a:r>
          </a:p>
          <a:p>
            <a:pPr algn="ctr">
              <a:lnSpc>
                <a:spcPct val="90000"/>
              </a:lnSpc>
              <a:spcBef>
                <a:spcPts val="612"/>
              </a:spcBef>
            </a:pPr>
            <a:r>
              <a:rPr lang="en-US" sz="1428" dirty="0">
                <a:solidFill>
                  <a:prstClr val="white"/>
                </a:solidFill>
                <a:latin typeface="Segoe UI Light"/>
              </a:rPr>
              <a:t>extension</a:t>
            </a:r>
            <a:endParaRPr lang="en-US" sz="2040" dirty="0">
              <a:solidFill>
                <a:prstClr val="white"/>
              </a:solidFill>
              <a:latin typeface="Segoe UI Light"/>
            </a:endParaRPr>
          </a:p>
        </p:txBody>
      </p:sp>
      <p:sp>
        <p:nvSpPr>
          <p:cNvPr id="33" name="Snip Diagonal Corner Rectangle 32"/>
          <p:cNvSpPr/>
          <p:nvPr/>
        </p:nvSpPr>
        <p:spPr>
          <a:xfrm>
            <a:off x="10349952" y="2686794"/>
            <a:ext cx="1474159" cy="812206"/>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a:p>
            <a:pPr algn="ctr">
              <a:lnSpc>
                <a:spcPct val="90000"/>
              </a:lnSpc>
              <a:spcBef>
                <a:spcPts val="612"/>
              </a:spcBef>
            </a:pPr>
            <a:r>
              <a:rPr lang="en-US" sz="1428" dirty="0">
                <a:solidFill>
                  <a:prstClr val="white"/>
                </a:solidFill>
                <a:latin typeface="Segoe UI Light"/>
              </a:rPr>
              <a:t>extension</a:t>
            </a:r>
            <a:endParaRPr lang="en-US" sz="2040" dirty="0">
              <a:solidFill>
                <a:prstClr val="white"/>
              </a:solidFill>
              <a:latin typeface="Segoe UI Light"/>
            </a:endParaRPr>
          </a:p>
        </p:txBody>
      </p:sp>
      <p:sp>
        <p:nvSpPr>
          <p:cNvPr id="34" name="Snip Diagonal Corner Rectangle 33"/>
          <p:cNvSpPr/>
          <p:nvPr/>
        </p:nvSpPr>
        <p:spPr>
          <a:xfrm>
            <a:off x="7154657" y="2686795"/>
            <a:ext cx="1474159" cy="812206"/>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a:p>
            <a:pPr algn="ctr">
              <a:lnSpc>
                <a:spcPct val="90000"/>
              </a:lnSpc>
              <a:spcBef>
                <a:spcPts val="612"/>
              </a:spcBef>
            </a:pPr>
            <a:r>
              <a:rPr lang="en-US" sz="1428" dirty="0">
                <a:solidFill>
                  <a:prstClr val="white"/>
                </a:solidFill>
                <a:latin typeface="Segoe UI Light"/>
              </a:rPr>
              <a:t>extension</a:t>
            </a:r>
            <a:endParaRPr lang="en-US" sz="2040" dirty="0">
              <a:solidFill>
                <a:prstClr val="white"/>
              </a:solidFill>
              <a:latin typeface="Segoe UI Light"/>
            </a:endParaRPr>
          </a:p>
        </p:txBody>
      </p:sp>
      <p:sp>
        <p:nvSpPr>
          <p:cNvPr id="35" name="Chevron 34"/>
          <p:cNvSpPr/>
          <p:nvPr/>
        </p:nvSpPr>
        <p:spPr>
          <a:xfrm>
            <a:off x="6218239" y="2686794"/>
            <a:ext cx="822235" cy="82223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srgbClr val="737373"/>
              </a:solidFill>
              <a:latin typeface="Segoe UI Light"/>
            </a:endParaRPr>
          </a:p>
        </p:txBody>
      </p:sp>
      <p:pic>
        <p:nvPicPr>
          <p:cNvPr id="7" name="Picture 6"/>
          <p:cNvPicPr>
            <a:picLocks noChangeAspect="1"/>
          </p:cNvPicPr>
          <p:nvPr/>
        </p:nvPicPr>
        <p:blipFill>
          <a:blip r:embed="rId3"/>
          <a:stretch>
            <a:fillRect/>
          </a:stretch>
        </p:blipFill>
        <p:spPr>
          <a:xfrm>
            <a:off x="475051" y="3296544"/>
            <a:ext cx="5209787" cy="3013049"/>
          </a:xfrm>
          <a:prstGeom prst="rect">
            <a:avLst/>
          </a:prstGeom>
        </p:spPr>
      </p:pic>
    </p:spTree>
    <p:extLst>
      <p:ext uri="{BB962C8B-B14F-4D97-AF65-F5344CB8AC3E}">
        <p14:creationId xmlns:p14="http://schemas.microsoft.com/office/powerpoint/2010/main" val="1735896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Extension SDKs</a:t>
            </a:r>
          </a:p>
        </p:txBody>
      </p:sp>
      <p:sp>
        <p:nvSpPr>
          <p:cNvPr id="4" name="Oval 3"/>
          <p:cNvSpPr/>
          <p:nvPr/>
        </p:nvSpPr>
        <p:spPr>
          <a:xfrm>
            <a:off x="1351558" y="2019714"/>
            <a:ext cx="1444782" cy="144478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1836" dirty="0">
                <a:solidFill>
                  <a:prstClr val="white"/>
                </a:solidFill>
                <a:latin typeface="Segoe UI"/>
              </a:rPr>
              <a:t>UWP</a:t>
            </a:r>
          </a:p>
        </p:txBody>
      </p:sp>
      <p:sp>
        <p:nvSpPr>
          <p:cNvPr id="6" name="Block Arc 5"/>
          <p:cNvSpPr/>
          <p:nvPr/>
        </p:nvSpPr>
        <p:spPr>
          <a:xfrm>
            <a:off x="900063" y="1573123"/>
            <a:ext cx="2335732" cy="2362047"/>
          </a:xfrm>
          <a:prstGeom prst="blockArc">
            <a:avLst>
              <a:gd name="adj1" fmla="val 11043132"/>
              <a:gd name="adj2" fmla="val 16048041"/>
              <a:gd name="adj3" fmla="val 14530"/>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8" name="Block Arc 7"/>
          <p:cNvSpPr/>
          <p:nvPr/>
        </p:nvSpPr>
        <p:spPr>
          <a:xfrm rot="16200000">
            <a:off x="900063" y="1573123"/>
            <a:ext cx="2335732" cy="2362047"/>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9" name="Block Arc 8"/>
          <p:cNvSpPr/>
          <p:nvPr/>
        </p:nvSpPr>
        <p:spPr>
          <a:xfrm rot="10800000">
            <a:off x="900062" y="1573122"/>
            <a:ext cx="2335732" cy="2362047"/>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10" name="Block Arc 9"/>
          <p:cNvSpPr/>
          <p:nvPr/>
        </p:nvSpPr>
        <p:spPr>
          <a:xfrm rot="5400000">
            <a:off x="900062" y="1573122"/>
            <a:ext cx="2335732" cy="2362047"/>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11" name="Rectangle 10"/>
          <p:cNvSpPr/>
          <p:nvPr/>
        </p:nvSpPr>
        <p:spPr>
          <a:xfrm>
            <a:off x="883666" y="4130522"/>
            <a:ext cx="2420491" cy="476163"/>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2" name="Rectangle 11"/>
          <p:cNvSpPr/>
          <p:nvPr/>
        </p:nvSpPr>
        <p:spPr>
          <a:xfrm>
            <a:off x="3681126" y="4130522"/>
            <a:ext cx="2420491" cy="476163"/>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3" name="Rectangle 12"/>
          <p:cNvSpPr/>
          <p:nvPr/>
        </p:nvSpPr>
        <p:spPr>
          <a:xfrm>
            <a:off x="6449700" y="4130522"/>
            <a:ext cx="2420491" cy="476163"/>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4" name="Rectangle 13"/>
          <p:cNvSpPr/>
          <p:nvPr/>
        </p:nvSpPr>
        <p:spPr>
          <a:xfrm>
            <a:off x="9257080" y="4130522"/>
            <a:ext cx="2420491" cy="476163"/>
          </a:xfrm>
          <a:prstGeom prst="rect">
            <a:avLst/>
          </a:prstGeom>
          <a:solidFill>
            <a:schemeClr val="accent5"/>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Windows Core</a:t>
            </a:r>
          </a:p>
        </p:txBody>
      </p:sp>
      <p:sp>
        <p:nvSpPr>
          <p:cNvPr id="17" name="Oval 16"/>
          <p:cNvSpPr/>
          <p:nvPr/>
        </p:nvSpPr>
        <p:spPr>
          <a:xfrm>
            <a:off x="4145778" y="2019714"/>
            <a:ext cx="1444782" cy="144478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1836" b="1" dirty="0">
                <a:solidFill>
                  <a:prstClr val="white"/>
                </a:solidFill>
                <a:latin typeface="Segoe UI Light"/>
              </a:rPr>
              <a:t>UWP</a:t>
            </a:r>
          </a:p>
        </p:txBody>
      </p:sp>
      <p:sp>
        <p:nvSpPr>
          <p:cNvPr id="18" name="Block Arc 17"/>
          <p:cNvSpPr/>
          <p:nvPr/>
        </p:nvSpPr>
        <p:spPr>
          <a:xfrm>
            <a:off x="3694283" y="1573123"/>
            <a:ext cx="2335732" cy="2362047"/>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19" name="Block Arc 18"/>
          <p:cNvSpPr/>
          <p:nvPr/>
        </p:nvSpPr>
        <p:spPr>
          <a:xfrm rot="16200000">
            <a:off x="3694283" y="1573123"/>
            <a:ext cx="2335732" cy="2362047"/>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0" name="Block Arc 19"/>
          <p:cNvSpPr/>
          <p:nvPr/>
        </p:nvSpPr>
        <p:spPr>
          <a:xfrm rot="10800000">
            <a:off x="3694282" y="1573122"/>
            <a:ext cx="2335732" cy="2362047"/>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1" name="Block Arc 20"/>
          <p:cNvSpPr/>
          <p:nvPr/>
        </p:nvSpPr>
        <p:spPr>
          <a:xfrm rot="5400000">
            <a:off x="3694282" y="1573122"/>
            <a:ext cx="2335732" cy="2362047"/>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3" name="Oval 22"/>
          <p:cNvSpPr/>
          <p:nvPr/>
        </p:nvSpPr>
        <p:spPr>
          <a:xfrm>
            <a:off x="6943574" y="2019713"/>
            <a:ext cx="1444782" cy="144478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1836" b="1" dirty="0">
                <a:solidFill>
                  <a:prstClr val="white"/>
                </a:solidFill>
                <a:latin typeface="Segoe UI Light"/>
              </a:rPr>
              <a:t>UWP</a:t>
            </a:r>
          </a:p>
        </p:txBody>
      </p:sp>
      <p:sp>
        <p:nvSpPr>
          <p:cNvPr id="24" name="Block Arc 23"/>
          <p:cNvSpPr/>
          <p:nvPr/>
        </p:nvSpPr>
        <p:spPr>
          <a:xfrm>
            <a:off x="6492079" y="1573122"/>
            <a:ext cx="2335732" cy="2362047"/>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5" name="Block Arc 24"/>
          <p:cNvSpPr/>
          <p:nvPr/>
        </p:nvSpPr>
        <p:spPr>
          <a:xfrm rot="16200000">
            <a:off x="6492079" y="1573122"/>
            <a:ext cx="2335732" cy="2362047"/>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6" name="Block Arc 25"/>
          <p:cNvSpPr/>
          <p:nvPr/>
        </p:nvSpPr>
        <p:spPr>
          <a:xfrm rot="10800000">
            <a:off x="6492078" y="1573121"/>
            <a:ext cx="2335732" cy="2362047"/>
          </a:xfrm>
          <a:prstGeom prst="blockArc">
            <a:avLst>
              <a:gd name="adj1" fmla="val 11043132"/>
              <a:gd name="adj2" fmla="val 16048041"/>
              <a:gd name="adj3" fmla="val 14530"/>
            </a:avLst>
          </a:prstGeom>
          <a:solidFill>
            <a:schemeClr val="accent1"/>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7" name="Block Arc 26"/>
          <p:cNvSpPr/>
          <p:nvPr/>
        </p:nvSpPr>
        <p:spPr>
          <a:xfrm rot="5400000">
            <a:off x="6492078" y="1573121"/>
            <a:ext cx="2335732" cy="2362047"/>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29" name="Oval 28"/>
          <p:cNvSpPr/>
          <p:nvPr/>
        </p:nvSpPr>
        <p:spPr>
          <a:xfrm>
            <a:off x="9750953" y="2019714"/>
            <a:ext cx="1444782" cy="1444782"/>
          </a:xfrm>
          <a:prstGeom prst="ellipse">
            <a:avLst/>
          </a:prstGeom>
          <a:solidFill>
            <a:schemeClr val="accent5"/>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algn="ctr">
              <a:lnSpc>
                <a:spcPct val="90000"/>
              </a:lnSpc>
              <a:spcBef>
                <a:spcPts val="612"/>
              </a:spcBef>
            </a:pPr>
            <a:r>
              <a:rPr lang="en-US" sz="1836" b="1" dirty="0">
                <a:solidFill>
                  <a:prstClr val="white"/>
                </a:solidFill>
                <a:latin typeface="Segoe UI Light"/>
              </a:rPr>
              <a:t>UWP</a:t>
            </a:r>
          </a:p>
        </p:txBody>
      </p:sp>
      <p:sp>
        <p:nvSpPr>
          <p:cNvPr id="30" name="Block Arc 29"/>
          <p:cNvSpPr/>
          <p:nvPr/>
        </p:nvSpPr>
        <p:spPr>
          <a:xfrm>
            <a:off x="9299459" y="1573123"/>
            <a:ext cx="2335732" cy="2362047"/>
          </a:xfrm>
          <a:prstGeom prst="blockArc">
            <a:avLst>
              <a:gd name="adj1" fmla="val 11043132"/>
              <a:gd name="adj2" fmla="val 16048041"/>
              <a:gd name="adj3" fmla="val 14530"/>
            </a:avLst>
          </a:prstGeom>
          <a:ln w="38100"/>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31" name="Block Arc 30"/>
          <p:cNvSpPr/>
          <p:nvPr/>
        </p:nvSpPr>
        <p:spPr>
          <a:xfrm rot="16200000">
            <a:off x="9299459" y="1573123"/>
            <a:ext cx="2335732" cy="2362047"/>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32" name="Block Arc 31"/>
          <p:cNvSpPr/>
          <p:nvPr/>
        </p:nvSpPr>
        <p:spPr>
          <a:xfrm rot="10800000">
            <a:off x="9299458" y="1573122"/>
            <a:ext cx="2335732" cy="2362047"/>
          </a:xfrm>
          <a:prstGeom prst="blockArc">
            <a:avLst>
              <a:gd name="adj1" fmla="val 11043132"/>
              <a:gd name="adj2" fmla="val 16048041"/>
              <a:gd name="adj3" fmla="val 14530"/>
            </a:avLst>
          </a:prstGeom>
          <a:noFill/>
          <a:ln w="38100">
            <a:solidFill>
              <a:schemeClr val="accent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33" name="Block Arc 32"/>
          <p:cNvSpPr/>
          <p:nvPr/>
        </p:nvSpPr>
        <p:spPr>
          <a:xfrm rot="5400000">
            <a:off x="9299458" y="1573122"/>
            <a:ext cx="2335732" cy="2362047"/>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1632" dirty="0">
              <a:solidFill>
                <a:srgbClr val="737373"/>
              </a:solidFill>
              <a:latin typeface="Segoe UI Light"/>
            </a:endParaRPr>
          </a:p>
        </p:txBody>
      </p:sp>
      <p:sp>
        <p:nvSpPr>
          <p:cNvPr id="34" name="Rectangle 33"/>
          <p:cNvSpPr/>
          <p:nvPr/>
        </p:nvSpPr>
        <p:spPr>
          <a:xfrm>
            <a:off x="854781" y="4765405"/>
            <a:ext cx="2420491" cy="98208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Desktop</a:t>
            </a:r>
          </a:p>
        </p:txBody>
      </p:sp>
      <p:sp>
        <p:nvSpPr>
          <p:cNvPr id="35" name="Rectangle 34"/>
          <p:cNvSpPr/>
          <p:nvPr/>
        </p:nvSpPr>
        <p:spPr>
          <a:xfrm>
            <a:off x="3652241" y="4765405"/>
            <a:ext cx="2420491" cy="98208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Mobile</a:t>
            </a:r>
          </a:p>
        </p:txBody>
      </p:sp>
      <p:sp>
        <p:nvSpPr>
          <p:cNvPr id="36" name="Rectangle 35"/>
          <p:cNvSpPr/>
          <p:nvPr/>
        </p:nvSpPr>
        <p:spPr>
          <a:xfrm>
            <a:off x="6449700" y="4765405"/>
            <a:ext cx="2420491" cy="9820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Xbox</a:t>
            </a:r>
          </a:p>
        </p:txBody>
      </p:sp>
      <p:sp>
        <p:nvSpPr>
          <p:cNvPr id="37" name="Rectangle 36"/>
          <p:cNvSpPr/>
          <p:nvPr/>
        </p:nvSpPr>
        <p:spPr>
          <a:xfrm>
            <a:off x="9257080" y="4765405"/>
            <a:ext cx="2420491" cy="982085"/>
          </a:xfrm>
          <a:prstGeom prst="rect">
            <a:avLst/>
          </a:prstGeom>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9873" tIns="111898" rIns="139873" bIns="111898" numCol="1" spcCol="0" rtlCol="0" fromWordArt="0" anchor="ctr" anchorCtr="0" forceAA="0" compatLnSpc="1">
            <a:prstTxWarp prst="textNoShape">
              <a:avLst/>
            </a:prstTxWarp>
            <a:noAutofit/>
          </a:bodyPr>
          <a:lstStyle/>
          <a:p>
            <a:pPr algn="ctr">
              <a:lnSpc>
                <a:spcPct val="90000"/>
              </a:lnSpc>
              <a:spcBef>
                <a:spcPts val="612"/>
              </a:spcBef>
            </a:pPr>
            <a:r>
              <a:rPr lang="en-US" sz="2040" dirty="0">
                <a:solidFill>
                  <a:prstClr val="white"/>
                </a:solidFill>
                <a:latin typeface="Segoe UI Light"/>
              </a:rPr>
              <a:t>More…</a:t>
            </a:r>
          </a:p>
        </p:txBody>
      </p:sp>
      <p:grpSp>
        <p:nvGrpSpPr>
          <p:cNvPr id="5" name="Group 4"/>
          <p:cNvGrpSpPr/>
          <p:nvPr/>
        </p:nvGrpSpPr>
        <p:grpSpPr>
          <a:xfrm>
            <a:off x="1543198" y="2899624"/>
            <a:ext cx="1095113" cy="473546"/>
            <a:chOff x="1511625" y="2842953"/>
            <a:chExt cx="1073875" cy="464362"/>
          </a:xfrm>
        </p:grpSpPr>
        <p:sp>
          <p:nvSpPr>
            <p:cNvPr id="2" name="Oval 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38" name="Oval 3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39" name="Oval 3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0" name="Oval 3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grpSp>
      <p:grpSp>
        <p:nvGrpSpPr>
          <p:cNvPr id="41" name="Group 40"/>
          <p:cNvGrpSpPr/>
          <p:nvPr/>
        </p:nvGrpSpPr>
        <p:grpSpPr>
          <a:xfrm>
            <a:off x="4323144" y="2899624"/>
            <a:ext cx="1095113" cy="473546"/>
            <a:chOff x="1511625" y="2842953"/>
            <a:chExt cx="1073875" cy="464362"/>
          </a:xfrm>
        </p:grpSpPr>
        <p:sp>
          <p:nvSpPr>
            <p:cNvPr id="42" name="Oval 4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3" name="Oval 4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4" name="Oval 4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5" name="Oval 4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grpSp>
      <p:grpSp>
        <p:nvGrpSpPr>
          <p:cNvPr id="46" name="Group 45"/>
          <p:cNvGrpSpPr/>
          <p:nvPr/>
        </p:nvGrpSpPr>
        <p:grpSpPr>
          <a:xfrm>
            <a:off x="7141019" y="2899624"/>
            <a:ext cx="1095113" cy="473546"/>
            <a:chOff x="1511625" y="2842953"/>
            <a:chExt cx="1073875" cy="464362"/>
          </a:xfrm>
        </p:grpSpPr>
        <p:sp>
          <p:nvSpPr>
            <p:cNvPr id="47" name="Oval 46"/>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8" name="Oval 47"/>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49" name="Oval 48"/>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50" name="Oval 49"/>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grpSp>
      <p:grpSp>
        <p:nvGrpSpPr>
          <p:cNvPr id="51" name="Group 50"/>
          <p:cNvGrpSpPr/>
          <p:nvPr/>
        </p:nvGrpSpPr>
        <p:grpSpPr>
          <a:xfrm>
            <a:off x="9919767" y="2899624"/>
            <a:ext cx="1095113" cy="473546"/>
            <a:chOff x="1511625" y="2842953"/>
            <a:chExt cx="1073875" cy="464362"/>
          </a:xfrm>
        </p:grpSpPr>
        <p:sp>
          <p:nvSpPr>
            <p:cNvPr id="52" name="Oval 51"/>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53" name="Oval 52"/>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54" name="Oval 53"/>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55" name="Oval 54"/>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grpSp>
    </p:spTree>
    <p:extLst>
      <p:ext uri="{BB962C8B-B14F-4D97-AF65-F5344CB8AC3E}">
        <p14:creationId xmlns:p14="http://schemas.microsoft.com/office/powerpoint/2010/main" val="273883857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9"/>
                                        </p:tgtEl>
                                        <p:attrNameLst>
                                          <p:attrName>style.visibility</p:attrName>
                                        </p:attrNameLst>
                                      </p:cBhvr>
                                      <p:to>
                                        <p:strVal val="visible"/>
                                      </p:to>
                                    </p:set>
                                    <p:anim calcmode="lin" valueType="num">
                                      <p:cBhvr>
                                        <p:cTn id="62" dur="500" fill="hold"/>
                                        <p:tgtEl>
                                          <p:spTgt spid="29"/>
                                        </p:tgtEl>
                                        <p:attrNameLst>
                                          <p:attrName>ppt_w</p:attrName>
                                        </p:attrNameLst>
                                      </p:cBhvr>
                                      <p:tavLst>
                                        <p:tav tm="0">
                                          <p:val>
                                            <p:fltVal val="0"/>
                                          </p:val>
                                        </p:tav>
                                        <p:tav tm="100000">
                                          <p:val>
                                            <p:strVal val="#ppt_w"/>
                                          </p:val>
                                        </p:tav>
                                      </p:tavLst>
                                    </p:anim>
                                    <p:anim calcmode="lin" valueType="num">
                                      <p:cBhvr>
                                        <p:cTn id="63" dur="500" fill="hold"/>
                                        <p:tgtEl>
                                          <p:spTgt spid="29"/>
                                        </p:tgtEl>
                                        <p:attrNameLst>
                                          <p:attrName>ppt_h</p:attrName>
                                        </p:attrNameLst>
                                      </p:cBhvr>
                                      <p:tavLst>
                                        <p:tav tm="0">
                                          <p:val>
                                            <p:fltVal val="0"/>
                                          </p:val>
                                        </p:tav>
                                        <p:tav tm="100000">
                                          <p:val>
                                            <p:strVal val="#ppt_h"/>
                                          </p:val>
                                        </p:tav>
                                      </p:tavLst>
                                    </p:anim>
                                    <p:animEffect transition="in" filter="fade">
                                      <p:cBhvr>
                                        <p:cTn id="64" dur="500"/>
                                        <p:tgtEl>
                                          <p:spTgt spid="29"/>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500" fill="hold"/>
                                        <p:tgtEl>
                                          <p:spTgt spid="21"/>
                                        </p:tgtEl>
                                        <p:attrNameLst>
                                          <p:attrName>ppt_w</p:attrName>
                                        </p:attrNameLst>
                                      </p:cBhvr>
                                      <p:tavLst>
                                        <p:tav tm="0">
                                          <p:val>
                                            <p:fltVal val="0"/>
                                          </p:val>
                                        </p:tav>
                                        <p:tav tm="100000">
                                          <p:val>
                                            <p:strVal val="#ppt_w"/>
                                          </p:val>
                                        </p:tav>
                                      </p:tavLst>
                                    </p:anim>
                                    <p:anim calcmode="lin" valueType="num">
                                      <p:cBhvr>
                                        <p:cTn id="80" dur="500" fill="hold"/>
                                        <p:tgtEl>
                                          <p:spTgt spid="21"/>
                                        </p:tgtEl>
                                        <p:attrNameLst>
                                          <p:attrName>ppt_h</p:attrName>
                                        </p:attrNameLst>
                                      </p:cBhvr>
                                      <p:tavLst>
                                        <p:tav tm="0">
                                          <p:val>
                                            <p:fltVal val="0"/>
                                          </p:val>
                                        </p:tav>
                                        <p:tav tm="100000">
                                          <p:val>
                                            <p:strVal val="#ppt_h"/>
                                          </p:val>
                                        </p:tav>
                                      </p:tavLst>
                                    </p:anim>
                                    <p:animEffect transition="in" filter="fade">
                                      <p:cBhvr>
                                        <p:cTn id="81" dur="500"/>
                                        <p:tgtEl>
                                          <p:spTgt spid="21"/>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p:cTn id="85" dur="500" fill="hold"/>
                                        <p:tgtEl>
                                          <p:spTgt spid="26"/>
                                        </p:tgtEl>
                                        <p:attrNameLst>
                                          <p:attrName>ppt_w</p:attrName>
                                        </p:attrNameLst>
                                      </p:cBhvr>
                                      <p:tavLst>
                                        <p:tav tm="0">
                                          <p:val>
                                            <p:fltVal val="0"/>
                                          </p:val>
                                        </p:tav>
                                        <p:tav tm="100000">
                                          <p:val>
                                            <p:strVal val="#ppt_w"/>
                                          </p:val>
                                        </p:tav>
                                      </p:tavLst>
                                    </p:anim>
                                    <p:anim calcmode="lin" valueType="num">
                                      <p:cBhvr>
                                        <p:cTn id="86" dur="500" fill="hold"/>
                                        <p:tgtEl>
                                          <p:spTgt spid="26"/>
                                        </p:tgtEl>
                                        <p:attrNameLst>
                                          <p:attrName>ppt_h</p:attrName>
                                        </p:attrNameLst>
                                      </p:cBhvr>
                                      <p:tavLst>
                                        <p:tav tm="0">
                                          <p:val>
                                            <p:fltVal val="0"/>
                                          </p:val>
                                        </p:tav>
                                        <p:tav tm="100000">
                                          <p:val>
                                            <p:strVal val="#ppt_h"/>
                                          </p:val>
                                        </p:tav>
                                      </p:tavLst>
                                    </p:anim>
                                    <p:animEffect transition="in" filter="fade">
                                      <p:cBhvr>
                                        <p:cTn id="87" dur="500"/>
                                        <p:tgtEl>
                                          <p:spTgt spid="26"/>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 calcmode="lin" valueType="num">
                                      <p:cBhvr>
                                        <p:cTn id="91" dur="500" fill="hold"/>
                                        <p:tgtEl>
                                          <p:spTgt spid="31"/>
                                        </p:tgtEl>
                                        <p:attrNameLst>
                                          <p:attrName>ppt_w</p:attrName>
                                        </p:attrNameLst>
                                      </p:cBhvr>
                                      <p:tavLst>
                                        <p:tav tm="0">
                                          <p:val>
                                            <p:fltVal val="0"/>
                                          </p:val>
                                        </p:tav>
                                        <p:tav tm="100000">
                                          <p:val>
                                            <p:strVal val="#ppt_w"/>
                                          </p:val>
                                        </p:tav>
                                      </p:tavLst>
                                    </p:anim>
                                    <p:anim calcmode="lin" valueType="num">
                                      <p:cBhvr>
                                        <p:cTn id="92" dur="500" fill="hold"/>
                                        <p:tgtEl>
                                          <p:spTgt spid="31"/>
                                        </p:tgtEl>
                                        <p:attrNameLst>
                                          <p:attrName>ppt_h</p:attrName>
                                        </p:attrNameLst>
                                      </p:cBhvr>
                                      <p:tavLst>
                                        <p:tav tm="0">
                                          <p:val>
                                            <p:fltVal val="0"/>
                                          </p:val>
                                        </p:tav>
                                        <p:tav tm="100000">
                                          <p:val>
                                            <p:strVal val="#ppt_h"/>
                                          </p:val>
                                        </p:tav>
                                      </p:tavLst>
                                    </p:anim>
                                    <p:animEffect transition="in" filter="fade">
                                      <p:cBhvr>
                                        <p:cTn id="93" dur="500"/>
                                        <p:tgtEl>
                                          <p:spTgt spid="31"/>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 calcmode="lin" valueType="num">
                                      <p:cBhvr>
                                        <p:cTn id="98" dur="300" fill="hold"/>
                                        <p:tgtEl>
                                          <p:spTgt spid="10"/>
                                        </p:tgtEl>
                                        <p:attrNameLst>
                                          <p:attrName>ppt_w</p:attrName>
                                        </p:attrNameLst>
                                      </p:cBhvr>
                                      <p:tavLst>
                                        <p:tav tm="0">
                                          <p:val>
                                            <p:fltVal val="0"/>
                                          </p:val>
                                        </p:tav>
                                        <p:tav tm="100000">
                                          <p:val>
                                            <p:strVal val="#ppt_w"/>
                                          </p:val>
                                        </p:tav>
                                      </p:tavLst>
                                    </p:anim>
                                    <p:anim calcmode="lin" valueType="num">
                                      <p:cBhvr>
                                        <p:cTn id="99" dur="300" fill="hold"/>
                                        <p:tgtEl>
                                          <p:spTgt spid="10"/>
                                        </p:tgtEl>
                                        <p:attrNameLst>
                                          <p:attrName>ppt_h</p:attrName>
                                        </p:attrNameLst>
                                      </p:cBhvr>
                                      <p:tavLst>
                                        <p:tav tm="0">
                                          <p:val>
                                            <p:fltVal val="0"/>
                                          </p:val>
                                        </p:tav>
                                        <p:tav tm="100000">
                                          <p:val>
                                            <p:strVal val="#ppt_h"/>
                                          </p:val>
                                        </p:tav>
                                      </p:tavLst>
                                    </p:anim>
                                    <p:animEffect transition="in" filter="fade">
                                      <p:cBhvr>
                                        <p:cTn id="100" dur="300"/>
                                        <p:tgtEl>
                                          <p:spTgt spid="10"/>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300" fill="hold"/>
                                        <p:tgtEl>
                                          <p:spTgt spid="9"/>
                                        </p:tgtEl>
                                        <p:attrNameLst>
                                          <p:attrName>ppt_w</p:attrName>
                                        </p:attrNameLst>
                                      </p:cBhvr>
                                      <p:tavLst>
                                        <p:tav tm="0">
                                          <p:val>
                                            <p:fltVal val="0"/>
                                          </p:val>
                                        </p:tav>
                                        <p:tav tm="100000">
                                          <p:val>
                                            <p:strVal val="#ppt_w"/>
                                          </p:val>
                                        </p:tav>
                                      </p:tavLst>
                                    </p:anim>
                                    <p:anim calcmode="lin" valueType="num">
                                      <p:cBhvr>
                                        <p:cTn id="105" dur="300" fill="hold"/>
                                        <p:tgtEl>
                                          <p:spTgt spid="9"/>
                                        </p:tgtEl>
                                        <p:attrNameLst>
                                          <p:attrName>ppt_h</p:attrName>
                                        </p:attrNameLst>
                                      </p:cBhvr>
                                      <p:tavLst>
                                        <p:tav tm="0">
                                          <p:val>
                                            <p:fltVal val="0"/>
                                          </p:val>
                                        </p:tav>
                                        <p:tav tm="100000">
                                          <p:val>
                                            <p:strVal val="#ppt_h"/>
                                          </p:val>
                                        </p:tav>
                                      </p:tavLst>
                                    </p:anim>
                                    <p:animEffect transition="in" filter="fade">
                                      <p:cBhvr>
                                        <p:cTn id="106" dur="300"/>
                                        <p:tgtEl>
                                          <p:spTgt spid="9"/>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8"/>
                                        </p:tgtEl>
                                        <p:attrNameLst>
                                          <p:attrName>style.visibility</p:attrName>
                                        </p:attrNameLst>
                                      </p:cBhvr>
                                      <p:to>
                                        <p:strVal val="visible"/>
                                      </p:to>
                                    </p:set>
                                    <p:anim calcmode="lin" valueType="num">
                                      <p:cBhvr>
                                        <p:cTn id="110" dur="300" fill="hold"/>
                                        <p:tgtEl>
                                          <p:spTgt spid="8"/>
                                        </p:tgtEl>
                                        <p:attrNameLst>
                                          <p:attrName>ppt_w</p:attrName>
                                        </p:attrNameLst>
                                      </p:cBhvr>
                                      <p:tavLst>
                                        <p:tav tm="0">
                                          <p:val>
                                            <p:fltVal val="0"/>
                                          </p:val>
                                        </p:tav>
                                        <p:tav tm="100000">
                                          <p:val>
                                            <p:strVal val="#ppt_w"/>
                                          </p:val>
                                        </p:tav>
                                      </p:tavLst>
                                    </p:anim>
                                    <p:anim calcmode="lin" valueType="num">
                                      <p:cBhvr>
                                        <p:cTn id="111" dur="300" fill="hold"/>
                                        <p:tgtEl>
                                          <p:spTgt spid="8"/>
                                        </p:tgtEl>
                                        <p:attrNameLst>
                                          <p:attrName>ppt_h</p:attrName>
                                        </p:attrNameLst>
                                      </p:cBhvr>
                                      <p:tavLst>
                                        <p:tav tm="0">
                                          <p:val>
                                            <p:fltVal val="0"/>
                                          </p:val>
                                        </p:tav>
                                        <p:tav tm="100000">
                                          <p:val>
                                            <p:strVal val="#ppt_h"/>
                                          </p:val>
                                        </p:tav>
                                      </p:tavLst>
                                    </p:anim>
                                    <p:animEffect transition="in" filter="fade">
                                      <p:cBhvr>
                                        <p:cTn id="112" dur="300"/>
                                        <p:tgtEl>
                                          <p:spTgt spid="8"/>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20"/>
                                        </p:tgtEl>
                                        <p:attrNameLst>
                                          <p:attrName>style.visibility</p:attrName>
                                        </p:attrNameLst>
                                      </p:cBhvr>
                                      <p:to>
                                        <p:strVal val="visible"/>
                                      </p:to>
                                    </p:set>
                                    <p:anim calcmode="lin" valueType="num">
                                      <p:cBhvr>
                                        <p:cTn id="116" dur="300" fill="hold"/>
                                        <p:tgtEl>
                                          <p:spTgt spid="20"/>
                                        </p:tgtEl>
                                        <p:attrNameLst>
                                          <p:attrName>ppt_w</p:attrName>
                                        </p:attrNameLst>
                                      </p:cBhvr>
                                      <p:tavLst>
                                        <p:tav tm="0">
                                          <p:val>
                                            <p:fltVal val="0"/>
                                          </p:val>
                                        </p:tav>
                                        <p:tav tm="100000">
                                          <p:val>
                                            <p:strVal val="#ppt_w"/>
                                          </p:val>
                                        </p:tav>
                                      </p:tavLst>
                                    </p:anim>
                                    <p:anim calcmode="lin" valueType="num">
                                      <p:cBhvr>
                                        <p:cTn id="117" dur="300" fill="hold"/>
                                        <p:tgtEl>
                                          <p:spTgt spid="20"/>
                                        </p:tgtEl>
                                        <p:attrNameLst>
                                          <p:attrName>ppt_h</p:attrName>
                                        </p:attrNameLst>
                                      </p:cBhvr>
                                      <p:tavLst>
                                        <p:tav tm="0">
                                          <p:val>
                                            <p:fltVal val="0"/>
                                          </p:val>
                                        </p:tav>
                                        <p:tav tm="100000">
                                          <p:val>
                                            <p:strVal val="#ppt_h"/>
                                          </p:val>
                                        </p:tav>
                                      </p:tavLst>
                                    </p:anim>
                                    <p:animEffect transition="in" filter="fade">
                                      <p:cBhvr>
                                        <p:cTn id="118" dur="300"/>
                                        <p:tgtEl>
                                          <p:spTgt spid="20"/>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9"/>
                                        </p:tgtEl>
                                        <p:attrNameLst>
                                          <p:attrName>style.visibility</p:attrName>
                                        </p:attrNameLst>
                                      </p:cBhvr>
                                      <p:to>
                                        <p:strVal val="visible"/>
                                      </p:to>
                                    </p:set>
                                    <p:anim calcmode="lin" valueType="num">
                                      <p:cBhvr>
                                        <p:cTn id="122" dur="300" fill="hold"/>
                                        <p:tgtEl>
                                          <p:spTgt spid="19"/>
                                        </p:tgtEl>
                                        <p:attrNameLst>
                                          <p:attrName>ppt_w</p:attrName>
                                        </p:attrNameLst>
                                      </p:cBhvr>
                                      <p:tavLst>
                                        <p:tav tm="0">
                                          <p:val>
                                            <p:fltVal val="0"/>
                                          </p:val>
                                        </p:tav>
                                        <p:tav tm="100000">
                                          <p:val>
                                            <p:strVal val="#ppt_w"/>
                                          </p:val>
                                        </p:tav>
                                      </p:tavLst>
                                    </p:anim>
                                    <p:anim calcmode="lin" valueType="num">
                                      <p:cBhvr>
                                        <p:cTn id="123" dur="300" fill="hold"/>
                                        <p:tgtEl>
                                          <p:spTgt spid="19"/>
                                        </p:tgtEl>
                                        <p:attrNameLst>
                                          <p:attrName>ppt_h</p:attrName>
                                        </p:attrNameLst>
                                      </p:cBhvr>
                                      <p:tavLst>
                                        <p:tav tm="0">
                                          <p:val>
                                            <p:fltVal val="0"/>
                                          </p:val>
                                        </p:tav>
                                        <p:tav tm="100000">
                                          <p:val>
                                            <p:strVal val="#ppt_h"/>
                                          </p:val>
                                        </p:tav>
                                      </p:tavLst>
                                    </p:anim>
                                    <p:animEffect transition="in" filter="fade">
                                      <p:cBhvr>
                                        <p:cTn id="124" dur="300"/>
                                        <p:tgtEl>
                                          <p:spTgt spid="19"/>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8"/>
                                        </p:tgtEl>
                                        <p:attrNameLst>
                                          <p:attrName>style.visibility</p:attrName>
                                        </p:attrNameLst>
                                      </p:cBhvr>
                                      <p:to>
                                        <p:strVal val="visible"/>
                                      </p:to>
                                    </p:set>
                                    <p:anim calcmode="lin" valueType="num">
                                      <p:cBhvr>
                                        <p:cTn id="128" dur="300" fill="hold"/>
                                        <p:tgtEl>
                                          <p:spTgt spid="18"/>
                                        </p:tgtEl>
                                        <p:attrNameLst>
                                          <p:attrName>ppt_w</p:attrName>
                                        </p:attrNameLst>
                                      </p:cBhvr>
                                      <p:tavLst>
                                        <p:tav tm="0">
                                          <p:val>
                                            <p:fltVal val="0"/>
                                          </p:val>
                                        </p:tav>
                                        <p:tav tm="100000">
                                          <p:val>
                                            <p:strVal val="#ppt_w"/>
                                          </p:val>
                                        </p:tav>
                                      </p:tavLst>
                                    </p:anim>
                                    <p:anim calcmode="lin" valueType="num">
                                      <p:cBhvr>
                                        <p:cTn id="129" dur="300" fill="hold"/>
                                        <p:tgtEl>
                                          <p:spTgt spid="18"/>
                                        </p:tgtEl>
                                        <p:attrNameLst>
                                          <p:attrName>ppt_h</p:attrName>
                                        </p:attrNameLst>
                                      </p:cBhvr>
                                      <p:tavLst>
                                        <p:tav tm="0">
                                          <p:val>
                                            <p:fltVal val="0"/>
                                          </p:val>
                                        </p:tav>
                                        <p:tav tm="100000">
                                          <p:val>
                                            <p:strVal val="#ppt_h"/>
                                          </p:val>
                                        </p:tav>
                                      </p:tavLst>
                                    </p:anim>
                                    <p:animEffect transition="in" filter="fade">
                                      <p:cBhvr>
                                        <p:cTn id="130" dur="300"/>
                                        <p:tgtEl>
                                          <p:spTgt spid="18"/>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p:cTn id="134" dur="300" fill="hold"/>
                                        <p:tgtEl>
                                          <p:spTgt spid="25"/>
                                        </p:tgtEl>
                                        <p:attrNameLst>
                                          <p:attrName>ppt_w</p:attrName>
                                        </p:attrNameLst>
                                      </p:cBhvr>
                                      <p:tavLst>
                                        <p:tav tm="0">
                                          <p:val>
                                            <p:fltVal val="0"/>
                                          </p:val>
                                        </p:tav>
                                        <p:tav tm="100000">
                                          <p:val>
                                            <p:strVal val="#ppt_w"/>
                                          </p:val>
                                        </p:tav>
                                      </p:tavLst>
                                    </p:anim>
                                    <p:anim calcmode="lin" valueType="num">
                                      <p:cBhvr>
                                        <p:cTn id="135" dur="300" fill="hold"/>
                                        <p:tgtEl>
                                          <p:spTgt spid="25"/>
                                        </p:tgtEl>
                                        <p:attrNameLst>
                                          <p:attrName>ppt_h</p:attrName>
                                        </p:attrNameLst>
                                      </p:cBhvr>
                                      <p:tavLst>
                                        <p:tav tm="0">
                                          <p:val>
                                            <p:fltVal val="0"/>
                                          </p:val>
                                        </p:tav>
                                        <p:tav tm="100000">
                                          <p:val>
                                            <p:strVal val="#ppt_h"/>
                                          </p:val>
                                        </p:tav>
                                      </p:tavLst>
                                    </p:anim>
                                    <p:animEffect transition="in" filter="fade">
                                      <p:cBhvr>
                                        <p:cTn id="136" dur="300"/>
                                        <p:tgtEl>
                                          <p:spTgt spid="25"/>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24"/>
                                        </p:tgtEl>
                                        <p:attrNameLst>
                                          <p:attrName>style.visibility</p:attrName>
                                        </p:attrNameLst>
                                      </p:cBhvr>
                                      <p:to>
                                        <p:strVal val="visible"/>
                                      </p:to>
                                    </p:set>
                                    <p:anim calcmode="lin" valueType="num">
                                      <p:cBhvr>
                                        <p:cTn id="140" dur="300" fill="hold"/>
                                        <p:tgtEl>
                                          <p:spTgt spid="24"/>
                                        </p:tgtEl>
                                        <p:attrNameLst>
                                          <p:attrName>ppt_w</p:attrName>
                                        </p:attrNameLst>
                                      </p:cBhvr>
                                      <p:tavLst>
                                        <p:tav tm="0">
                                          <p:val>
                                            <p:fltVal val="0"/>
                                          </p:val>
                                        </p:tav>
                                        <p:tav tm="100000">
                                          <p:val>
                                            <p:strVal val="#ppt_w"/>
                                          </p:val>
                                        </p:tav>
                                      </p:tavLst>
                                    </p:anim>
                                    <p:anim calcmode="lin" valueType="num">
                                      <p:cBhvr>
                                        <p:cTn id="141" dur="300" fill="hold"/>
                                        <p:tgtEl>
                                          <p:spTgt spid="24"/>
                                        </p:tgtEl>
                                        <p:attrNameLst>
                                          <p:attrName>ppt_h</p:attrName>
                                        </p:attrNameLst>
                                      </p:cBhvr>
                                      <p:tavLst>
                                        <p:tav tm="0">
                                          <p:val>
                                            <p:fltVal val="0"/>
                                          </p:val>
                                        </p:tav>
                                        <p:tav tm="100000">
                                          <p:val>
                                            <p:strVal val="#ppt_h"/>
                                          </p:val>
                                        </p:tav>
                                      </p:tavLst>
                                    </p:anim>
                                    <p:animEffect transition="in" filter="fade">
                                      <p:cBhvr>
                                        <p:cTn id="142" dur="300"/>
                                        <p:tgtEl>
                                          <p:spTgt spid="24"/>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7"/>
                                        </p:tgtEl>
                                        <p:attrNameLst>
                                          <p:attrName>style.visibility</p:attrName>
                                        </p:attrNameLst>
                                      </p:cBhvr>
                                      <p:to>
                                        <p:strVal val="visible"/>
                                      </p:to>
                                    </p:set>
                                    <p:anim calcmode="lin" valueType="num">
                                      <p:cBhvr>
                                        <p:cTn id="146" dur="300" fill="hold"/>
                                        <p:tgtEl>
                                          <p:spTgt spid="27"/>
                                        </p:tgtEl>
                                        <p:attrNameLst>
                                          <p:attrName>ppt_w</p:attrName>
                                        </p:attrNameLst>
                                      </p:cBhvr>
                                      <p:tavLst>
                                        <p:tav tm="0">
                                          <p:val>
                                            <p:fltVal val="0"/>
                                          </p:val>
                                        </p:tav>
                                        <p:tav tm="100000">
                                          <p:val>
                                            <p:strVal val="#ppt_w"/>
                                          </p:val>
                                        </p:tav>
                                      </p:tavLst>
                                    </p:anim>
                                    <p:anim calcmode="lin" valueType="num">
                                      <p:cBhvr>
                                        <p:cTn id="147" dur="300" fill="hold"/>
                                        <p:tgtEl>
                                          <p:spTgt spid="27"/>
                                        </p:tgtEl>
                                        <p:attrNameLst>
                                          <p:attrName>ppt_h</p:attrName>
                                        </p:attrNameLst>
                                      </p:cBhvr>
                                      <p:tavLst>
                                        <p:tav tm="0">
                                          <p:val>
                                            <p:fltVal val="0"/>
                                          </p:val>
                                        </p:tav>
                                        <p:tav tm="100000">
                                          <p:val>
                                            <p:strVal val="#ppt_h"/>
                                          </p:val>
                                        </p:tav>
                                      </p:tavLst>
                                    </p:anim>
                                    <p:animEffect transition="in" filter="fade">
                                      <p:cBhvr>
                                        <p:cTn id="148" dur="300"/>
                                        <p:tgtEl>
                                          <p:spTgt spid="27"/>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p:cTn id="152" dur="300" fill="hold"/>
                                        <p:tgtEl>
                                          <p:spTgt spid="30"/>
                                        </p:tgtEl>
                                        <p:attrNameLst>
                                          <p:attrName>ppt_w</p:attrName>
                                        </p:attrNameLst>
                                      </p:cBhvr>
                                      <p:tavLst>
                                        <p:tav tm="0">
                                          <p:val>
                                            <p:fltVal val="0"/>
                                          </p:val>
                                        </p:tav>
                                        <p:tav tm="100000">
                                          <p:val>
                                            <p:strVal val="#ppt_w"/>
                                          </p:val>
                                        </p:tav>
                                      </p:tavLst>
                                    </p:anim>
                                    <p:anim calcmode="lin" valueType="num">
                                      <p:cBhvr>
                                        <p:cTn id="153" dur="300" fill="hold"/>
                                        <p:tgtEl>
                                          <p:spTgt spid="30"/>
                                        </p:tgtEl>
                                        <p:attrNameLst>
                                          <p:attrName>ppt_h</p:attrName>
                                        </p:attrNameLst>
                                      </p:cBhvr>
                                      <p:tavLst>
                                        <p:tav tm="0">
                                          <p:val>
                                            <p:fltVal val="0"/>
                                          </p:val>
                                        </p:tav>
                                        <p:tav tm="100000">
                                          <p:val>
                                            <p:strVal val="#ppt_h"/>
                                          </p:val>
                                        </p:tav>
                                      </p:tavLst>
                                    </p:anim>
                                    <p:animEffect transition="in" filter="fade">
                                      <p:cBhvr>
                                        <p:cTn id="154" dur="300"/>
                                        <p:tgtEl>
                                          <p:spTgt spid="30"/>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33"/>
                                        </p:tgtEl>
                                        <p:attrNameLst>
                                          <p:attrName>style.visibility</p:attrName>
                                        </p:attrNameLst>
                                      </p:cBhvr>
                                      <p:to>
                                        <p:strVal val="visible"/>
                                      </p:to>
                                    </p:set>
                                    <p:anim calcmode="lin" valueType="num">
                                      <p:cBhvr>
                                        <p:cTn id="158" dur="300" fill="hold"/>
                                        <p:tgtEl>
                                          <p:spTgt spid="33"/>
                                        </p:tgtEl>
                                        <p:attrNameLst>
                                          <p:attrName>ppt_w</p:attrName>
                                        </p:attrNameLst>
                                      </p:cBhvr>
                                      <p:tavLst>
                                        <p:tav tm="0">
                                          <p:val>
                                            <p:fltVal val="0"/>
                                          </p:val>
                                        </p:tav>
                                        <p:tav tm="100000">
                                          <p:val>
                                            <p:strVal val="#ppt_w"/>
                                          </p:val>
                                        </p:tav>
                                      </p:tavLst>
                                    </p:anim>
                                    <p:anim calcmode="lin" valueType="num">
                                      <p:cBhvr>
                                        <p:cTn id="159" dur="300" fill="hold"/>
                                        <p:tgtEl>
                                          <p:spTgt spid="33"/>
                                        </p:tgtEl>
                                        <p:attrNameLst>
                                          <p:attrName>ppt_h</p:attrName>
                                        </p:attrNameLst>
                                      </p:cBhvr>
                                      <p:tavLst>
                                        <p:tav tm="0">
                                          <p:val>
                                            <p:fltVal val="0"/>
                                          </p:val>
                                        </p:tav>
                                        <p:tav tm="100000">
                                          <p:val>
                                            <p:strVal val="#ppt_h"/>
                                          </p:val>
                                        </p:tav>
                                      </p:tavLst>
                                    </p:anim>
                                    <p:animEffect transition="in" filter="fade">
                                      <p:cBhvr>
                                        <p:cTn id="160" dur="300"/>
                                        <p:tgtEl>
                                          <p:spTgt spid="33"/>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32"/>
                                        </p:tgtEl>
                                        <p:attrNameLst>
                                          <p:attrName>style.visibility</p:attrName>
                                        </p:attrNameLst>
                                      </p:cBhvr>
                                      <p:to>
                                        <p:strVal val="visible"/>
                                      </p:to>
                                    </p:set>
                                    <p:anim calcmode="lin" valueType="num">
                                      <p:cBhvr>
                                        <p:cTn id="164" dur="300" fill="hold"/>
                                        <p:tgtEl>
                                          <p:spTgt spid="32"/>
                                        </p:tgtEl>
                                        <p:attrNameLst>
                                          <p:attrName>ppt_w</p:attrName>
                                        </p:attrNameLst>
                                      </p:cBhvr>
                                      <p:tavLst>
                                        <p:tav tm="0">
                                          <p:val>
                                            <p:fltVal val="0"/>
                                          </p:val>
                                        </p:tav>
                                        <p:tav tm="100000">
                                          <p:val>
                                            <p:strVal val="#ppt_w"/>
                                          </p:val>
                                        </p:tav>
                                      </p:tavLst>
                                    </p:anim>
                                    <p:anim calcmode="lin" valueType="num">
                                      <p:cBhvr>
                                        <p:cTn id="165" dur="300" fill="hold"/>
                                        <p:tgtEl>
                                          <p:spTgt spid="32"/>
                                        </p:tgtEl>
                                        <p:attrNameLst>
                                          <p:attrName>ppt_h</p:attrName>
                                        </p:attrNameLst>
                                      </p:cBhvr>
                                      <p:tavLst>
                                        <p:tav tm="0">
                                          <p:val>
                                            <p:fltVal val="0"/>
                                          </p:val>
                                        </p:tav>
                                        <p:tav tm="100000">
                                          <p:val>
                                            <p:strVal val="#ppt_h"/>
                                          </p:val>
                                        </p:tav>
                                      </p:tavLst>
                                    </p:anim>
                                    <p:animEffect transition="in" filter="fade">
                                      <p:cBhvr>
                                        <p:cTn id="166" dur="3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7790" y="222400"/>
            <a:ext cx="12033219" cy="917089"/>
          </a:xfrm>
        </p:spPr>
        <p:txBody>
          <a:bodyPr/>
          <a:lstStyle/>
          <a:p>
            <a:r>
              <a:rPr lang="en-US" dirty="0"/>
              <a:t>Project Properties</a:t>
            </a:r>
          </a:p>
        </p:txBody>
      </p:sp>
      <p:sp>
        <p:nvSpPr>
          <p:cNvPr id="4" name="Text Placeholder 1"/>
          <p:cNvSpPr>
            <a:spLocks noGrp="1"/>
          </p:cNvSpPr>
          <p:nvPr>
            <p:ph type="body" sz="quarter" idx="10"/>
          </p:nvPr>
        </p:nvSpPr>
        <p:spPr>
          <a:xfrm>
            <a:off x="277788" y="1412726"/>
            <a:ext cx="5508401" cy="5207080"/>
          </a:xfrm>
        </p:spPr>
        <p:txBody>
          <a:bodyPr/>
          <a:lstStyle/>
          <a:p>
            <a:r>
              <a:rPr lang="en-US" sz="2399" dirty="0"/>
              <a:t>Min version (</a:t>
            </a:r>
            <a:r>
              <a:rPr lang="en-US" sz="1999" dirty="0"/>
              <a:t>TargetPlatformMinVersion)</a:t>
            </a:r>
          </a:p>
          <a:p>
            <a:pPr lvl="1"/>
            <a:r>
              <a:rPr lang="en-US" sz="1999" dirty="0">
                <a:latin typeface="+mj-lt"/>
              </a:rPr>
              <a:t>Defines the minimum version of Universal Windows platform being supported by the project (adaptive application package)</a:t>
            </a:r>
          </a:p>
          <a:p>
            <a:pPr lvl="1"/>
            <a:r>
              <a:rPr lang="en-US" sz="1999" dirty="0">
                <a:latin typeface="+mj-lt"/>
              </a:rPr>
              <a:t>Is stamped as </a:t>
            </a:r>
            <a:r>
              <a:rPr lang="en-US" sz="1999" b="1" dirty="0">
                <a:latin typeface="+mj-lt"/>
              </a:rPr>
              <a:t>TargetDeviceFamily.MinVersion</a:t>
            </a:r>
            <a:r>
              <a:rPr lang="en-US" sz="1999" dirty="0">
                <a:latin typeface="+mj-lt"/>
              </a:rPr>
              <a:t> property in the AppX manifest as part of the build process</a:t>
            </a:r>
          </a:p>
          <a:p>
            <a:pPr marL="342730" lvl="1"/>
            <a:endParaRPr lang="en-US" sz="1999" dirty="0">
              <a:latin typeface="+mj-lt"/>
            </a:endParaRPr>
          </a:p>
          <a:p>
            <a:pPr marL="456973" lvl="2" indent="0">
              <a:buNone/>
            </a:pPr>
            <a:r>
              <a:rPr lang="en-US" sz="1800" dirty="0">
                <a:solidFill>
                  <a:srgbClr val="0000FF"/>
                </a:solidFill>
                <a:highlight>
                  <a:srgbClr val="FFFFFF"/>
                </a:highlight>
                <a:latin typeface="Consolas" panose="020B0609020204030204" pitchFamily="49" charset="0"/>
                <a:cs typeface="Consolas" panose="020B0609020204030204" pitchFamily="49" charset="0"/>
              </a:rPr>
              <a:t>&lt;</a:t>
            </a:r>
            <a:r>
              <a:rPr lang="en-US" sz="1800" dirty="0">
                <a:solidFill>
                  <a:srgbClr val="A31515"/>
                </a:solidFill>
                <a:highlight>
                  <a:srgbClr val="FFFFFF"/>
                </a:highlight>
                <a:latin typeface="Consolas" panose="020B0609020204030204" pitchFamily="49" charset="0"/>
                <a:cs typeface="Consolas" panose="020B0609020204030204" pitchFamily="49" charset="0"/>
              </a:rPr>
              <a:t>Dependencies</a:t>
            </a:r>
            <a:r>
              <a:rPr lang="en-US" sz="1800" dirty="0">
                <a:solidFill>
                  <a:srgbClr val="0000FF"/>
                </a:solidFill>
                <a:highlight>
                  <a:srgbClr val="FFFFFF"/>
                </a:highlight>
                <a:latin typeface="Consolas" panose="020B0609020204030204" pitchFamily="49" charset="0"/>
                <a:cs typeface="Consolas" panose="020B0609020204030204" pitchFamily="49" charset="0"/>
              </a:rPr>
              <a:t>&gt;</a:t>
            </a:r>
          </a:p>
          <a:p>
            <a:pPr marL="456973" lvl="2" indent="0">
              <a:buNone/>
            </a:pPr>
            <a:r>
              <a:rPr lang="en-US" sz="1800" dirty="0">
                <a:solidFill>
                  <a:srgbClr val="0000FF"/>
                </a:solidFill>
                <a:highlight>
                  <a:srgbClr val="FFFFFF"/>
                </a:highlight>
                <a:latin typeface="Consolas" panose="020B0609020204030204" pitchFamily="49" charset="0"/>
                <a:cs typeface="Consolas" panose="020B0609020204030204" pitchFamily="49" charset="0"/>
              </a:rPr>
              <a:t>  &lt;</a:t>
            </a:r>
            <a:r>
              <a:rPr lang="en-US" sz="1800" dirty="0">
                <a:solidFill>
                  <a:srgbClr val="A31515"/>
                </a:solidFill>
                <a:highlight>
                  <a:srgbClr val="FFFFFF"/>
                </a:highlight>
                <a:latin typeface="Consolas" panose="020B0609020204030204" pitchFamily="49" charset="0"/>
                <a:cs typeface="Consolas" panose="020B0609020204030204" pitchFamily="49" charset="0"/>
              </a:rPr>
              <a:t>TargetDeviceFamily</a:t>
            </a:r>
            <a:r>
              <a:rPr lang="en-US" sz="1800" dirty="0">
                <a:solidFill>
                  <a:srgbClr val="0000FF"/>
                </a:solidFill>
                <a:highlight>
                  <a:srgbClr val="FFFFFF"/>
                </a:highlight>
                <a:latin typeface="Consolas" panose="020B0609020204030204" pitchFamily="49" charset="0"/>
                <a:cs typeface="Consolas" panose="020B0609020204030204" pitchFamily="49" charset="0"/>
              </a:rPr>
              <a:t> </a:t>
            </a:r>
          </a:p>
          <a:p>
            <a:pPr marL="456973" lvl="2" indent="0">
              <a:buNone/>
            </a:pPr>
            <a:r>
              <a:rPr lang="en-US" sz="1800" dirty="0">
                <a:solidFill>
                  <a:srgbClr val="0000FF"/>
                </a:solidFill>
                <a:highlight>
                  <a:srgbClr val="FFFFFF"/>
                </a:highlight>
                <a:latin typeface="Consolas" panose="020B0609020204030204" pitchFamily="49" charset="0"/>
                <a:cs typeface="Consolas" panose="020B0609020204030204" pitchFamily="49" charset="0"/>
              </a:rPr>
              <a:t>	</a:t>
            </a:r>
            <a:r>
              <a:rPr lang="en-US" sz="1800" dirty="0">
                <a:solidFill>
                  <a:srgbClr val="FF0000"/>
                </a:solidFill>
                <a:highlight>
                  <a:srgbClr val="FFFFFF"/>
                </a:highlight>
                <a:latin typeface="Consolas" panose="020B0609020204030204" pitchFamily="49" charset="0"/>
                <a:cs typeface="Consolas" panose="020B0609020204030204" pitchFamily="49" charset="0"/>
              </a:rPr>
              <a:t>Name</a:t>
            </a:r>
            <a:r>
              <a:rPr lang="en-US" sz="1800" dirty="0">
                <a:solidFill>
                  <a:srgbClr val="0000FF"/>
                </a:solidFill>
                <a:highlight>
                  <a:srgbClr val="FFFFFF"/>
                </a:highlight>
                <a:latin typeface="Consolas" panose="020B0609020204030204" pitchFamily="49" charset="0"/>
                <a:cs typeface="Consolas" panose="020B0609020204030204" pitchFamily="49" charset="0"/>
              </a:rPr>
              <a:t>=</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Windows.Universal</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 	</a:t>
            </a:r>
            <a:r>
              <a:rPr lang="en-US" sz="1800" dirty="0">
                <a:solidFill>
                  <a:srgbClr val="FF0000"/>
                </a:solidFill>
                <a:highlight>
                  <a:srgbClr val="FFFFFF"/>
                </a:highlight>
                <a:latin typeface="Consolas" panose="020B0609020204030204" pitchFamily="49" charset="0"/>
                <a:cs typeface="Consolas" panose="020B0609020204030204" pitchFamily="49" charset="0"/>
              </a:rPr>
              <a:t>MinVersion</a:t>
            </a:r>
            <a:r>
              <a:rPr lang="en-US" sz="1800" dirty="0">
                <a:solidFill>
                  <a:srgbClr val="0000FF"/>
                </a:solidFill>
                <a:highlight>
                  <a:srgbClr val="FFFFFF"/>
                </a:highlight>
                <a:latin typeface="Consolas" panose="020B0609020204030204" pitchFamily="49" charset="0"/>
                <a:cs typeface="Consolas" panose="020B0609020204030204" pitchFamily="49" charset="0"/>
              </a:rPr>
              <a:t>=</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10.0.10240.0</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 	</a:t>
            </a:r>
            <a:r>
              <a:rPr lang="en-US" sz="1800" dirty="0">
                <a:solidFill>
                  <a:srgbClr val="FF0000"/>
                </a:solidFill>
                <a:highlight>
                  <a:srgbClr val="FFFFFF"/>
                </a:highlight>
                <a:latin typeface="Consolas" panose="020B0609020204030204" pitchFamily="49" charset="0"/>
                <a:cs typeface="Consolas" panose="020B0609020204030204" pitchFamily="49" charset="0"/>
              </a:rPr>
              <a:t>MaxVersionTested</a:t>
            </a:r>
            <a:r>
              <a:rPr lang="en-US" sz="1800" dirty="0">
                <a:solidFill>
                  <a:srgbClr val="0000FF"/>
                </a:solidFill>
                <a:highlight>
                  <a:srgbClr val="FFFFFF"/>
                </a:highlight>
                <a:latin typeface="Consolas" panose="020B0609020204030204" pitchFamily="49" charset="0"/>
                <a:cs typeface="Consolas" panose="020B0609020204030204" pitchFamily="49" charset="0"/>
              </a:rPr>
              <a:t>=</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10.0.14393.0</a:t>
            </a:r>
            <a:r>
              <a:rPr lang="en-US" sz="1800" dirty="0">
                <a:solidFill>
                  <a:srgbClr val="000000"/>
                </a:solidFill>
                <a:highlight>
                  <a:srgbClr val="FFFFFF"/>
                </a:highlight>
                <a:latin typeface="Consolas" panose="020B0609020204030204" pitchFamily="49" charset="0"/>
                <a:cs typeface="Consolas" panose="020B0609020204030204" pitchFamily="49" charset="0"/>
              </a:rPr>
              <a:t>"</a:t>
            </a:r>
            <a:r>
              <a:rPr lang="en-US" sz="1800" dirty="0">
                <a:solidFill>
                  <a:srgbClr val="0000FF"/>
                </a:solidFill>
                <a:highlight>
                  <a:srgbClr val="FFFFFF"/>
                </a:highlight>
                <a:latin typeface="Consolas" panose="020B0609020204030204" pitchFamily="49" charset="0"/>
                <a:cs typeface="Consolas" panose="020B0609020204030204" pitchFamily="49" charset="0"/>
              </a:rPr>
              <a:t> /&gt;</a:t>
            </a:r>
            <a:endParaRPr lang="en-US" sz="1800" dirty="0">
              <a:solidFill>
                <a:srgbClr val="000000"/>
              </a:solidFill>
              <a:highlight>
                <a:srgbClr val="FFFFFF"/>
              </a:highlight>
              <a:latin typeface="Consolas" panose="020B0609020204030204" pitchFamily="49" charset="0"/>
              <a:cs typeface="Consolas" panose="020B0609020204030204" pitchFamily="49" charset="0"/>
            </a:endParaRPr>
          </a:p>
          <a:p>
            <a:pPr marL="456973" lvl="2" indent="0">
              <a:buNone/>
            </a:pPr>
            <a:r>
              <a:rPr lang="en-US" sz="1800" dirty="0">
                <a:solidFill>
                  <a:srgbClr val="0000FF"/>
                </a:solidFill>
                <a:highlight>
                  <a:srgbClr val="FFFFFF"/>
                </a:highlight>
                <a:latin typeface="Consolas" panose="020B0609020204030204" pitchFamily="49" charset="0"/>
                <a:cs typeface="Consolas" panose="020B0609020204030204" pitchFamily="49" charset="0"/>
              </a:rPr>
              <a:t>&lt;/</a:t>
            </a:r>
            <a:r>
              <a:rPr lang="en-US" sz="1800" dirty="0">
                <a:solidFill>
                  <a:srgbClr val="A31515"/>
                </a:solidFill>
                <a:highlight>
                  <a:srgbClr val="FFFFFF"/>
                </a:highlight>
                <a:latin typeface="Consolas" panose="020B0609020204030204" pitchFamily="49" charset="0"/>
                <a:cs typeface="Consolas" panose="020B0609020204030204" pitchFamily="49" charset="0"/>
              </a:rPr>
              <a:t>Dependencies</a:t>
            </a:r>
            <a:r>
              <a:rPr lang="en-US" sz="1800" dirty="0">
                <a:solidFill>
                  <a:srgbClr val="0000FF"/>
                </a:solidFill>
                <a:highlight>
                  <a:srgbClr val="FFFFFF"/>
                </a:highlight>
                <a:latin typeface="Consolas" panose="020B0609020204030204" pitchFamily="49" charset="0"/>
                <a:cs typeface="Consolas" panose="020B0609020204030204" pitchFamily="49" charset="0"/>
              </a:rPr>
              <a:t>&gt;</a:t>
            </a:r>
            <a:endParaRPr lang="en-US" sz="1800" dirty="0">
              <a:latin typeface="Consolas" panose="020B0609020204030204" pitchFamily="49" charset="0"/>
              <a:cs typeface="Consolas" panose="020B0609020204030204" pitchFamily="49" charset="0"/>
            </a:endParaRPr>
          </a:p>
          <a:p>
            <a:endParaRPr lang="en-US" sz="2799" b="1" dirty="0"/>
          </a:p>
          <a:p>
            <a:endParaRPr lang="en-US" sz="1999" dirty="0"/>
          </a:p>
        </p:txBody>
      </p:sp>
      <p:pic>
        <p:nvPicPr>
          <p:cNvPr id="6" name="Picture 5"/>
          <p:cNvPicPr>
            <a:picLocks noChangeAspect="1"/>
          </p:cNvPicPr>
          <p:nvPr/>
        </p:nvPicPr>
        <p:blipFill>
          <a:blip r:embed="rId3"/>
          <a:stretch>
            <a:fillRect/>
          </a:stretch>
        </p:blipFill>
        <p:spPr>
          <a:xfrm>
            <a:off x="5989638" y="1412727"/>
            <a:ext cx="6010275" cy="3705225"/>
          </a:xfrm>
          <a:prstGeom prst="rect">
            <a:avLst/>
          </a:prstGeom>
        </p:spPr>
      </p:pic>
    </p:spTree>
    <p:extLst>
      <p:ext uri="{BB962C8B-B14F-4D97-AF65-F5344CB8AC3E}">
        <p14:creationId xmlns:p14="http://schemas.microsoft.com/office/powerpoint/2010/main" val="400437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7790" y="222400"/>
            <a:ext cx="12033219" cy="917089"/>
          </a:xfrm>
        </p:spPr>
        <p:txBody>
          <a:bodyPr/>
          <a:lstStyle/>
          <a:p>
            <a:r>
              <a:rPr lang="en-US" dirty="0"/>
              <a:t>Windows Device Family Extension SDKs</a:t>
            </a:r>
          </a:p>
        </p:txBody>
      </p:sp>
      <p:sp>
        <p:nvSpPr>
          <p:cNvPr id="4" name="Text Placeholder 1"/>
          <p:cNvSpPr>
            <a:spLocks noGrp="1"/>
          </p:cNvSpPr>
          <p:nvPr>
            <p:ph type="body" sz="quarter" idx="10"/>
          </p:nvPr>
        </p:nvSpPr>
        <p:spPr>
          <a:xfrm>
            <a:off x="263971" y="1669432"/>
            <a:ext cx="4049510" cy="2814734"/>
          </a:xfrm>
        </p:spPr>
        <p:txBody>
          <a:bodyPr/>
          <a:lstStyle/>
          <a:p>
            <a:pPr algn="just"/>
            <a:r>
              <a:rPr lang="en-US" sz="2000" dirty="0">
                <a:solidFill>
                  <a:srgbClr val="404040"/>
                </a:solidFill>
              </a:rPr>
              <a:t>Use device family specific APIs by adding references to Windows Device Family Extension SDKs</a:t>
            </a:r>
          </a:p>
        </p:txBody>
      </p:sp>
      <p:pic>
        <p:nvPicPr>
          <p:cNvPr id="7" name="Picture 6"/>
          <p:cNvPicPr>
            <a:picLocks noChangeAspect="1"/>
          </p:cNvPicPr>
          <p:nvPr/>
        </p:nvPicPr>
        <p:blipFill>
          <a:blip r:embed="rId3"/>
          <a:stretch>
            <a:fillRect/>
          </a:stretch>
        </p:blipFill>
        <p:spPr>
          <a:xfrm>
            <a:off x="4770438" y="1669432"/>
            <a:ext cx="7244875" cy="4190030"/>
          </a:xfrm>
          <a:prstGeom prst="rect">
            <a:avLst/>
          </a:prstGeom>
        </p:spPr>
      </p:pic>
    </p:spTree>
    <p:extLst>
      <p:ext uri="{BB962C8B-B14F-4D97-AF65-F5344CB8AC3E}">
        <p14:creationId xmlns:p14="http://schemas.microsoft.com/office/powerpoint/2010/main" val="1826392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642159" y="2418346"/>
            <a:ext cx="4728459" cy="316916"/>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2" name="Rectangle 1"/>
          <p:cNvSpPr/>
          <p:nvPr/>
        </p:nvSpPr>
        <p:spPr>
          <a:xfrm>
            <a:off x="1642159" y="4564062"/>
            <a:ext cx="3204655" cy="381000"/>
          </a:xfrm>
          <a:prstGeom prst="rect">
            <a:avLst/>
          </a:prstGeom>
          <a:solidFill>
            <a:schemeClr val="accent5">
              <a:lumMod val="40000"/>
              <a:lumOff val="6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
        <p:nvSpPr>
          <p:cNvPr id="3" name="Title 2"/>
          <p:cNvSpPr>
            <a:spLocks noGrp="1"/>
          </p:cNvSpPr>
          <p:nvPr>
            <p:ph type="title"/>
          </p:nvPr>
        </p:nvSpPr>
        <p:spPr/>
        <p:txBody>
          <a:bodyPr/>
          <a:lstStyle/>
          <a:p>
            <a:r>
              <a:rPr lang="en-US" dirty="0"/>
              <a:t>Testing for Capabilities</a:t>
            </a:r>
          </a:p>
        </p:txBody>
      </p:sp>
      <p:sp>
        <p:nvSpPr>
          <p:cNvPr id="6" name="Rectangle 5"/>
          <p:cNvSpPr/>
          <p:nvPr/>
        </p:nvSpPr>
        <p:spPr>
          <a:xfrm>
            <a:off x="1642157" y="2320273"/>
            <a:ext cx="6216562" cy="3046988"/>
          </a:xfrm>
          <a:prstGeom prst="rect">
            <a:avLst/>
          </a:prstGeom>
        </p:spPr>
        <p:txBody>
          <a:bodyPr>
            <a:spAutoFit/>
          </a:bodyPr>
          <a:lstStyle/>
          <a:p>
            <a:r>
              <a:rPr lang="en-US" sz="2400" dirty="0">
                <a:solidFill>
                  <a:srgbClr val="000000"/>
                </a:solidFill>
                <a:latin typeface="Consolas" panose="020B0609020204030204" pitchFamily="49" charset="0"/>
                <a:cs typeface="Consolas" panose="020B0609020204030204" pitchFamily="49" charset="0"/>
              </a:rPr>
              <a:t>IsApiContractPresent</a:t>
            </a:r>
          </a:p>
          <a:p>
            <a:r>
              <a:rPr lang="en-US" sz="2400" dirty="0">
                <a:solidFill>
                  <a:srgbClr val="000000"/>
                </a:solidFill>
                <a:latin typeface="Consolas" panose="020B0609020204030204" pitchFamily="49" charset="0"/>
                <a:cs typeface="Consolas" panose="020B0609020204030204" pitchFamily="49" charset="0"/>
              </a:rPr>
              <a:t>IsEnumNamedValuePresent</a:t>
            </a:r>
          </a:p>
          <a:p>
            <a:r>
              <a:rPr lang="en-US" sz="2400" dirty="0">
                <a:solidFill>
                  <a:srgbClr val="000000"/>
                </a:solidFill>
                <a:latin typeface="Consolas" panose="020B0609020204030204" pitchFamily="49" charset="0"/>
                <a:cs typeface="Consolas" panose="020B0609020204030204" pitchFamily="49" charset="0"/>
              </a:rPr>
              <a:t>IsEventPresent</a:t>
            </a:r>
          </a:p>
          <a:p>
            <a:r>
              <a:rPr lang="en-US" sz="2400" dirty="0">
                <a:solidFill>
                  <a:srgbClr val="000000"/>
                </a:solidFill>
                <a:latin typeface="Consolas" panose="020B0609020204030204" pitchFamily="49" charset="0"/>
                <a:cs typeface="Consolas" panose="020B0609020204030204" pitchFamily="49" charset="0"/>
              </a:rPr>
              <a:t>IsMethodPresent</a:t>
            </a:r>
          </a:p>
          <a:p>
            <a:r>
              <a:rPr lang="en-US" sz="2400" dirty="0">
                <a:solidFill>
                  <a:srgbClr val="000000"/>
                </a:solidFill>
                <a:latin typeface="Consolas" panose="020B0609020204030204" pitchFamily="49" charset="0"/>
                <a:cs typeface="Consolas" panose="020B0609020204030204" pitchFamily="49" charset="0"/>
              </a:rPr>
              <a:t>IsPropertyPresent</a:t>
            </a:r>
          </a:p>
          <a:p>
            <a:r>
              <a:rPr lang="en-US" sz="2400" dirty="0">
                <a:solidFill>
                  <a:srgbClr val="000000"/>
                </a:solidFill>
                <a:latin typeface="Consolas" panose="020B0609020204030204" pitchFamily="49" charset="0"/>
                <a:cs typeface="Consolas" panose="020B0609020204030204" pitchFamily="49" charset="0"/>
              </a:rPr>
              <a:t>IsReadOnlyPropertyPresent</a:t>
            </a:r>
          </a:p>
          <a:p>
            <a:r>
              <a:rPr lang="en-US" sz="2400" dirty="0">
                <a:solidFill>
                  <a:srgbClr val="000000"/>
                </a:solidFill>
                <a:latin typeface="Consolas" panose="020B0609020204030204" pitchFamily="49" charset="0"/>
                <a:cs typeface="Consolas" panose="020B0609020204030204" pitchFamily="49" charset="0"/>
              </a:rPr>
              <a:t>IsTypePresent</a:t>
            </a:r>
          </a:p>
          <a:p>
            <a:r>
              <a:rPr lang="en-US" sz="2400" dirty="0">
                <a:solidFill>
                  <a:srgbClr val="000000"/>
                </a:solidFill>
                <a:latin typeface="Consolas" panose="020B0609020204030204" pitchFamily="49" charset="0"/>
                <a:cs typeface="Consolas" panose="020B0609020204030204" pitchFamily="49" charset="0"/>
              </a:rPr>
              <a:t>IsWriteablePropertyPresent</a:t>
            </a:r>
          </a:p>
        </p:txBody>
      </p:sp>
      <p:sp>
        <p:nvSpPr>
          <p:cNvPr id="7" name="Rectangle 6"/>
          <p:cNvSpPr/>
          <p:nvPr/>
        </p:nvSpPr>
        <p:spPr>
          <a:xfrm>
            <a:off x="427038" y="1467744"/>
            <a:ext cx="9677649" cy="584775"/>
          </a:xfrm>
          <a:prstGeom prst="rect">
            <a:avLst/>
          </a:prstGeom>
        </p:spPr>
        <p:txBody>
          <a:bodyPr wrap="none">
            <a:spAutoFit/>
          </a:bodyPr>
          <a:lstStyle/>
          <a:p>
            <a:r>
              <a:rPr lang="en-US" sz="3200" dirty="0">
                <a:solidFill>
                  <a:srgbClr val="000000"/>
                </a:solidFill>
                <a:highlight>
                  <a:srgbClr val="FFFFFF"/>
                </a:highlight>
                <a:latin typeface="Consolas" panose="020B0609020204030204" pitchFamily="49" charset="0"/>
              </a:rPr>
              <a:t>Windows.Foundation.Metadata.</a:t>
            </a:r>
            <a:r>
              <a:rPr lang="en-US" sz="3200" dirty="0">
                <a:solidFill>
                  <a:srgbClr val="2B91AF"/>
                </a:solidFill>
                <a:highlight>
                  <a:srgbClr val="FFFFFF"/>
                </a:highlight>
                <a:latin typeface="Consolas" panose="020B0609020204030204" pitchFamily="49" charset="0"/>
              </a:rPr>
              <a:t>ApiInformation</a:t>
            </a:r>
            <a:endParaRPr lang="en-US" sz="3200" dirty="0">
              <a:solidFill>
                <a:srgbClr val="737373"/>
              </a:solidFill>
              <a:latin typeface="Segoe UI Light"/>
            </a:endParaRPr>
          </a:p>
        </p:txBody>
      </p:sp>
      <p:sp>
        <p:nvSpPr>
          <p:cNvPr id="4" name="Slide Number Placeholder 3"/>
          <p:cNvSpPr>
            <a:spLocks noGrp="1"/>
          </p:cNvSpPr>
          <p:nvPr>
            <p:ph type="sldNum" sz="quarter" idx="4294967295"/>
          </p:nvPr>
        </p:nvSpPr>
        <p:spPr>
          <a:xfrm>
            <a:off x="8851759" y="6561138"/>
            <a:ext cx="2743550" cy="365125"/>
          </a:xfrm>
        </p:spPr>
        <p:txBody>
          <a:bodyPr/>
          <a:lstStyle/>
          <a:p>
            <a:fld id="{AFFF257A-30C5-4AFB-911B-BE4CEEA1EA82}" type="slidenum">
              <a:rPr lang="en-US">
                <a:solidFill>
                  <a:prstClr val="black">
                    <a:tint val="75000"/>
                  </a:prstClr>
                </a:solidFill>
              </a:rPr>
              <a:pPr/>
              <a:t>85</a:t>
            </a:fld>
            <a:endParaRPr lang="en-US" dirty="0">
              <a:solidFill>
                <a:prstClr val="black">
                  <a:tint val="75000"/>
                </a:prstClr>
              </a:solidFill>
            </a:endParaRPr>
          </a:p>
        </p:txBody>
      </p:sp>
    </p:spTree>
    <p:extLst>
      <p:ext uri="{BB962C8B-B14F-4D97-AF65-F5344CB8AC3E}">
        <p14:creationId xmlns:p14="http://schemas.microsoft.com/office/powerpoint/2010/main" val="2221716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Capabilities at Runtime</a:t>
            </a:r>
          </a:p>
        </p:txBody>
      </p:sp>
      <p:sp>
        <p:nvSpPr>
          <p:cNvPr id="5" name="Text Placeholder 4"/>
          <p:cNvSpPr>
            <a:spLocks noGrp="1"/>
          </p:cNvSpPr>
          <p:nvPr>
            <p:ph type="body" sz="quarter" idx="10"/>
          </p:nvPr>
        </p:nvSpPr>
        <p:spPr/>
        <p:txBody>
          <a:bodyPr/>
          <a:lstStyle/>
          <a:p>
            <a:r>
              <a:rPr lang="en-GB" dirty="0"/>
              <a:t>Use Adaptive Code to light-up your app on specific devices</a:t>
            </a:r>
            <a:endParaRPr lang="en-US" dirty="0"/>
          </a:p>
        </p:txBody>
      </p:sp>
      <p:sp>
        <p:nvSpPr>
          <p:cNvPr id="2" name="Slide Number Placeholder 1"/>
          <p:cNvSpPr>
            <a:spLocks noGrp="1"/>
          </p:cNvSpPr>
          <p:nvPr>
            <p:ph type="sldNum" sz="quarter" idx="4294967295"/>
          </p:nvPr>
        </p:nvSpPr>
        <p:spPr>
          <a:xfrm>
            <a:off x="8851759" y="6561138"/>
            <a:ext cx="2743550" cy="365125"/>
          </a:xfrm>
        </p:spPr>
        <p:txBody>
          <a:bodyPr/>
          <a:lstStyle/>
          <a:p>
            <a:fld id="{AFFF257A-30C5-4AFB-911B-BE4CEEA1EA82}" type="slidenum">
              <a:rPr lang="en-US">
                <a:solidFill>
                  <a:srgbClr val="737373"/>
                </a:solidFill>
              </a:rPr>
              <a:pPr/>
              <a:t>86</a:t>
            </a:fld>
            <a:endParaRPr lang="en-US" dirty="0">
              <a:solidFill>
                <a:srgbClr val="737373"/>
              </a:solidFill>
            </a:endParaRPr>
          </a:p>
        </p:txBody>
      </p:sp>
      <p:sp>
        <p:nvSpPr>
          <p:cNvPr id="6" name="Rectangle 5"/>
          <p:cNvSpPr/>
          <p:nvPr/>
        </p:nvSpPr>
        <p:spPr>
          <a:xfrm>
            <a:off x="1676" y="2793236"/>
            <a:ext cx="12433124" cy="26704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marL="471109" lvl="3">
              <a:lnSpc>
                <a:spcPct val="107000"/>
              </a:lnSpc>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var </a:t>
            </a:r>
            <a:r>
              <a:rPr lang="en-US" sz="2400" dirty="0">
                <a:solidFill>
                  <a:srgbClr val="000000"/>
                </a:solidFill>
                <a:highlight>
                  <a:srgbClr val="FFFFFF"/>
                </a:highlight>
                <a:latin typeface="Consolas" panose="020B0609020204030204" pitchFamily="49" charset="0"/>
                <a:cs typeface="Consolas" panose="020B0609020204030204" pitchFamily="49" charset="0"/>
              </a:rPr>
              <a:t>api</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 </a:t>
            </a:r>
            <a:r>
              <a:rPr lang="en-US" sz="2400" dirty="0">
                <a:solidFill>
                  <a:srgbClr val="A31515"/>
                </a:solidFill>
                <a:highlight>
                  <a:srgbClr val="FFFFFF"/>
                </a:highlight>
                <a:latin typeface="Consolas" panose="020B0609020204030204" pitchFamily="49" charset="0"/>
                <a:cs typeface="Consolas" panose="020B0609020204030204" pitchFamily="49" charset="0"/>
              </a:rPr>
              <a:t>"Windows.Phone.UI.Input.HardwareButtons";</a:t>
            </a:r>
          </a:p>
          <a:p>
            <a:pPr marL="471109" lvl="3">
              <a:lnSpc>
                <a:spcPct val="107000"/>
              </a:lnSpc>
            </a:pPr>
            <a:r>
              <a:rPr lang="en-US" sz="2400" dirty="0">
                <a:solidFill>
                  <a:srgbClr val="0000FF"/>
                </a:solidFill>
                <a:latin typeface="Consolas" panose="020B0609020204030204" pitchFamily="49" charset="0"/>
                <a:ea typeface="Calibri" panose="020F0502020204030204" pitchFamily="34" charset="0"/>
                <a:cs typeface="Consolas" panose="020B0609020204030204" pitchFamily="49" charset="0"/>
              </a:rPr>
              <a:t>if</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(Windows.Foundation.Metadata.</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ApiInformation</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.IsTypePresent(api))</a:t>
            </a:r>
          </a:p>
          <a:p>
            <a:pPr marL="471109" lvl="3">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white"/>
              </a:solidFill>
              <a:latin typeface="Consolas" panose="020B0609020204030204" pitchFamily="49" charset="0"/>
              <a:ea typeface="Calibri" panose="020F0502020204030204" pitchFamily="34" charset="0"/>
              <a:cs typeface="Consolas" panose="020B0609020204030204" pitchFamily="49" charset="0"/>
            </a:endParaRPr>
          </a:p>
          <a:p>
            <a:pPr marL="471109" lvl="4">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Windows.Phone.UI.Input.</a:t>
            </a:r>
            <a:r>
              <a:rPr lang="en-US" sz="2400" dirty="0">
                <a:solidFill>
                  <a:srgbClr val="2B91AF"/>
                </a:solidFill>
                <a:latin typeface="Consolas" panose="020B0609020204030204" pitchFamily="49" charset="0"/>
                <a:ea typeface="Calibri" panose="020F0502020204030204" pitchFamily="34" charset="0"/>
                <a:cs typeface="Consolas" panose="020B0609020204030204" pitchFamily="49" charset="0"/>
              </a:rPr>
              <a:t>HardwareButtons</a:t>
            </a: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.CameraPressed </a:t>
            </a:r>
            <a:b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b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       += CameraButtonPressed;</a:t>
            </a:r>
          </a:p>
          <a:p>
            <a:pPr marL="471109" lvl="4">
              <a:lnSpc>
                <a:spcPct val="107000"/>
              </a:lnSpc>
            </a:pPr>
            <a:r>
              <a:rPr lang="en-US" sz="2400" dirty="0">
                <a:solidFill>
                  <a:srgbClr val="000000"/>
                </a:solidFill>
                <a:latin typeface="Consolas" panose="020B0609020204030204" pitchFamily="49" charset="0"/>
                <a:ea typeface="Calibri" panose="020F0502020204030204" pitchFamily="34" charset="0"/>
                <a:cs typeface="Consolas" panose="020B0609020204030204" pitchFamily="49" charset="0"/>
              </a:rPr>
              <a:t>}</a:t>
            </a:r>
            <a:endParaRPr lang="en-US" sz="2400" dirty="0">
              <a:solidFill>
                <a:prstClr val="white"/>
              </a:solidFill>
              <a:latin typeface="Consolas" panose="020B0609020204030204" pitchFamily="49" charset="0"/>
              <a:cs typeface="Consolas" panose="020B0609020204030204" pitchFamily="49" charset="0"/>
            </a:endParaRPr>
          </a:p>
        </p:txBody>
      </p:sp>
      <p:sp>
        <p:nvSpPr>
          <p:cNvPr id="7" name="Rectangle 6"/>
          <p:cNvSpPr/>
          <p:nvPr/>
        </p:nvSpPr>
        <p:spPr>
          <a:xfrm>
            <a:off x="1113490" y="3268692"/>
            <a:ext cx="10819019" cy="457142"/>
          </a:xfrm>
          <a:prstGeom prst="rect">
            <a:avLst/>
          </a:prstGeom>
          <a:noFill/>
          <a:ln w="38100">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73" tIns="111898" rIns="139873" bIns="111898" numCol="1" spcCol="0" rtlCol="0" fromWordArt="0" anchor="t" anchorCtr="0" forceAA="0" compatLnSpc="1">
            <a:prstTxWarp prst="textNoShape">
              <a:avLst/>
            </a:prstTxWarp>
            <a:noAutofit/>
          </a:bodyPr>
          <a:lstStyle/>
          <a:p>
            <a:pPr algn="ctr">
              <a:lnSpc>
                <a:spcPct val="90000"/>
              </a:lnSpc>
              <a:spcBef>
                <a:spcPts val="612"/>
              </a:spcBef>
            </a:pPr>
            <a:endParaRPr lang="en-US" sz="2040" dirty="0">
              <a:solidFill>
                <a:prstClr val="white"/>
              </a:solidFill>
              <a:latin typeface="Segoe UI Light"/>
            </a:endParaRPr>
          </a:p>
        </p:txBody>
      </p:sp>
    </p:spTree>
    <p:extLst>
      <p:ext uri="{BB962C8B-B14F-4D97-AF65-F5344CB8AC3E}">
        <p14:creationId xmlns:p14="http://schemas.microsoft.com/office/powerpoint/2010/main" val="3089654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35767" y="4831072"/>
            <a:ext cx="11213461" cy="10507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Windows 10</a:t>
            </a: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ea typeface="+mn-ea"/>
                <a:cs typeface="+mn-cs"/>
              </a:rPr>
              <a:t>operating system</a:t>
            </a:r>
          </a:p>
        </p:txBody>
      </p:sp>
      <p:grpSp>
        <p:nvGrpSpPr>
          <p:cNvPr id="7" name="Group 6"/>
          <p:cNvGrpSpPr/>
          <p:nvPr/>
        </p:nvGrpSpPr>
        <p:grpSpPr>
          <a:xfrm>
            <a:off x="8450201" y="1032666"/>
            <a:ext cx="3309245" cy="2394721"/>
            <a:chOff x="7288083" y="1008403"/>
            <a:chExt cx="4317507" cy="2348279"/>
          </a:xfrm>
        </p:grpSpPr>
        <p:sp>
          <p:nvSpPr>
            <p:cNvPr id="23" name="Rectangle 22"/>
            <p:cNvSpPr/>
            <p:nvPr/>
          </p:nvSpPr>
          <p:spPr>
            <a:xfrm>
              <a:off x="7288083" y="1008403"/>
              <a:ext cx="4317507" cy="2348279"/>
            </a:xfrm>
            <a:prstGeom prst="rect">
              <a:avLst/>
            </a:prstGeom>
            <a:noFill/>
            <a:ln w="3810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b"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Bridging technologies</a:t>
              </a:r>
            </a:p>
          </p:txBody>
        </p:sp>
        <p:grpSp>
          <p:nvGrpSpPr>
            <p:cNvPr id="42" name="Group 41"/>
            <p:cNvGrpSpPr/>
            <p:nvPr/>
          </p:nvGrpSpPr>
          <p:grpSpPr>
            <a:xfrm>
              <a:off x="7505261" y="1179961"/>
              <a:ext cx="3923117" cy="1546366"/>
              <a:chOff x="7333353" y="1410155"/>
              <a:chExt cx="4270479" cy="1429501"/>
            </a:xfrm>
            <a:solidFill>
              <a:schemeClr val="bg2">
                <a:lumMod val="75000"/>
              </a:schemeClr>
            </a:solidFill>
          </p:grpSpPr>
          <p:sp>
            <p:nvSpPr>
              <p:cNvPr id="32" name="Snip Diagonal Corner Rectangle 31"/>
              <p:cNvSpPr/>
              <p:nvPr/>
            </p:nvSpPr>
            <p:spPr>
              <a:xfrm>
                <a:off x="10294229" y="1410155"/>
                <a:ext cx="1309603"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Win32</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ea typeface="+mn-ea"/>
                    <a:cs typeface="+mn-cs"/>
                  </a:rPr>
                  <a:t>desktop</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Snip Diagonal Corner Rectangle 32"/>
              <p:cNvSpPr/>
              <p:nvPr/>
            </p:nvSpPr>
            <p:spPr>
              <a:xfrm>
                <a:off x="8797888" y="1410155"/>
                <a:ext cx="1297903"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mn-cs"/>
                  </a:rPr>
                  <a:t>Web</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ea typeface="+mn-ea"/>
                    <a:cs typeface="+mn-cs"/>
                  </a:rPr>
                  <a:t>hosted</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sp>
            <p:nvSpPr>
              <p:cNvPr id="35" name="Snip Diagonal Corner Rectangle 34"/>
              <p:cNvSpPr/>
              <p:nvPr/>
            </p:nvSpPr>
            <p:spPr>
              <a:xfrm>
                <a:off x="7333353" y="1410155"/>
                <a:ext cx="1266096" cy="1429501"/>
              </a:xfrm>
              <a:prstGeom prst="snip2Diag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040" b="0" i="0" u="none" strike="noStrike" kern="0" cap="none" spc="0" normalizeH="0" baseline="0" noProof="0" dirty="0" err="1">
                    <a:ln>
                      <a:noFill/>
                    </a:ln>
                    <a:solidFill>
                      <a:srgbClr val="FFFFFF"/>
                    </a:solidFill>
                    <a:effectLst/>
                    <a:uLnTx/>
                    <a:uFillTx/>
                    <a:latin typeface="Segoe UI"/>
                    <a:ea typeface="+mn-ea"/>
                    <a:cs typeface="+mn-cs"/>
                  </a:rPr>
                  <a:t>Obj.C</a:t>
                </a: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ea typeface="+mn-ea"/>
                    <a:cs typeface="+mn-cs"/>
                  </a:rPr>
                  <a:t>iOS</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3" name="Group 2"/>
          <p:cNvGrpSpPr/>
          <p:nvPr/>
        </p:nvGrpSpPr>
        <p:grpSpPr>
          <a:xfrm>
            <a:off x="4028614" y="1007898"/>
            <a:ext cx="7808178" cy="3686276"/>
            <a:chOff x="3948841" y="987912"/>
            <a:chExt cx="7656749" cy="3614786"/>
          </a:xfrm>
        </p:grpSpPr>
        <p:sp>
          <p:nvSpPr>
            <p:cNvPr id="5" name="Rectangle 4"/>
            <p:cNvSpPr/>
            <p:nvPr/>
          </p:nvSpPr>
          <p:spPr>
            <a:xfrm>
              <a:off x="3948842" y="3495305"/>
              <a:ext cx="7656748" cy="110739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Universal Windows Platform</a:t>
              </a:r>
            </a:p>
          </p:txBody>
        </p:sp>
        <p:sp>
          <p:nvSpPr>
            <p:cNvPr id="24" name="Rectangle 23"/>
            <p:cNvSpPr/>
            <p:nvPr/>
          </p:nvSpPr>
          <p:spPr>
            <a:xfrm>
              <a:off x="6873164" y="2247307"/>
              <a:ext cx="1262444" cy="10981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WWA</a:t>
              </a:r>
            </a:p>
          </p:txBody>
        </p:sp>
        <p:sp>
          <p:nvSpPr>
            <p:cNvPr id="25" name="Rectangle 24"/>
            <p:cNvSpPr/>
            <p:nvPr/>
          </p:nvSpPr>
          <p:spPr>
            <a:xfrm>
              <a:off x="5201810" y="2258567"/>
              <a:ext cx="1522287" cy="108063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C++</a:t>
              </a: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ea typeface="+mn-ea"/>
                  <a:cs typeface="+mn-cs"/>
                </a:rPr>
                <a:t>&amp; CX</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Rectangle 25"/>
            <p:cNvSpPr/>
            <p:nvPr/>
          </p:nvSpPr>
          <p:spPr>
            <a:xfrm>
              <a:off x="3948842" y="2258568"/>
              <a:ext cx="1118152" cy="10981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C# &amp; VB</a:t>
              </a:r>
            </a:p>
          </p:txBody>
        </p:sp>
        <p:sp>
          <p:nvSpPr>
            <p:cNvPr id="36" name="Rectangle 35"/>
            <p:cNvSpPr/>
            <p:nvPr/>
          </p:nvSpPr>
          <p:spPr>
            <a:xfrm>
              <a:off x="6856950" y="987912"/>
              <a:ext cx="1262444" cy="110664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HTML</a:t>
              </a:r>
            </a:p>
          </p:txBody>
        </p:sp>
        <p:sp>
          <p:nvSpPr>
            <p:cNvPr id="37" name="Rectangle 36"/>
            <p:cNvSpPr/>
            <p:nvPr/>
          </p:nvSpPr>
          <p:spPr>
            <a:xfrm>
              <a:off x="5693144" y="997141"/>
              <a:ext cx="1030951" cy="112718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a:ea typeface="+mn-ea"/>
                  <a:cs typeface="+mn-cs"/>
                </a:rPr>
                <a:t>DirectX</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sp>
          <p:nvSpPr>
            <p:cNvPr id="38" name="Rectangle 37"/>
            <p:cNvSpPr/>
            <p:nvPr/>
          </p:nvSpPr>
          <p:spPr>
            <a:xfrm>
              <a:off x="3948841" y="1012199"/>
              <a:ext cx="1607287" cy="111212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XAML</a:t>
              </a:r>
            </a:p>
          </p:txBody>
        </p:sp>
      </p:grpSp>
      <p:grpSp>
        <p:nvGrpSpPr>
          <p:cNvPr id="2" name="Group 1"/>
          <p:cNvGrpSpPr/>
          <p:nvPr/>
        </p:nvGrpSpPr>
        <p:grpSpPr>
          <a:xfrm>
            <a:off x="623333" y="1028793"/>
            <a:ext cx="3267802" cy="3665380"/>
            <a:chOff x="609601" y="1008403"/>
            <a:chExt cx="3204427" cy="3594295"/>
          </a:xfrm>
        </p:grpSpPr>
        <p:sp>
          <p:nvSpPr>
            <p:cNvPr id="6" name="Rectangle 5"/>
            <p:cNvSpPr/>
            <p:nvPr/>
          </p:nvSpPr>
          <p:spPr>
            <a:xfrm>
              <a:off x="2835762" y="2258567"/>
              <a:ext cx="978266" cy="234413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C++</a:t>
              </a:r>
            </a:p>
          </p:txBody>
        </p:sp>
        <p:sp>
          <p:nvSpPr>
            <p:cNvPr id="19" name="Rectangle 18"/>
            <p:cNvSpPr/>
            <p:nvPr/>
          </p:nvSpPr>
          <p:spPr>
            <a:xfrm>
              <a:off x="609601" y="2258568"/>
              <a:ext cx="2091346" cy="1098114"/>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C# and VB</a:t>
              </a:r>
            </a:p>
          </p:txBody>
        </p:sp>
        <p:sp>
          <p:nvSpPr>
            <p:cNvPr id="29" name="Rectangle 28"/>
            <p:cNvSpPr/>
            <p:nvPr/>
          </p:nvSpPr>
          <p:spPr>
            <a:xfrm>
              <a:off x="2835762"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MFC</a:t>
              </a:r>
            </a:p>
          </p:txBody>
        </p:sp>
        <p:sp>
          <p:nvSpPr>
            <p:cNvPr id="30" name="Rectangle 29"/>
            <p:cNvSpPr/>
            <p:nvPr/>
          </p:nvSpPr>
          <p:spPr>
            <a:xfrm>
              <a:off x="172268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Win-Forms</a:t>
              </a:r>
            </a:p>
          </p:txBody>
        </p:sp>
        <p:sp>
          <p:nvSpPr>
            <p:cNvPr id="31" name="Rectangle 30"/>
            <p:cNvSpPr/>
            <p:nvPr/>
          </p:nvSpPr>
          <p:spPr>
            <a:xfrm>
              <a:off x="609601" y="1008403"/>
              <a:ext cx="978266" cy="11066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a:ln>
                    <a:noFill/>
                  </a:ln>
                  <a:solidFill>
                    <a:srgbClr val="FFFFFF"/>
                  </a:solidFill>
                  <a:effectLst/>
                  <a:uLnTx/>
                  <a:uFillTx/>
                  <a:latin typeface="Segoe UI"/>
                  <a:ea typeface="+mn-ea"/>
                  <a:cs typeface="+mn-cs"/>
                </a:rPr>
                <a:t>WPF</a:t>
              </a:r>
            </a:p>
          </p:txBody>
        </p:sp>
        <p:sp>
          <p:nvSpPr>
            <p:cNvPr id="41" name="Rectangle 40"/>
            <p:cNvSpPr/>
            <p:nvPr/>
          </p:nvSpPr>
          <p:spPr>
            <a:xfrm>
              <a:off x="609601" y="3500204"/>
              <a:ext cx="2091346" cy="11024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11898" rIns="0" bIns="111898" numCol="1" spcCol="0" rtlCol="0" fromWordArt="0" anchor="ctr" anchorCtr="0" forceAA="0" compatLnSpc="1">
              <a:prstTxWarp prst="textNoShape">
                <a:avLst/>
              </a:prstTxWarp>
              <a:noAutofit/>
            </a:bodyPr>
            <a:lstStyle/>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2448" b="0" i="0" u="none" strike="noStrike" kern="0" cap="none" spc="0" normalizeH="0" baseline="0" noProof="0" dirty="0" err="1">
                  <a:ln>
                    <a:noFill/>
                  </a:ln>
                  <a:solidFill>
                    <a:srgbClr val="FFFFFF"/>
                  </a:solidFill>
                  <a:effectLst/>
                  <a:uLnTx/>
                  <a:uFillTx/>
                  <a:latin typeface="Segoe UI"/>
                  <a:ea typeface="+mn-ea"/>
                  <a:cs typeface="+mn-cs"/>
                </a:rPr>
                <a:t>.Net</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a:p>
              <a:pPr marL="0" marR="0" lvl="0" indent="0" algn="ctr" defTabSz="914309" rtl="0" eaLnBrk="1" fontAlgn="auto" latinLnBrk="0" hangingPunct="1">
                <a:lnSpc>
                  <a:spcPct val="90000"/>
                </a:lnSpc>
                <a:spcBef>
                  <a:spcPts val="612"/>
                </a:spcBef>
                <a:spcAft>
                  <a:spcPts val="0"/>
                </a:spcAft>
                <a:buClrTx/>
                <a:buSzTx/>
                <a:buFontTx/>
                <a:buNone/>
                <a:tabLst/>
                <a:defRPr/>
              </a:pPr>
              <a:r>
                <a:rPr kumimoji="0" lang="en-US" sz="1224" b="0" i="0" u="none" strike="noStrike" kern="0" cap="none" spc="0" normalizeH="0" baseline="0" noProof="0" dirty="0">
                  <a:ln>
                    <a:noFill/>
                  </a:ln>
                  <a:solidFill>
                    <a:srgbClr val="FFFFFF"/>
                  </a:solidFill>
                  <a:effectLst/>
                  <a:uLnTx/>
                  <a:uFillTx/>
                  <a:latin typeface="Segoe UI"/>
                  <a:ea typeface="+mn-ea"/>
                  <a:cs typeface="+mn-cs"/>
                </a:rPr>
                <a:t>runtime</a:t>
              </a:r>
              <a:endParaRPr kumimoji="0" lang="en-US" sz="2448"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576058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Classic desktop </a:t>
            </a:r>
            <a:r>
              <a:rPr lang="it-IT" dirty="0" err="1">
                <a:gradFill>
                  <a:gsLst>
                    <a:gs pos="0">
                      <a:schemeClr val="tx2"/>
                    </a:gs>
                    <a:gs pos="100000">
                      <a:schemeClr val="tx2"/>
                    </a:gs>
                  </a:gsLst>
                  <a:lin ang="5400000" scaled="0"/>
                </a:gradFill>
              </a:rPr>
              <a:t>apps</a:t>
            </a:r>
            <a:endParaRPr lang="it-IT" dirty="0">
              <a:gradFill>
                <a:gsLst>
                  <a:gs pos="0">
                    <a:schemeClr val="tx2"/>
                  </a:gs>
                  <a:gs pos="100000">
                    <a:schemeClr val="tx2"/>
                  </a:gs>
                </a:gsLst>
                <a:lin ang="5400000" scaled="0"/>
              </a:gradFill>
            </a:endParaRPr>
          </a:p>
        </p:txBody>
      </p:sp>
      <p:sp>
        <p:nvSpPr>
          <p:cNvPr id="5" name="Rectangle 4"/>
          <p:cNvSpPr/>
          <p:nvPr/>
        </p:nvSpPr>
        <p:spPr>
          <a:xfrm>
            <a:off x="278011" y="1212848"/>
            <a:ext cx="11988897" cy="5509200"/>
          </a:xfrm>
          <a:prstGeom prst="rect">
            <a:avLst/>
          </a:prstGeom>
        </p:spPr>
        <p:txBody>
          <a:bodyPr wrap="square">
            <a:spAutoFit/>
          </a:bodyPr>
          <a:lstStyle/>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Based on the Windows APIs (Win32) included in Windows </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They are available only in the full edition of Windows for PC and tablets</a:t>
            </a:r>
          </a:p>
          <a:p>
            <a:pPr marL="457200" marR="0" lvl="0"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They can be developed with multiple technologies and platforms, including non-Microsoft ones:</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Windows Forms</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WPF</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C++</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Java</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Delphi</a:t>
            </a:r>
          </a:p>
          <a:p>
            <a:pPr marL="923571" marR="0" lvl="1" indent="-45720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rgbClr val="353535"/>
                </a:solidFill>
                <a:effectLst/>
                <a:uLnTx/>
                <a:uFillTx/>
                <a:latin typeface="Segoe UI Semilight"/>
                <a:ea typeface="+mn-ea"/>
                <a:cs typeface="+mn-cs"/>
              </a:rPr>
              <a:t>And many more…</a:t>
            </a:r>
          </a:p>
        </p:txBody>
      </p:sp>
    </p:spTree>
    <p:extLst>
      <p:ext uri="{BB962C8B-B14F-4D97-AF65-F5344CB8AC3E}">
        <p14:creationId xmlns:p14="http://schemas.microsoft.com/office/powerpoint/2010/main" val="403950977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6325" y="349737"/>
            <a:ext cx="5941911" cy="1472046"/>
          </a:xfrm>
        </p:spPr>
        <p:txBody>
          <a:bodyPr/>
          <a:lstStyle/>
          <a:p>
            <a:pPr>
              <a:spcAft>
                <a:spcPts val="1632"/>
              </a:spcAft>
            </a:pPr>
            <a:r>
              <a:rPr lang="en-US" dirty="0"/>
              <a:t>User experience challenges today</a:t>
            </a:r>
          </a:p>
        </p:txBody>
      </p:sp>
      <p:pic>
        <p:nvPicPr>
          <p:cNvPr id="10" name="Content Placeholder 9"/>
          <p:cNvPicPr>
            <a:picLocks noGrp="1" noChangeAspect="1"/>
          </p:cNvPicPr>
          <p:nvPr>
            <p:ph sz="quarter" idx="15"/>
          </p:nvPr>
        </p:nvPicPr>
        <p:blipFill rotWithShape="1">
          <a:blip r:embed="rId3"/>
          <a:srcRect l="15149" r="25592"/>
          <a:stretch/>
        </p:blipFill>
        <p:spPr>
          <a:xfrm>
            <a:off x="6218234" y="498"/>
            <a:ext cx="6216476" cy="6993533"/>
          </a:xfrm>
        </p:spPr>
      </p:pic>
      <p:sp>
        <p:nvSpPr>
          <p:cNvPr id="11" name="Title 3"/>
          <p:cNvSpPr txBox="1">
            <a:spLocks/>
          </p:cNvSpPr>
          <p:nvPr/>
        </p:nvSpPr>
        <p:spPr>
          <a:xfrm>
            <a:off x="276325" y="2109908"/>
            <a:ext cx="5941911" cy="4595999"/>
          </a:xfrm>
          <a:prstGeom prst="rect">
            <a:avLst/>
          </a:prstGeom>
        </p:spPr>
        <p:txBody>
          <a:bodyPr vert="horz" lIns="186494" tIns="124330" rIns="186494" bIns="149196" rtlCol="0" anchor="t" anchorCtr="0">
            <a:noAutofit/>
          </a:bodyPr>
          <a:lstStyle>
            <a:lvl1pPr algn="l" defTabSz="685800" rtl="0" eaLnBrk="1" latinLnBrk="0" hangingPunct="1">
              <a:lnSpc>
                <a:spcPct val="90000"/>
              </a:lnSpc>
              <a:spcBef>
                <a:spcPct val="0"/>
              </a:spcBef>
              <a:buNone/>
              <a:defRPr sz="3200" b="0" kern="1200">
                <a:gradFill>
                  <a:gsLst>
                    <a:gs pos="0">
                      <a:schemeClr val="bg1"/>
                    </a:gs>
                    <a:gs pos="100000">
                      <a:schemeClr val="bg1"/>
                    </a:gs>
                  </a:gsLst>
                  <a:lin ang="5400000" scaled="1"/>
                </a:gradFill>
                <a:latin typeface="Segoe UI Semilight" panose="020B0402040204020203" pitchFamily="34" charset="0"/>
                <a:ea typeface="+mj-ea"/>
                <a:cs typeface="Segoe UI Semilight" panose="020B0402040204020203" pitchFamily="34" charset="0"/>
              </a:defRPr>
            </a:lvl1pPr>
          </a:lstStyle>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Getting the right software</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Finding the right, trusted installer</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Chain-installers (adware)</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Staying up-to-date</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Doing a clean uninstall</a:t>
            </a:r>
          </a:p>
        </p:txBody>
      </p:sp>
    </p:spTree>
    <p:extLst>
      <p:ext uri="{BB962C8B-B14F-4D97-AF65-F5344CB8AC3E}">
        <p14:creationId xmlns:p14="http://schemas.microsoft.com/office/powerpoint/2010/main" val="528001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75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0">
                      <a:schemeClr val="tx2"/>
                    </a:gs>
                    <a:gs pos="100000">
                      <a:schemeClr val="tx2"/>
                    </a:gs>
                  </a:gsLst>
                  <a:lin ang="5400000" scaled="0"/>
                </a:gradFill>
              </a:rPr>
              <a:t>Best of both worlds</a:t>
            </a:r>
          </a:p>
        </p:txBody>
      </p:sp>
      <p:sp>
        <p:nvSpPr>
          <p:cNvPr id="4" name="Text Placeholder 3"/>
          <p:cNvSpPr>
            <a:spLocks noGrp="1"/>
          </p:cNvSpPr>
          <p:nvPr>
            <p:ph type="body" sz="quarter" idx="10"/>
          </p:nvPr>
        </p:nvSpPr>
        <p:spPr>
          <a:xfrm>
            <a:off x="274638" y="1212850"/>
            <a:ext cx="11887200" cy="5090624"/>
          </a:xfrm>
        </p:spPr>
        <p:txBody>
          <a:bodyPr/>
          <a:lstStyle/>
          <a:p>
            <a:pPr marL="571500" indent="-571500">
              <a:buFont typeface="Arial" panose="020B0604020202020204" pitchFamily="34" charset="0"/>
              <a:buChar char="•"/>
            </a:pPr>
            <a:r>
              <a:rPr lang="en-US" dirty="0"/>
              <a:t>Techniques like JIT (Just-In-Time) can help to get the best of both worlds</a:t>
            </a:r>
          </a:p>
          <a:p>
            <a:pPr marL="571500" indent="-571500">
              <a:buFont typeface="Arial" panose="020B0604020202020204" pitchFamily="34" charset="0"/>
              <a:buChar char="•"/>
            </a:pPr>
            <a:r>
              <a:rPr lang="en-US" dirty="0"/>
              <a:t>The high level language is compiled into an intermediate language, which then is translated into machine code at runtime </a:t>
            </a:r>
          </a:p>
          <a:p>
            <a:pPr marL="571500" indent="-571500">
              <a:buFont typeface="Arial" panose="020B0604020202020204" pitchFamily="34" charset="0"/>
              <a:buChar char="•"/>
            </a:pPr>
            <a:r>
              <a:rPr lang="en-US" dirty="0"/>
              <a:t>Examples:</a:t>
            </a:r>
          </a:p>
          <a:p>
            <a:pPr marL="571500" lvl="1" indent="-571500">
              <a:buFont typeface="Arial" panose="020B0604020202020204" pitchFamily="34" charset="0"/>
              <a:buChar char="•"/>
            </a:pPr>
            <a:r>
              <a:rPr lang="en-US" sz="2800" dirty="0"/>
              <a:t>C# -&gt; Intermediate Language -&gt; Machine language thanks to the CLR</a:t>
            </a:r>
          </a:p>
          <a:p>
            <a:pPr marL="571500" lvl="1" indent="-571500">
              <a:buFont typeface="Arial" panose="020B0604020202020204" pitchFamily="34" charset="0"/>
              <a:buChar char="•"/>
            </a:pPr>
            <a:r>
              <a:rPr lang="en-US" sz="2800" dirty="0"/>
              <a:t>Java -&gt; Byte code -&gt; Machine language thanks to the Java Virtual Machine or Android Runtime (in case of mobile apps)</a:t>
            </a:r>
          </a:p>
        </p:txBody>
      </p:sp>
    </p:spTree>
    <p:extLst>
      <p:ext uri="{BB962C8B-B14F-4D97-AF65-F5344CB8AC3E}">
        <p14:creationId xmlns:p14="http://schemas.microsoft.com/office/powerpoint/2010/main" val="236461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104" y="498"/>
            <a:ext cx="6216471" cy="6993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439" rtl="0" eaLnBrk="1" fontAlgn="auto" latinLnBrk="0" hangingPunct="1">
              <a:lnSpc>
                <a:spcPct val="90000"/>
              </a:lnSpc>
              <a:spcBef>
                <a:spcPts val="816"/>
              </a:spcBef>
              <a:spcAft>
                <a:spcPts val="0"/>
              </a:spcAft>
              <a:buClrTx/>
              <a:buSzTx/>
              <a:buFontTx/>
              <a:buNone/>
              <a:tabLst/>
              <a:defRPr/>
            </a:pPr>
            <a:endParaRPr kumimoji="0" lang="en-US" sz="2719" b="0" i="0" u="none" strike="noStrike" kern="1200" cap="none" spc="0" normalizeH="0" baseline="0" noProof="0" dirty="0" err="1">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397662" y="289498"/>
            <a:ext cx="5941911" cy="1472046"/>
          </a:xfrm>
        </p:spPr>
        <p:txBody>
          <a:bodyPr/>
          <a:lstStyle/>
          <a:p>
            <a:pPr>
              <a:spcAft>
                <a:spcPts val="1632"/>
              </a:spcAft>
            </a:pPr>
            <a:r>
              <a:rPr lang="en-US" dirty="0"/>
              <a:t>Software vendor challenges today</a:t>
            </a:r>
          </a:p>
        </p:txBody>
      </p:sp>
      <p:sp>
        <p:nvSpPr>
          <p:cNvPr id="11" name="Title 3"/>
          <p:cNvSpPr txBox="1">
            <a:spLocks/>
          </p:cNvSpPr>
          <p:nvPr/>
        </p:nvSpPr>
        <p:spPr>
          <a:xfrm>
            <a:off x="397662" y="2049668"/>
            <a:ext cx="5941911" cy="4595999"/>
          </a:xfrm>
          <a:prstGeom prst="rect">
            <a:avLst/>
          </a:prstGeom>
        </p:spPr>
        <p:txBody>
          <a:bodyPr vert="horz" lIns="186494" tIns="124330" rIns="186494" bIns="149196" rtlCol="0" anchor="t" anchorCtr="0">
            <a:noAutofit/>
          </a:bodyPr>
          <a:lstStyle>
            <a:lvl1pPr algn="l" defTabSz="685800" rtl="0" eaLnBrk="1" latinLnBrk="0" hangingPunct="1">
              <a:lnSpc>
                <a:spcPct val="90000"/>
              </a:lnSpc>
              <a:spcBef>
                <a:spcPct val="0"/>
              </a:spcBef>
              <a:buNone/>
              <a:defRPr sz="3200" b="0" kern="1200">
                <a:gradFill>
                  <a:gsLst>
                    <a:gs pos="0">
                      <a:schemeClr val="bg1"/>
                    </a:gs>
                    <a:gs pos="100000">
                      <a:schemeClr val="bg1"/>
                    </a:gs>
                  </a:gsLst>
                  <a:lin ang="5400000" scaled="1"/>
                </a:gradFill>
                <a:latin typeface="Segoe UI Semilight" panose="020B0402040204020203" pitchFamily="34" charset="0"/>
                <a:ea typeface="+mj-ea"/>
                <a:cs typeface="Segoe UI Semilight" panose="020B0402040204020203" pitchFamily="34" charset="0"/>
              </a:defRPr>
            </a:lvl1pPr>
          </a:lstStyle>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Development and maintenance</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Maintaining installer tech</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Providing auto-updates</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“DLL Hell”</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2175" b="0" i="0" u="none" strike="noStrike" kern="1200" cap="none" spc="0" normalizeH="0" baseline="0" noProof="0" dirty="0">
                <a:ln>
                  <a:noFill/>
                </a:ln>
                <a:solidFill>
                  <a:srgbClr val="D2D2D2"/>
                </a:solidFill>
                <a:effectLst/>
                <a:uLnTx/>
                <a:uFillTx/>
                <a:latin typeface="Segoe UI"/>
                <a:ea typeface="+mj-ea"/>
                <a:cs typeface="Segoe UI Semilight" panose="020B0402040204020203" pitchFamily="34" charset="0"/>
              </a:rPr>
              <a:t>Modernization</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Trustworthy distribution</a:t>
            </a:r>
          </a:p>
          <a:p>
            <a:pPr marL="0" marR="0" lvl="0" indent="0" algn="l" defTabSz="932439" rtl="0" eaLnBrk="1" fontAlgn="auto" latinLnBrk="0" hangingPunct="1">
              <a:lnSpc>
                <a:spcPct val="90000"/>
              </a:lnSpc>
              <a:spcBef>
                <a:spcPct val="0"/>
              </a:spcBef>
              <a:spcAft>
                <a:spcPts val="1632"/>
              </a:spcAft>
              <a:buClrTx/>
              <a:buSzTx/>
              <a:buFontTx/>
              <a:buNone/>
              <a:tabLst/>
              <a:defRPr/>
            </a:pPr>
            <a:r>
              <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rPr>
              <a:t>Monetization/licensing</a:t>
            </a:r>
          </a:p>
          <a:p>
            <a:pPr marL="0" marR="0" lvl="0" indent="0" algn="l" defTabSz="932439" rtl="0" eaLnBrk="1" fontAlgn="auto" latinLnBrk="0" hangingPunct="1">
              <a:lnSpc>
                <a:spcPct val="90000"/>
              </a:lnSpc>
              <a:spcBef>
                <a:spcPct val="0"/>
              </a:spcBef>
              <a:spcAft>
                <a:spcPts val="1632"/>
              </a:spcAft>
              <a:buClrTx/>
              <a:buSzTx/>
              <a:buFontTx/>
              <a:buNone/>
              <a:tabLst/>
              <a:defRPr/>
            </a:pPr>
            <a:endParaRPr kumimoji="0" lang="en-US" sz="3264" b="0" i="0" u="none" strike="noStrike" kern="1200" cap="none" spc="0" normalizeH="0" baseline="0" noProof="0" dirty="0">
              <a:ln>
                <a:noFill/>
              </a:ln>
              <a:gradFill>
                <a:gsLst>
                  <a:gs pos="0">
                    <a:prstClr val="white"/>
                  </a:gs>
                  <a:gs pos="100000">
                    <a:prstClr val="white"/>
                  </a:gs>
                </a:gsLst>
                <a:lin ang="5400000" scaled="1"/>
              </a:gradFill>
              <a:effectLst/>
              <a:uLnTx/>
              <a:uFillTx/>
              <a:latin typeface="Segoe UI Semilight" panose="020B0402040204020203" pitchFamily="34" charset="0"/>
              <a:ea typeface="+mj-ea"/>
              <a:cs typeface="Segoe UI Semilight" panose="020B0402040204020203" pitchFamily="34" charset="0"/>
            </a:endParaRPr>
          </a:p>
        </p:txBody>
      </p:sp>
      <p:pic>
        <p:nvPicPr>
          <p:cNvPr id="6" name="Picture 5"/>
          <p:cNvPicPr>
            <a:picLocks noChangeAspect="1"/>
          </p:cNvPicPr>
          <p:nvPr/>
        </p:nvPicPr>
        <p:blipFill rotWithShape="1">
          <a:blip r:embed="rId3"/>
          <a:srcRect l="25650" r="15137"/>
          <a:stretch/>
        </p:blipFill>
        <p:spPr>
          <a:xfrm>
            <a:off x="6249275" y="498"/>
            <a:ext cx="6216476" cy="6993533"/>
          </a:xfrm>
          <a:prstGeom prst="rect">
            <a:avLst/>
          </a:prstGeom>
        </p:spPr>
      </p:pic>
    </p:spTree>
    <p:extLst>
      <p:ext uri="{BB962C8B-B14F-4D97-AF65-F5344CB8AC3E}">
        <p14:creationId xmlns:p14="http://schemas.microsoft.com/office/powerpoint/2010/main" val="520620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25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50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75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100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125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nodeType="withEffect">
                                  <p:stCondLst>
                                    <p:cond delay="1500"/>
                                  </p:stCondLst>
                                  <p:childTnLst>
                                    <p:set>
                                      <p:cBhvr>
                                        <p:cTn id="24" dur="1" fill="hold">
                                          <p:stCondLst>
                                            <p:cond delay="0"/>
                                          </p:stCondLst>
                                        </p:cTn>
                                        <p:tgtEl>
                                          <p:spTgt spid="11">
                                            <p:txEl>
                                              <p:pRg st="6" end="6"/>
                                            </p:txEl>
                                          </p:spTgt>
                                        </p:tgtEl>
                                        <p:attrNameLst>
                                          <p:attrName>style.visibility</p:attrName>
                                        </p:attrNameLst>
                                      </p:cBhvr>
                                      <p:to>
                                        <p:strVal val="visible"/>
                                      </p:to>
                                    </p:set>
                                    <p:animEffect transition="in" filter="fade">
                                      <p:cBhvr>
                                        <p:cTn id="25" dur="500"/>
                                        <p:tgtEl>
                                          <p:spTgt spid="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65" y="155525"/>
            <a:ext cx="11889564" cy="917575"/>
          </a:xfrm>
        </p:spPr>
        <p:txBody>
          <a:bodyPr/>
          <a:lstStyle/>
          <a:p>
            <a:r>
              <a:rPr lang="it-IT" dirty="0">
                <a:gradFill>
                  <a:gsLst>
                    <a:gs pos="0">
                      <a:schemeClr val="tx2"/>
                    </a:gs>
                    <a:gs pos="100000">
                      <a:schemeClr val="tx2"/>
                    </a:gs>
                  </a:gsLst>
                  <a:lin ang="5400000" scaled="0"/>
                </a:gradFill>
              </a:rPr>
              <a:t>The </a:t>
            </a:r>
            <a:r>
              <a:rPr lang="it-IT" dirty="0" err="1">
                <a:gradFill>
                  <a:gsLst>
                    <a:gs pos="0">
                      <a:schemeClr val="tx2"/>
                    </a:gs>
                    <a:gs pos="100000">
                      <a:schemeClr val="tx2"/>
                    </a:gs>
                  </a:gsLst>
                  <a:lin ang="5400000" scaled="0"/>
                </a:gradFill>
              </a:rPr>
              <a:t>value</a:t>
            </a:r>
            <a:r>
              <a:rPr lang="it-IT" dirty="0">
                <a:gradFill>
                  <a:gsLst>
                    <a:gs pos="0">
                      <a:schemeClr val="tx2"/>
                    </a:gs>
                    <a:gs pos="100000">
                      <a:schemeClr val="tx2"/>
                    </a:gs>
                  </a:gsLst>
                  <a:lin ang="5400000" scaled="0"/>
                </a:gradFill>
              </a:rPr>
              <a:t> of the Desktop Bridge</a:t>
            </a:r>
          </a:p>
        </p:txBody>
      </p:sp>
      <p:sp>
        <p:nvSpPr>
          <p:cNvPr id="4" name="Text Placeholder 2"/>
          <p:cNvSpPr txBox="1">
            <a:spLocks/>
          </p:cNvSpPr>
          <p:nvPr/>
        </p:nvSpPr>
        <p:spPr>
          <a:xfrm>
            <a:off x="288057" y="1048990"/>
            <a:ext cx="11887159" cy="5832648"/>
          </a:xfrm>
          <a:prstGeom prst="rect">
            <a:avLst/>
          </a:prstGeom>
        </p:spPr>
        <p:txBody>
          <a:bodyPr>
            <a:normAutofit fontScale="925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rPr>
              <a:t>Simplified and trusted deployment</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Clean and simple install/uninstall</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Updates delivered using differential packages</a:t>
            </a:r>
          </a:p>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404040"/>
              </a:solidFill>
              <a:effectLst/>
              <a:uLnTx/>
              <a:uFillTx/>
              <a:latin typeface="Segoe UI Light"/>
              <a:ea typeface="+mn-ea"/>
              <a:cs typeface="+mn-cs"/>
            </a:endParaRPr>
          </a:p>
          <a:p>
            <a:pPr marL="0" marR="0" lvl="0" indent="0" algn="l" defTabSz="932742" rtl="0" eaLnBrk="1" fontAlgn="auto" latinLnBrk="0" hangingPunct="1">
              <a:lnSpc>
                <a:spcPct val="100000"/>
              </a:lnSpc>
              <a:spcBef>
                <a:spcPct val="20000"/>
              </a:spcBef>
              <a:spcAft>
                <a:spcPts val="0"/>
              </a:spcAft>
              <a:buClrTx/>
              <a:buSzPct val="90000"/>
              <a:buFont typeface="Arial" pitchFamily="34" charset="0"/>
              <a:buNone/>
              <a:tabLst/>
              <a:defRPr/>
            </a:pPr>
            <a:r>
              <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rPr>
              <a:t>Greater reach, easier monetization</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Windows Store reaches 400+ million users today</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Built-in support for trials and paid add-ons</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Advanced distribution features, like </a:t>
            </a:r>
            <a:r>
              <a:rPr kumimoji="0" lang="en-US" sz="2800" b="0" i="0" u="none" strike="noStrike" kern="1200" cap="none" spc="0" normalizeH="0" baseline="0" noProof="0" dirty="0" err="1">
                <a:ln>
                  <a:noFill/>
                </a:ln>
                <a:solidFill>
                  <a:srgbClr val="404040"/>
                </a:solidFill>
                <a:effectLst/>
                <a:uLnTx/>
                <a:uFillTx/>
                <a:latin typeface="Segoe UI Light"/>
                <a:ea typeface="+mn-ea"/>
                <a:cs typeface="+mn-cs"/>
              </a:rPr>
              <a:t>flighting</a:t>
            </a:r>
            <a:r>
              <a:rPr kumimoji="0" lang="en-US" sz="2800" b="0" i="0" u="none" strike="noStrike" kern="1200" cap="none" spc="0" normalizeH="0" baseline="0" noProof="0" dirty="0">
                <a:ln>
                  <a:noFill/>
                </a:ln>
                <a:solidFill>
                  <a:srgbClr val="404040"/>
                </a:solidFill>
                <a:effectLst/>
                <a:uLnTx/>
                <a:uFillTx/>
                <a:latin typeface="Segoe UI Light"/>
                <a:ea typeface="+mn-ea"/>
                <a:cs typeface="+mn-cs"/>
              </a:rPr>
              <a:t> and gradual rollout</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Windows Store for Business, MDM tools, System Center, manual deployment, etc. for business customers</a:t>
            </a:r>
          </a:p>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endParaRPr kumimoji="0" lang="en-US" sz="2800" b="0" i="0" u="none" strike="noStrike" kern="1200" cap="none" spc="0" normalizeH="0" baseline="0" noProof="0" dirty="0">
              <a:ln>
                <a:noFill/>
              </a:ln>
              <a:solidFill>
                <a:srgbClr val="40404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 typeface="Arial" pitchFamily="34" charset="0"/>
              <a:buNone/>
              <a:tabLst/>
              <a:defRPr/>
            </a:pPr>
            <a:r>
              <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rPr>
              <a:t>Modernizing with UWP</a:t>
            </a:r>
          </a:p>
          <a:p>
            <a:pPr marL="342900" marR="0" lvl="0" indent="-342900" algn="l" defTabSz="932742" rtl="0" eaLnBrk="1" fontAlgn="auto" latinLnBrk="0" hangingPunct="1">
              <a:lnSpc>
                <a:spcPct val="100000"/>
              </a:lnSpc>
              <a:spcBef>
                <a:spcPts val="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solidFill>
                  <a:srgbClr val="404040"/>
                </a:solidFill>
                <a:effectLst/>
                <a:uLnTx/>
                <a:uFillTx/>
                <a:latin typeface="Segoe UI Light"/>
                <a:ea typeface="+mn-ea"/>
                <a:cs typeface="+mn-cs"/>
              </a:rPr>
              <a:t>Add UWP capabilities (Live Tiles, push notifications, in-app purchase, XAML UI) and migrate at your own pace</a:t>
            </a:r>
          </a:p>
        </p:txBody>
      </p:sp>
    </p:spTree>
    <p:extLst>
      <p:ext uri="{BB962C8B-B14F-4D97-AF65-F5344CB8AC3E}">
        <p14:creationId xmlns:p14="http://schemas.microsoft.com/office/powerpoint/2010/main" val="365734387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The </a:t>
            </a:r>
            <a:r>
              <a:rPr lang="it-IT" dirty="0" err="1">
                <a:gradFill>
                  <a:gsLst>
                    <a:gs pos="0">
                      <a:schemeClr val="tx2"/>
                    </a:gs>
                    <a:gs pos="100000">
                      <a:schemeClr val="tx2"/>
                    </a:gs>
                  </a:gsLst>
                  <a:lin ang="5400000" scaled="0"/>
                </a:gradFill>
              </a:rPr>
              <a:t>conversion</a:t>
            </a:r>
            <a:r>
              <a:rPr lang="it-IT" dirty="0">
                <a:gradFill>
                  <a:gsLst>
                    <a:gs pos="0">
                      <a:schemeClr val="tx2"/>
                    </a:gs>
                    <a:gs pos="100000">
                      <a:schemeClr val="tx2"/>
                    </a:gs>
                  </a:gsLst>
                  <a:lin ang="5400000" scaled="0"/>
                </a:gradFill>
              </a:rPr>
              <a:t> </a:t>
            </a:r>
            <a:r>
              <a:rPr lang="it-IT" dirty="0" err="1">
                <a:gradFill>
                  <a:gsLst>
                    <a:gs pos="0">
                      <a:schemeClr val="tx2"/>
                    </a:gs>
                    <a:gs pos="100000">
                      <a:schemeClr val="tx2"/>
                    </a:gs>
                  </a:gsLst>
                  <a:lin ang="5400000" scaled="0"/>
                </a:gradFill>
              </a:rPr>
              <a:t>journey</a:t>
            </a:r>
            <a:endParaRPr lang="it-IT" dirty="0">
              <a:gradFill>
                <a:gsLst>
                  <a:gs pos="0">
                    <a:schemeClr val="tx2"/>
                  </a:gs>
                  <a:gs pos="100000">
                    <a:schemeClr val="tx2"/>
                  </a:gs>
                </a:gsLst>
                <a:lin ang="5400000" scaled="0"/>
              </a:gradFill>
            </a:endParaRPr>
          </a:p>
        </p:txBody>
      </p:sp>
      <p:pic>
        <p:nvPicPr>
          <p:cNvPr id="4" name="Picture 3"/>
          <p:cNvPicPr>
            <a:picLocks noChangeAspect="1"/>
          </p:cNvPicPr>
          <p:nvPr/>
        </p:nvPicPr>
        <p:blipFill>
          <a:blip r:embed="rId2"/>
          <a:stretch>
            <a:fillRect/>
          </a:stretch>
        </p:blipFill>
        <p:spPr>
          <a:xfrm>
            <a:off x="601613" y="1409030"/>
            <a:ext cx="10972800" cy="4961815"/>
          </a:xfrm>
          <a:prstGeom prst="rect">
            <a:avLst/>
          </a:prstGeom>
        </p:spPr>
      </p:pic>
    </p:spTree>
    <p:extLst>
      <p:ext uri="{BB962C8B-B14F-4D97-AF65-F5344CB8AC3E}">
        <p14:creationId xmlns:p14="http://schemas.microsoft.com/office/powerpoint/2010/main" val="93883442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gradFill>
                  <a:gsLst>
                    <a:gs pos="0">
                      <a:schemeClr val="tx2"/>
                    </a:gs>
                    <a:gs pos="100000">
                      <a:schemeClr val="tx2"/>
                    </a:gs>
                  </a:gsLst>
                  <a:lin ang="5400000" scaled="0"/>
                </a:gradFill>
              </a:rPr>
              <a:t>Convert</a:t>
            </a:r>
            <a:endParaRPr lang="it-IT" dirty="0">
              <a:gradFill>
                <a:gsLst>
                  <a:gs pos="0">
                    <a:schemeClr val="tx2"/>
                  </a:gs>
                  <a:gs pos="100000">
                    <a:schemeClr val="tx2"/>
                  </a:gs>
                </a:gsLst>
                <a:lin ang="5400000" scaled="0"/>
              </a:gradFill>
            </a:endParaRPr>
          </a:p>
        </p:txBody>
      </p:sp>
      <p:pic>
        <p:nvPicPr>
          <p:cNvPr id="5" name="Picture 4"/>
          <p:cNvPicPr>
            <a:picLocks noChangeAspect="1"/>
          </p:cNvPicPr>
          <p:nvPr/>
        </p:nvPicPr>
        <p:blipFill>
          <a:blip r:embed="rId2"/>
          <a:stretch>
            <a:fillRect/>
          </a:stretch>
        </p:blipFill>
        <p:spPr>
          <a:xfrm>
            <a:off x="457597" y="1697062"/>
            <a:ext cx="4173639" cy="3550560"/>
          </a:xfrm>
          <a:prstGeom prst="rect">
            <a:avLst/>
          </a:prstGeom>
        </p:spPr>
      </p:pic>
      <p:sp>
        <p:nvSpPr>
          <p:cNvPr id="6" name="TextBox 5"/>
          <p:cNvSpPr txBox="1"/>
          <p:nvPr/>
        </p:nvSpPr>
        <p:spPr>
          <a:xfrm>
            <a:off x="5354141" y="1409030"/>
            <a:ext cx="6768752" cy="4764381"/>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a:ea typeface="+mn-ea"/>
                <a:cs typeface="+mn-cs"/>
              </a:rPr>
              <a:t>Desktop App Converter</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Any installer, not just MSI</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Silent installer required</a:t>
            </a:r>
          </a:p>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a:ea typeface="+mn-ea"/>
                <a:cs typeface="+mn-cs"/>
              </a:rPr>
              <a:t>Manual packaging</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Create manifest file</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Add executable and DLLs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Add assets (images, file associations, etc.)</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a:ln>
                  <a:noFill/>
                </a:ln>
                <a:solidFill>
                  <a:srgbClr val="525252"/>
                </a:solidFill>
                <a:effectLst/>
                <a:uLnTx/>
                <a:uFillTx/>
                <a:latin typeface="Segoe UI"/>
                <a:ea typeface="+mn-ea"/>
                <a:cs typeface="+mn-cs"/>
              </a:rPr>
              <a:t>Manually create the AppX</a:t>
            </a:r>
          </a:p>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2800" b="0" i="0" u="none" strike="noStrike" kern="0" cap="none" spc="0" normalizeH="0" baseline="0" noProof="0" dirty="0">
                <a:ln>
                  <a:noFill/>
                </a:ln>
                <a:solidFill>
                  <a:srgbClr val="0078D7"/>
                </a:solidFill>
                <a:effectLst/>
                <a:uLnTx/>
                <a:uFillTx/>
                <a:latin typeface="Segoe UI"/>
                <a:ea typeface="+mn-ea"/>
                <a:cs typeface="+mn-cs"/>
              </a:rPr>
              <a:t>Supported tools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1800" b="0" i="0" u="none" strike="noStrike" kern="0" cap="none" spc="0" normalizeH="0" baseline="0" noProof="0" dirty="0" err="1">
                <a:ln>
                  <a:noFill/>
                </a:ln>
                <a:solidFill>
                  <a:srgbClr val="525252"/>
                </a:solidFill>
                <a:effectLst/>
                <a:uLnTx/>
                <a:uFillTx/>
                <a:latin typeface="Segoe UI"/>
                <a:ea typeface="+mn-ea"/>
                <a:cs typeface="+mn-cs"/>
              </a:rPr>
              <a:t>InstallShield</a:t>
            </a:r>
            <a:r>
              <a:rPr kumimoji="0" lang="en-US" sz="1800" b="0" i="0" u="none" strike="noStrike" kern="0" cap="none" spc="0" normalizeH="0" baseline="0" noProof="0" dirty="0">
                <a:ln>
                  <a:noFill/>
                </a:ln>
                <a:solidFill>
                  <a:srgbClr val="525252"/>
                </a:solidFill>
                <a:effectLst/>
                <a:uLnTx/>
                <a:uFillTx/>
                <a:latin typeface="Segoe UI"/>
                <a:ea typeface="+mn-ea"/>
                <a:cs typeface="+mn-cs"/>
              </a:rPr>
              <a:t>, </a:t>
            </a:r>
            <a:r>
              <a:rPr kumimoji="0" lang="en-US" sz="1800" b="0" i="0" u="none" strike="noStrike" kern="0" cap="none" spc="0" normalizeH="0" baseline="0" noProof="0" dirty="0" err="1">
                <a:ln>
                  <a:noFill/>
                </a:ln>
                <a:solidFill>
                  <a:srgbClr val="525252"/>
                </a:solidFill>
                <a:effectLst/>
                <a:uLnTx/>
                <a:uFillTx/>
                <a:latin typeface="Segoe UI"/>
                <a:ea typeface="+mn-ea"/>
                <a:cs typeface="+mn-cs"/>
              </a:rPr>
              <a:t>Wix</a:t>
            </a:r>
            <a:r>
              <a:rPr kumimoji="0" lang="en-US" sz="1800" b="0" i="0" u="none" strike="noStrike" kern="0" cap="none" spc="0" normalizeH="0" baseline="0" noProof="0" dirty="0">
                <a:ln>
                  <a:noFill/>
                </a:ln>
                <a:solidFill>
                  <a:srgbClr val="525252"/>
                </a:solidFill>
                <a:effectLst/>
                <a:uLnTx/>
                <a:uFillTx/>
                <a:latin typeface="Segoe UI"/>
                <a:ea typeface="+mn-ea"/>
                <a:cs typeface="+mn-cs"/>
              </a:rPr>
              <a:t>, Advanced Installer, Electron Windows Store (GitHub), </a:t>
            </a:r>
            <a:r>
              <a:rPr kumimoji="0" lang="en-US" sz="1800" b="0" i="0" u="none" strike="noStrike" kern="0" cap="none" spc="0" normalizeH="0" baseline="0" noProof="0" dirty="0" err="1">
                <a:ln>
                  <a:noFill/>
                </a:ln>
                <a:solidFill>
                  <a:srgbClr val="525252"/>
                </a:solidFill>
                <a:effectLst/>
                <a:uLnTx/>
                <a:uFillTx/>
                <a:latin typeface="Segoe UI"/>
                <a:ea typeface="+mn-ea"/>
                <a:cs typeface="+mn-cs"/>
              </a:rPr>
              <a:t>RadStudio</a:t>
            </a:r>
            <a:r>
              <a:rPr kumimoji="0" lang="en-US" sz="1800" b="0" i="0" u="none" strike="noStrike" kern="0" cap="none" spc="0" normalizeH="0" baseline="0" noProof="0" dirty="0">
                <a:ln>
                  <a:noFill/>
                </a:ln>
                <a:solidFill>
                  <a:srgbClr val="525252"/>
                </a:solidFill>
                <a:effectLst/>
                <a:uLnTx/>
                <a:uFillTx/>
                <a:latin typeface="Segoe UI"/>
                <a:ea typeface="+mn-ea"/>
                <a:cs typeface="+mn-cs"/>
              </a:rPr>
              <a:t> Berlin</a:t>
            </a:r>
          </a:p>
        </p:txBody>
      </p:sp>
    </p:spTree>
    <p:extLst>
      <p:ext uri="{BB962C8B-B14F-4D97-AF65-F5344CB8AC3E}">
        <p14:creationId xmlns:p14="http://schemas.microsoft.com/office/powerpoint/2010/main" val="29485636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77"/>
            <a:ext cx="7315200" cy="1846659"/>
          </a:xfrm>
        </p:spPr>
        <p:txBody>
          <a:bodyPr/>
          <a:lstStyle/>
          <a:p>
            <a:r>
              <a:rPr lang="it-IT" dirty="0"/>
              <a:t>Demo</a:t>
            </a:r>
            <a:br>
              <a:rPr lang="it-IT" dirty="0"/>
            </a:br>
            <a:r>
              <a:rPr lang="it-IT" sz="4800" dirty="0"/>
              <a:t>A </a:t>
            </a:r>
            <a:r>
              <a:rPr lang="it-IT" sz="4800" dirty="0" err="1"/>
              <a:t>converted</a:t>
            </a:r>
            <a:r>
              <a:rPr lang="it-IT" sz="4800" dirty="0"/>
              <a:t> </a:t>
            </a:r>
            <a:r>
              <a:rPr lang="it-IT" sz="4800" dirty="0" err="1"/>
              <a:t>app</a:t>
            </a:r>
            <a:endParaRPr lang="it-IT" sz="4800" dirty="0"/>
          </a:p>
        </p:txBody>
      </p:sp>
    </p:spTree>
    <p:extLst>
      <p:ext uri="{BB962C8B-B14F-4D97-AF65-F5344CB8AC3E}">
        <p14:creationId xmlns:p14="http://schemas.microsoft.com/office/powerpoint/2010/main" val="2299272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gradFill>
                  <a:gsLst>
                    <a:gs pos="0">
                      <a:schemeClr val="tx2"/>
                    </a:gs>
                    <a:gs pos="100000">
                      <a:schemeClr val="tx2"/>
                    </a:gs>
                  </a:gsLst>
                  <a:lin ang="5400000" scaled="0"/>
                </a:gradFill>
              </a:rPr>
              <a:t>Enhance</a:t>
            </a:r>
            <a:endParaRPr lang="it-IT" dirty="0">
              <a:gradFill>
                <a:gsLst>
                  <a:gs pos="0">
                    <a:schemeClr val="tx2"/>
                  </a:gs>
                  <a:gs pos="100000">
                    <a:schemeClr val="tx2"/>
                  </a:gs>
                </a:gsLst>
                <a:lin ang="5400000" scaled="0"/>
              </a:gradFill>
            </a:endParaRPr>
          </a:p>
        </p:txBody>
      </p:sp>
      <p:pic>
        <p:nvPicPr>
          <p:cNvPr id="5" name="Picture 4"/>
          <p:cNvPicPr>
            <a:picLocks noChangeAspect="1"/>
          </p:cNvPicPr>
          <p:nvPr/>
        </p:nvPicPr>
        <p:blipFill>
          <a:blip r:embed="rId2"/>
          <a:stretch>
            <a:fillRect/>
          </a:stretch>
        </p:blipFill>
        <p:spPr>
          <a:xfrm>
            <a:off x="459494" y="1697062"/>
            <a:ext cx="4169844" cy="3550560"/>
          </a:xfrm>
          <a:prstGeom prst="rect">
            <a:avLst/>
          </a:prstGeom>
        </p:spPr>
      </p:pic>
      <p:sp>
        <p:nvSpPr>
          <p:cNvPr id="7" name="TextBox 6"/>
          <p:cNvSpPr txBox="1"/>
          <p:nvPr/>
        </p:nvSpPr>
        <p:spPr>
          <a:xfrm>
            <a:off x="5354141" y="1409030"/>
            <a:ext cx="6768752" cy="4869025"/>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a:ea typeface="+mn-ea"/>
                <a:cs typeface="+mn-cs"/>
              </a:rPr>
              <a:t>Feature Examples</a:t>
            </a:r>
            <a:endParaRPr kumimoji="0" lang="en-US" sz="3600" b="0" i="0" u="none" strike="noStrike" kern="0" cap="none" spc="0" normalizeH="0" baseline="0" noProof="0" dirty="0">
              <a:ln>
                <a:noFill/>
              </a:ln>
              <a:gradFill>
                <a:gsLst>
                  <a:gs pos="1250">
                    <a:srgbClr val="000000"/>
                  </a:gs>
                  <a:gs pos="99000">
                    <a:srgbClr val="000000"/>
                  </a:gs>
                </a:gsLst>
                <a:lin ang="5400000" scaled="0"/>
              </a:gradFill>
              <a:effectLst/>
              <a:uLnTx/>
              <a:uFillTx/>
              <a:latin typeface="Segoe UI"/>
              <a:ea typeface="+mn-ea"/>
              <a:cs typeface="+mn-cs"/>
            </a:endParaRP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Live Tile support</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Notifications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Cortana</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Hello</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Ink</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Integration with the monetization options offered by the Store (trial, add-ons, etc.)</a:t>
            </a:r>
            <a:endParaRPr kumimoji="0" lang="en-US" sz="3600" b="0" i="0" u="none" strike="noStrike" kern="0" cap="none" spc="0" normalizeH="0" baseline="0" noProof="0" dirty="0">
              <a:ln>
                <a:noFill/>
              </a:ln>
              <a:gradFill>
                <a:gsLst>
                  <a:gs pos="1250">
                    <a:srgbClr val="000000"/>
                  </a:gs>
                  <a:gs pos="99000">
                    <a:srgbClr val="000000"/>
                  </a:gs>
                </a:gsLst>
                <a:lin ang="5400000" scaled="0"/>
              </a:gradFill>
              <a:effectLst/>
              <a:uLnTx/>
              <a:uFillTx/>
              <a:latin typeface="Segoe UI"/>
              <a:ea typeface="+mn-ea"/>
              <a:cs typeface="+mn-cs"/>
            </a:endParaRP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p:txBody>
      </p:sp>
    </p:spTree>
    <p:extLst>
      <p:ext uri="{BB962C8B-B14F-4D97-AF65-F5344CB8AC3E}">
        <p14:creationId xmlns:p14="http://schemas.microsoft.com/office/powerpoint/2010/main" val="339724213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err="1">
                <a:gradFill>
                  <a:gsLst>
                    <a:gs pos="0">
                      <a:schemeClr val="tx2"/>
                    </a:gs>
                    <a:gs pos="100000">
                      <a:schemeClr val="tx2"/>
                    </a:gs>
                  </a:gsLst>
                  <a:lin ang="5400000" scaled="0"/>
                </a:gradFill>
              </a:rPr>
              <a:t>Extend</a:t>
            </a:r>
            <a:endParaRPr lang="it-IT" dirty="0">
              <a:gradFill>
                <a:gsLst>
                  <a:gs pos="0">
                    <a:schemeClr val="tx2"/>
                  </a:gs>
                  <a:gs pos="100000">
                    <a:schemeClr val="tx2"/>
                  </a:gs>
                </a:gsLst>
                <a:lin ang="5400000" scaled="0"/>
              </a:gradFill>
            </a:endParaRPr>
          </a:p>
        </p:txBody>
      </p:sp>
      <p:pic>
        <p:nvPicPr>
          <p:cNvPr id="5" name="Picture 4"/>
          <p:cNvPicPr>
            <a:picLocks noChangeAspect="1"/>
          </p:cNvPicPr>
          <p:nvPr/>
        </p:nvPicPr>
        <p:blipFill>
          <a:blip r:embed="rId2"/>
          <a:stretch>
            <a:fillRect/>
          </a:stretch>
        </p:blipFill>
        <p:spPr>
          <a:xfrm>
            <a:off x="459494" y="1698252"/>
            <a:ext cx="4169844" cy="3548179"/>
          </a:xfrm>
          <a:prstGeom prst="rect">
            <a:avLst/>
          </a:prstGeom>
        </p:spPr>
      </p:pic>
      <p:sp>
        <p:nvSpPr>
          <p:cNvPr id="7" name="TextBox 6"/>
          <p:cNvSpPr txBox="1"/>
          <p:nvPr/>
        </p:nvSpPr>
        <p:spPr>
          <a:xfrm>
            <a:off x="5354141" y="1409030"/>
            <a:ext cx="6768752" cy="4869025"/>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40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Feature Examples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mn-cs"/>
              </a:rPr>
              <a:t>XAML UI front end</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mn-cs"/>
              </a:rPr>
              <a:t>App services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mn-cs"/>
              </a:rPr>
              <a:t>Background tasks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mn-cs"/>
              </a:rPr>
              <a:t>Launch for results</a:t>
            </a:r>
          </a:p>
          <a:p>
            <a:pPr marL="0" marR="0" lvl="0" indent="0" algn="l" defTabSz="1243493" rtl="0" eaLnBrk="1" fontAlgn="auto" latinLnBrk="0" hangingPunct="1">
              <a:lnSpc>
                <a:spcPct val="100000"/>
              </a:lnSpc>
              <a:spcBef>
                <a:spcPts val="1224"/>
              </a:spcBef>
              <a:spcAft>
                <a:spcPts val="1224"/>
              </a:spcAft>
              <a:buClrTx/>
              <a:buSzTx/>
              <a:buFontTx/>
              <a:buNone/>
              <a:tabLst/>
              <a:defRPr/>
            </a:pPr>
            <a:r>
              <a:rPr kumimoji="0" lang="en-US" sz="40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Runs in App Container process</a:t>
            </a: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p:txBody>
      </p:sp>
    </p:spTree>
    <p:extLst>
      <p:ext uri="{BB962C8B-B14F-4D97-AF65-F5344CB8AC3E}">
        <p14:creationId xmlns:p14="http://schemas.microsoft.com/office/powerpoint/2010/main" val="36332540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Migrate</a:t>
            </a:r>
          </a:p>
        </p:txBody>
      </p:sp>
      <p:pic>
        <p:nvPicPr>
          <p:cNvPr id="5" name="Picture 4"/>
          <p:cNvPicPr>
            <a:picLocks noChangeAspect="1"/>
          </p:cNvPicPr>
          <p:nvPr/>
        </p:nvPicPr>
        <p:blipFill>
          <a:blip r:embed="rId2"/>
          <a:stretch>
            <a:fillRect/>
          </a:stretch>
        </p:blipFill>
        <p:spPr>
          <a:xfrm>
            <a:off x="459494" y="1701669"/>
            <a:ext cx="4169844" cy="3541345"/>
          </a:xfrm>
          <a:prstGeom prst="rect">
            <a:avLst/>
          </a:prstGeom>
        </p:spPr>
      </p:pic>
      <p:sp>
        <p:nvSpPr>
          <p:cNvPr id="7" name="TextBox 6"/>
          <p:cNvSpPr txBox="1"/>
          <p:nvPr/>
        </p:nvSpPr>
        <p:spPr>
          <a:xfrm>
            <a:off x="5354141" y="1409030"/>
            <a:ext cx="6768752" cy="4216539"/>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1224"/>
              </a:spcAft>
              <a:buClrTx/>
              <a:buSzTx/>
              <a:buFontTx/>
              <a:buNone/>
              <a:tabLst/>
              <a:defRPr/>
            </a:pPr>
            <a:r>
              <a:rPr kumimoji="0" lang="en-US" sz="40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Feature Examples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mn-cs"/>
              </a:rPr>
              <a:t>Move UWP compatible code / components in the App Container process</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800" b="0" i="0" u="none" strike="noStrike" kern="0" cap="none" spc="0" normalizeH="0" baseline="0" noProof="0" dirty="0">
                <a:ln>
                  <a:noFill/>
                </a:ln>
                <a:solidFill>
                  <a:srgbClr val="525252"/>
                </a:solidFill>
                <a:effectLst/>
                <a:uLnTx/>
                <a:uFillTx/>
                <a:latin typeface="Segoe UI"/>
                <a:ea typeface="+mn-ea"/>
                <a:cs typeface="Segoe UI Semilight" panose="020B0402040204020203" pitchFamily="34" charset="0"/>
              </a:rPr>
              <a:t>When the UWP app is executed on a desktop, it can launch a Win32 process and communicate with it using an App Service</a:t>
            </a:r>
            <a:endParaRPr kumimoji="0" lang="en-US" sz="4000" b="0" i="0" u="none" strike="noStrike" kern="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p:txBody>
      </p:sp>
    </p:spTree>
    <p:extLst>
      <p:ext uri="{BB962C8B-B14F-4D97-AF65-F5344CB8AC3E}">
        <p14:creationId xmlns:p14="http://schemas.microsoft.com/office/powerpoint/2010/main" val="3759855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Reach </a:t>
            </a:r>
            <a:r>
              <a:rPr lang="it-IT" dirty="0" err="1">
                <a:gradFill>
                  <a:gsLst>
                    <a:gs pos="0">
                      <a:schemeClr val="tx2"/>
                    </a:gs>
                    <a:gs pos="100000">
                      <a:schemeClr val="tx2"/>
                    </a:gs>
                  </a:gsLst>
                  <a:lin ang="5400000" scaled="0"/>
                </a:gradFill>
              </a:rPr>
              <a:t>all</a:t>
            </a:r>
            <a:endParaRPr lang="it-IT" dirty="0">
              <a:gradFill>
                <a:gsLst>
                  <a:gs pos="0">
                    <a:schemeClr val="tx2"/>
                  </a:gs>
                  <a:gs pos="100000">
                    <a:schemeClr val="tx2"/>
                  </a:gs>
                </a:gsLst>
                <a:lin ang="5400000" scaled="0"/>
              </a:gradFill>
            </a:endParaRPr>
          </a:p>
        </p:txBody>
      </p:sp>
      <p:pic>
        <p:nvPicPr>
          <p:cNvPr id="5" name="Picture 4"/>
          <p:cNvPicPr>
            <a:picLocks noChangeAspect="1"/>
          </p:cNvPicPr>
          <p:nvPr/>
        </p:nvPicPr>
        <p:blipFill>
          <a:blip r:embed="rId2"/>
          <a:stretch>
            <a:fillRect/>
          </a:stretch>
        </p:blipFill>
        <p:spPr>
          <a:xfrm>
            <a:off x="464870" y="1701669"/>
            <a:ext cx="4159092" cy="3541345"/>
          </a:xfrm>
          <a:prstGeom prst="rect">
            <a:avLst/>
          </a:prstGeom>
        </p:spPr>
      </p:pic>
      <p:sp>
        <p:nvSpPr>
          <p:cNvPr id="7" name="TextBox 6"/>
          <p:cNvSpPr txBox="1"/>
          <p:nvPr/>
        </p:nvSpPr>
        <p:spPr>
          <a:xfrm>
            <a:off x="5354141" y="1701669"/>
            <a:ext cx="6768752" cy="4074962"/>
          </a:xfrm>
          <a:prstGeom prst="rect">
            <a:avLst/>
          </a:prstGeom>
          <a:noFill/>
        </p:spPr>
        <p:txBody>
          <a:bodyPr wrap="square" rtlCol="0">
            <a:spAutoFit/>
          </a:bodyPr>
          <a:lstStyle/>
          <a:p>
            <a:pPr marL="0" marR="0" lvl="0" indent="0" algn="l" defTabSz="1243493" rtl="0" eaLnBrk="1" fontAlgn="auto" latinLnBrk="0" hangingPunct="1">
              <a:lnSpc>
                <a:spcPct val="100000"/>
              </a:lnSpc>
              <a:spcBef>
                <a:spcPts val="0"/>
              </a:spcBef>
              <a:spcAft>
                <a:spcPts val="2448"/>
              </a:spcAft>
              <a:buClrTx/>
              <a:buSzTx/>
              <a:buFontTx/>
              <a:buNone/>
              <a:tabLst/>
              <a:defRPr/>
            </a:pPr>
            <a:r>
              <a:rPr kumimoji="0" lang="en-US" sz="3600" b="0" i="0" u="none" strike="noStrike" kern="0" cap="none" spc="0" normalizeH="0" baseline="0" noProof="0" dirty="0">
                <a:ln>
                  <a:noFill/>
                </a:ln>
                <a:solidFill>
                  <a:srgbClr val="0078D7"/>
                </a:solidFill>
                <a:effectLst/>
                <a:uLnTx/>
                <a:uFillTx/>
                <a:latin typeface="Segoe UI"/>
                <a:ea typeface="+mn-ea"/>
                <a:cs typeface="+mn-cs"/>
              </a:rPr>
              <a:t>Move all code to UWP</a:t>
            </a: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Migrate your legacy code to the new modern approach</a:t>
            </a: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a:p>
            <a:pPr marL="0" marR="0" lvl="1" indent="0" algn="l" defTabSz="1243493" rtl="0" eaLnBrk="1" fontAlgn="auto" latinLnBrk="0" hangingPunct="1">
              <a:lnSpc>
                <a:spcPct val="90000"/>
              </a:lnSpc>
              <a:spcBef>
                <a:spcPts val="0"/>
              </a:spcBef>
              <a:spcAft>
                <a:spcPts val="1224"/>
              </a:spcAft>
              <a:buClrTx/>
              <a:buSzPct val="90000"/>
              <a:buFontTx/>
              <a:buNone/>
              <a:tabLst/>
              <a:defRPr/>
            </a:pPr>
            <a:r>
              <a:rPr kumimoji="0" lang="en-US" sz="2400" b="0" i="0" u="none" strike="noStrike" kern="0" cap="none" spc="0" normalizeH="0" baseline="0" noProof="0" dirty="0">
                <a:ln>
                  <a:noFill/>
                </a:ln>
                <a:solidFill>
                  <a:srgbClr val="525252"/>
                </a:solidFill>
                <a:effectLst/>
                <a:uLnTx/>
                <a:uFillTx/>
                <a:latin typeface="Segoe UI"/>
                <a:ea typeface="+mn-ea"/>
                <a:cs typeface="+mn-cs"/>
              </a:rPr>
              <a:t>The Windows team is committed into making UWP a first class citizen for desktop apps, so expect more and more desktop APIs and features in the next updates of Windows 10</a:t>
            </a:r>
          </a:p>
          <a:p>
            <a:pPr marL="0" marR="0" lvl="1" indent="0" algn="l" defTabSz="1243493" rtl="0" eaLnBrk="1" fontAlgn="auto" latinLnBrk="0" hangingPunct="1">
              <a:lnSpc>
                <a:spcPct val="90000"/>
              </a:lnSpc>
              <a:spcBef>
                <a:spcPts val="0"/>
              </a:spcBef>
              <a:spcAft>
                <a:spcPts val="1224"/>
              </a:spcAft>
              <a:buClrTx/>
              <a:buSzPct val="90000"/>
              <a:buFontTx/>
              <a:buNone/>
              <a:tabLst/>
              <a:defRPr/>
            </a:pPr>
            <a:endParaRPr kumimoji="0" lang="en-US" sz="2400" b="0" i="0" u="none" strike="noStrike" kern="0" cap="none" spc="0" normalizeH="0" baseline="0" noProof="0" dirty="0">
              <a:ln>
                <a:noFill/>
              </a:ln>
              <a:solidFill>
                <a:srgbClr val="525252"/>
              </a:solidFill>
              <a:effectLst/>
              <a:uLnTx/>
              <a:uFillTx/>
              <a:latin typeface="Segoe UI"/>
              <a:ea typeface="+mn-ea"/>
              <a:cs typeface="+mn-cs"/>
            </a:endParaRPr>
          </a:p>
        </p:txBody>
      </p:sp>
    </p:spTree>
    <p:extLst>
      <p:ext uri="{BB962C8B-B14F-4D97-AF65-F5344CB8AC3E}">
        <p14:creationId xmlns:p14="http://schemas.microsoft.com/office/powerpoint/2010/main" val="180278232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dirty="0">
                <a:gradFill>
                  <a:gsLst>
                    <a:gs pos="0">
                      <a:schemeClr val="tx2"/>
                    </a:gs>
                    <a:gs pos="100000">
                      <a:schemeClr val="tx2"/>
                    </a:gs>
                  </a:gsLst>
                  <a:lin ang="5400000" scaled="0"/>
                </a:gradFill>
              </a:rPr>
              <a:t>Publishing on the Store</a:t>
            </a:r>
          </a:p>
        </p:txBody>
      </p:sp>
      <p:sp>
        <p:nvSpPr>
          <p:cNvPr id="5" name="Text Placeholder 2"/>
          <p:cNvSpPr txBox="1">
            <a:spLocks/>
          </p:cNvSpPr>
          <p:nvPr/>
        </p:nvSpPr>
        <p:spPr>
          <a:xfrm>
            <a:off x="273128" y="1363662"/>
            <a:ext cx="11887159" cy="50292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rgbClr val="404040"/>
                </a:solidFill>
                <a:effectLst/>
                <a:uLnTx/>
                <a:uFillTx/>
                <a:latin typeface="Segoe UI Light"/>
                <a:ea typeface="+mn-ea"/>
                <a:cs typeface="+mn-cs"/>
              </a:rPr>
              <a:t>Not currently available for every developer for security and legal reasons</a:t>
            </a:r>
          </a:p>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rgbClr val="404040"/>
                </a:solidFill>
                <a:effectLst/>
                <a:uLnTx/>
                <a:uFillTx/>
                <a:latin typeface="Segoe UI Light"/>
                <a:ea typeface="+mn-ea"/>
                <a:cs typeface="+mn-cs"/>
              </a:rPr>
              <a:t>You can nominate your app at </a:t>
            </a:r>
            <a:r>
              <a:rPr kumimoji="0" lang="en-US" sz="4000" b="0" i="0" u="none" strike="noStrike" kern="1200" cap="none" spc="0" normalizeH="0" baseline="0" noProof="0" dirty="0">
                <a:ln>
                  <a:noFill/>
                </a:ln>
                <a:solidFill>
                  <a:srgbClr val="525252"/>
                </a:solidFill>
                <a:effectLst/>
                <a:uLnTx/>
                <a:uFillTx/>
                <a:latin typeface="Segoe UI"/>
                <a:ea typeface="+mn-ea"/>
                <a:cs typeface="+mn-cs"/>
                <a:hlinkClick r:id="rId2"/>
              </a:rPr>
              <a:t>https://aka.ms/bridgenomination</a:t>
            </a:r>
            <a:endParaRPr kumimoji="0" lang="en-US" sz="4000" b="0" i="0" u="none" strike="noStrike" kern="1200" cap="none" spc="0" normalizeH="0" baseline="0" noProof="0" dirty="0">
              <a:ln>
                <a:noFill/>
              </a:ln>
              <a:solidFill>
                <a:srgbClr val="525252"/>
              </a:solidFill>
              <a:effectLst/>
              <a:uLnTx/>
              <a:uFillTx/>
              <a:latin typeface="Segoe UI"/>
              <a:ea typeface="+mn-ea"/>
              <a:cs typeface="+mn-cs"/>
            </a:endParaRPr>
          </a:p>
          <a:p>
            <a:pPr marL="571500" marR="0" lvl="0" indent="-5715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dirty="0">
                <a:ln>
                  <a:noFill/>
                </a:ln>
                <a:solidFill>
                  <a:srgbClr val="404040"/>
                </a:solidFill>
                <a:effectLst/>
                <a:uLnTx/>
                <a:uFillTx/>
                <a:latin typeface="Segoe UI Light"/>
                <a:ea typeface="+mn-ea"/>
                <a:cs typeface="+mn-cs"/>
              </a:rPr>
              <a:t>A Microsoft engineer will work with you to solve technical blockers and to grant the access to the required special capability, called </a:t>
            </a:r>
            <a:r>
              <a:rPr kumimoji="0" lang="en-US" sz="4000" b="1" i="0" u="none" strike="noStrike" kern="1200" cap="none" spc="0" normalizeH="0" baseline="0" noProof="0" dirty="0" err="1">
                <a:ln>
                  <a:noFill/>
                </a:ln>
                <a:solidFill>
                  <a:srgbClr val="404040"/>
                </a:solidFill>
                <a:effectLst/>
                <a:uLnTx/>
                <a:uFillTx/>
                <a:latin typeface="Segoe UI Light"/>
                <a:ea typeface="+mn-ea"/>
                <a:cs typeface="+mn-cs"/>
              </a:rPr>
              <a:t>runFullTrust</a:t>
            </a:r>
            <a:endParaRPr kumimoji="0" lang="en-US" sz="4000" b="0" i="0" u="none" strike="noStrike" kern="1200" cap="none" spc="0" normalizeH="0" baseline="0" noProof="0" dirty="0">
              <a:ln>
                <a:noFill/>
              </a:ln>
              <a:solidFill>
                <a:srgbClr val="404040"/>
              </a:solidFill>
              <a:effectLst/>
              <a:uLnTx/>
              <a:uFillTx/>
              <a:latin typeface="Segoe UI Light"/>
              <a:ea typeface="+mn-ea"/>
              <a:cs typeface="+mn-cs"/>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it-IT" sz="4000"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815559195"/>
      </p:ext>
    </p:extLst>
  </p:cSld>
  <p:clrMapOvr>
    <a:masterClrMapping/>
  </p:clrMapOvr>
  <p:transition>
    <p:fade/>
  </p:transition>
</p:sld>
</file>

<file path=ppt/theme/theme1.xml><?xml version="1.0" encoding="utf-8"?>
<a:theme xmlns:a="http://schemas.openxmlformats.org/drawingml/2006/main" name="5-50091_TR24_ILL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ILL_Template.potx" id="{7652DD3D-4EA7-477A-A6BF-CADE2A16889F}" vid="{135E02A1-7849-41DD-BFFC-3F490083F92F}"/>
    </a:ext>
  </a:extLst>
</a:theme>
</file>

<file path=ppt/theme/theme10.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R24 Dark Gray Template">
  <a:themeElements>
    <a:clrScheme name="TR24 Dark">
      <a:dk1>
        <a:srgbClr val="353535"/>
      </a:dk1>
      <a:lt1>
        <a:srgbClr val="FFFFFF"/>
      </a:lt1>
      <a:dk2>
        <a:srgbClr val="0078D7"/>
      </a:dk2>
      <a:lt2>
        <a:srgbClr val="E6E6E6"/>
      </a:lt2>
      <a:accent1>
        <a:srgbClr val="0078D7"/>
      </a:accent1>
      <a:accent2>
        <a:srgbClr val="00188F"/>
      </a:accent2>
      <a:accent3>
        <a:srgbClr val="00BCF2"/>
      </a:accent3>
      <a:accent4>
        <a:srgbClr val="D83B01"/>
      </a:accent4>
      <a:accent5>
        <a:srgbClr val="737373"/>
      </a:accent5>
      <a:accent6>
        <a:srgbClr val="E6E6E6"/>
      </a:accent6>
      <a:hlink>
        <a:srgbClr val="81E4FF"/>
      </a:hlink>
      <a:folHlink>
        <a:srgbClr val="81E4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ILL_Template.potx" id="{7652DD3D-4EA7-477A-A6BF-CADE2A16889F}" vid="{FC0BA1D9-1C9F-4F30-80D5-420762C710EB}"/>
    </a:ext>
  </a:extLst>
</a:theme>
</file>

<file path=ppt/theme/theme3.xml><?xml version="1.0" encoding="utf-8"?>
<a:theme xmlns:a="http://schemas.openxmlformats.org/drawingml/2006/main" name="5-50033_TR23_ILL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ILL_Template.potx [Read-Only]" id="{F046A1E8-FFDE-4BF7-AAC9-690F9C289030}" vid="{A74DE9F3-3AE1-4701-AB87-5539F17B4F9E}"/>
    </a:ext>
  </a:extLst>
</a:theme>
</file>

<file path=ppt/theme/theme4.xml><?xml version="1.0" encoding="utf-8"?>
<a:theme xmlns:a="http://schemas.openxmlformats.org/drawingml/2006/main" name="Enterprise Deck Master">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5.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7.xml><?xml version="1.0" encoding="utf-8"?>
<a:theme xmlns:a="http://schemas.openxmlformats.org/drawingml/2006/main" name="MSVID_White_16x9_2012-08-18">
  <a:themeElements>
    <a:clrScheme name="Windows Custom">
      <a:dk1>
        <a:srgbClr val="505050"/>
      </a:dk1>
      <a:lt1>
        <a:srgbClr val="FFFFFF"/>
      </a:lt1>
      <a:dk2>
        <a:srgbClr val="9B4F96"/>
      </a:dk2>
      <a:lt2>
        <a:srgbClr val="D2D2D2"/>
      </a:lt2>
      <a:accent1>
        <a:srgbClr val="68217A"/>
      </a:accent1>
      <a:accent2>
        <a:srgbClr val="00188F"/>
      </a:accent2>
      <a:accent3>
        <a:srgbClr val="00BCF2"/>
      </a:accent3>
      <a:accent4>
        <a:srgbClr val="009E49"/>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PPT%20Theme">
  <a:themeElements>
    <a:clrScheme name="Windows Threshold">
      <a:dk1>
        <a:srgbClr val="737373"/>
      </a:dk1>
      <a:lt1>
        <a:sysClr val="window" lastClr="FFFFFF"/>
      </a:lt1>
      <a:dk2>
        <a:srgbClr val="000000"/>
      </a:dk2>
      <a:lt2>
        <a:srgbClr val="D2D2D2"/>
      </a:lt2>
      <a:accent1>
        <a:srgbClr val="0078D7"/>
      </a:accent1>
      <a:accent2>
        <a:srgbClr val="5C2D91"/>
      </a:accent2>
      <a:accent3>
        <a:srgbClr val="B4009E"/>
      </a:accent3>
      <a:accent4>
        <a:srgbClr val="008272"/>
      </a:accent4>
      <a:accent5>
        <a:srgbClr val="107C10"/>
      </a:accent5>
      <a:accent6>
        <a:srgbClr val="E81123"/>
      </a:accent6>
      <a:hlink>
        <a:srgbClr val="0078D7"/>
      </a:hlink>
      <a:folHlink>
        <a:srgbClr val="737373"/>
      </a:folHlink>
    </a:clrScheme>
    <a:fontScheme name="Segoe">
      <a:majorFont>
        <a:latin typeface="Segoe UI"/>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137160" tIns="109728" rIns="137160" bIns="109728" rtlCol="0">
        <a:spAutoFit/>
      </a:bodyPr>
      <a:lstStyle>
        <a:defPPr>
          <a:lnSpc>
            <a:spcPct val="90000"/>
          </a:lnSpc>
          <a:spcBef>
            <a:spcPts val="600"/>
          </a:spcBef>
          <a:defRPr dirty="0" err="1" smtClean="0"/>
        </a:defPPr>
      </a:lstStyle>
    </a:txDef>
  </a:objectDefaults>
  <a:extraClrSchemeLst/>
  <a:custClrLst>
    <a:custClr name="Yellow">
      <a:srgbClr val="FFB900"/>
    </a:custClr>
    <a:custClr name="Orange">
      <a:srgbClr val="D83B01"/>
    </a:custClr>
    <a:custClr name="Light Yellow">
      <a:srgbClr val="FFF100"/>
    </a:custClr>
    <a:custClr name="Light Orange">
      <a:srgbClr val="FF8C00"/>
    </a:custClr>
    <a:custClr name="Dark Red">
      <a:srgbClr val="A80000"/>
    </a:custClr>
    <a:custClr name="Light Magenta">
      <a:srgbClr val="E3008C"/>
    </a:custClr>
    <a:custClr name="Dark Magenta">
      <a:srgbClr val="5C005C"/>
    </a:custClr>
    <a:custClr name="Light Purple">
      <a:srgbClr val="B4A0FF"/>
    </a:custClr>
    <a:custClr name="Dark Purple">
      <a:srgbClr val="32145A"/>
    </a:custClr>
    <a:custClr name="Light Blue">
      <a:srgbClr val="00BCF2"/>
    </a:custClr>
    <a:custClr name="Mid Blue">
      <a:srgbClr val="00188F"/>
    </a:custClr>
    <a:custClr name="Dark Blue">
      <a:srgbClr val="002050"/>
    </a:custClr>
    <a:custClr name="Light Teal">
      <a:srgbClr val="00B294"/>
    </a:custClr>
    <a:custClr name="Dark Teal">
      <a:srgbClr val="004B50"/>
    </a:custClr>
    <a:custClr name="Light Green">
      <a:srgbClr val="BAD80A"/>
    </a:custClr>
    <a:custClr name="Dark Green">
      <a:srgbClr val="004B1C"/>
    </a:custClr>
    <a:custClr name="Dark Gray">
      <a:srgbClr val="505050"/>
    </a:custClr>
  </a:custClrLst>
  <a:extLst>
    <a:ext uri="{05A4C25C-085E-4340-85A3-A5531E510DB2}">
      <thm15:themeFamily xmlns:thm15="http://schemas.microsoft.com/office/thememl/2012/main" name="PPT%20Theme" id="{82616841-7427-4827-869A-BD59E6CB2CB3}" vid="{68DEB26C-E886-4233-AE85-B4E59D32E7E5}"/>
    </a:ext>
  </a:extLst>
</a:theme>
</file>

<file path=ppt/theme/theme9.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073B22EE95D0644BF7ED261B17F4C50" ma:contentTypeVersion="0" ma:contentTypeDescription="Create a new document." ma:contentTypeScope="" ma:versionID="3b760c6c44ab4e7e0f3b5b059a274ea5">
  <xsd:schema xmlns:xsd="http://www.w3.org/2001/XMLSchema" xmlns:xs="http://www.w3.org/2001/XMLSchema" xmlns:p="http://schemas.microsoft.com/office/2006/metadata/properties" targetNamespace="http://schemas.microsoft.com/office/2006/metadata/properties" ma:root="true" ma:fieldsID="d9b04f2b3467c421b9a62e9aedcf18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32146AA-D20F-4842-8E45-84E14E19CB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TR24_ILL_Template</Template>
  <TotalTime>17327</TotalTime>
  <Words>11931</Words>
  <Application>Microsoft Office PowerPoint</Application>
  <PresentationFormat>Custom</PresentationFormat>
  <Paragraphs>1501</Paragraphs>
  <Slides>101</Slides>
  <Notes>74</Notes>
  <HiddenSlides>0</HiddenSlides>
  <MMClips>2</MMClips>
  <ScaleCrop>false</ScaleCrop>
  <HeadingPairs>
    <vt:vector size="8" baseType="variant">
      <vt:variant>
        <vt:lpstr>Fonts Used</vt:lpstr>
      </vt:variant>
      <vt:variant>
        <vt:i4>16</vt:i4>
      </vt:variant>
      <vt:variant>
        <vt:lpstr>Theme</vt:lpstr>
      </vt:variant>
      <vt:variant>
        <vt:i4>10</vt:i4>
      </vt:variant>
      <vt:variant>
        <vt:lpstr>Embedded OLE Servers</vt:lpstr>
      </vt:variant>
      <vt:variant>
        <vt:i4>1</vt:i4>
      </vt:variant>
      <vt:variant>
        <vt:lpstr>Slide Titles</vt:lpstr>
      </vt:variant>
      <vt:variant>
        <vt:i4>101</vt:i4>
      </vt:variant>
    </vt:vector>
  </HeadingPairs>
  <TitlesOfParts>
    <vt:vector size="128" baseType="lpstr">
      <vt:lpstr>ＭＳ Ｐゴシック</vt:lpstr>
      <vt:lpstr>Arial</vt:lpstr>
      <vt:lpstr>Arial Unicode MS</vt:lpstr>
      <vt:lpstr>Calibri</vt:lpstr>
      <vt:lpstr>Calibri Light</vt:lpstr>
      <vt:lpstr>Consolas</vt:lpstr>
      <vt:lpstr>Courier New</vt:lpstr>
      <vt:lpstr>Helvetica</vt:lpstr>
      <vt:lpstr>Helvetica Light</vt:lpstr>
      <vt:lpstr>Segoe UI</vt:lpstr>
      <vt:lpstr>Segoe UI Black</vt:lpstr>
      <vt:lpstr>Segoe UI Light</vt:lpstr>
      <vt:lpstr>Segoe UI Semibold</vt:lpstr>
      <vt:lpstr>Segoe UI Semilight</vt:lpstr>
      <vt:lpstr>Symbol</vt:lpstr>
      <vt:lpstr>Wingdings</vt:lpstr>
      <vt:lpstr>5-50091_TR24_ILL_Template</vt:lpstr>
      <vt:lpstr>TR24 Dark Gray Template</vt:lpstr>
      <vt:lpstr>5-50033_TR23_ILL_Template</vt:lpstr>
      <vt:lpstr>Enterprise Deck Master</vt:lpstr>
      <vt:lpstr>1_MSVID_White_16x9_2012-08-18</vt:lpstr>
      <vt:lpstr>5-50033_TR23_BO_CT_Template</vt:lpstr>
      <vt:lpstr>MSVID_White_16x9_2012-08-18</vt:lpstr>
      <vt:lpstr>PPT%20Theme</vt:lpstr>
      <vt:lpstr>Metro_TT_Blue_16x9_02-12</vt:lpstr>
      <vt:lpstr>1_5-50033_TR23_BO_CT_Template</vt:lpstr>
      <vt:lpstr>Image</vt:lpstr>
      <vt:lpstr>CTO4Startup Knowledge of coding</vt:lpstr>
      <vt:lpstr>Agenda</vt:lpstr>
      <vt:lpstr>Why coding?</vt:lpstr>
      <vt:lpstr>Languages</vt:lpstr>
      <vt:lpstr>Object oriented programming</vt:lpstr>
      <vt:lpstr>Object oriented programming</vt:lpstr>
      <vt:lpstr>Compiled programming languages</vt:lpstr>
      <vt:lpstr>Interpreted programming languages</vt:lpstr>
      <vt:lpstr>Best of both worlds</vt:lpstr>
      <vt:lpstr>Compilers</vt:lpstr>
      <vt:lpstr>Loosely-typed languages</vt:lpstr>
      <vt:lpstr>Strongly-typed languages</vt:lpstr>
      <vt:lpstr>Examples</vt:lpstr>
      <vt:lpstr>Which is the Microsoft story for developers?</vt:lpstr>
      <vt:lpstr>PowerPoint Presentation</vt:lpstr>
      <vt:lpstr>.NET Framework</vt:lpstr>
      <vt:lpstr>.NET Core</vt:lpstr>
      <vt:lpstr>Xamarin</vt:lpstr>
      <vt:lpstr>.NET Standard Library</vt:lpstr>
      <vt:lpstr>Common Infrastructure</vt:lpstr>
      <vt:lpstr>The development tools</vt:lpstr>
      <vt:lpstr>The web story</vt:lpstr>
      <vt:lpstr>Client side</vt:lpstr>
      <vt:lpstr>Frameworks and supersets</vt:lpstr>
      <vt:lpstr>ASP.NET</vt:lpstr>
      <vt:lpstr>ASP.NET</vt:lpstr>
      <vt:lpstr>ASP.NET Core</vt:lpstr>
      <vt:lpstr>ASP.NET Core</vt:lpstr>
      <vt:lpstr>And what if I don’t want to use ASP.NET?</vt:lpstr>
      <vt:lpstr>PowerPoint Presentation</vt:lpstr>
      <vt:lpstr>App Services in Azure</vt:lpstr>
      <vt:lpstr>The mobile story</vt:lpstr>
      <vt:lpstr>PowerPoint Presentation</vt:lpstr>
      <vt:lpstr>Sweet spot for the successful  mobile enterprise</vt:lpstr>
      <vt:lpstr>the “Silo’ed” approach</vt:lpstr>
      <vt:lpstr>Silo’ed approach</vt:lpstr>
      <vt:lpstr>The Silo’ed approach Multiple teams and multiple code bases are expensive and slow</vt:lpstr>
      <vt:lpstr>The Silo’ed approach Multiple teams and multiple code bases are expensive and slow</vt:lpstr>
      <vt:lpstr>Hybrid Approach</vt:lpstr>
      <vt:lpstr>Hybrid approach</vt:lpstr>
      <vt:lpstr>PowerPoint Presentation</vt:lpstr>
      <vt:lpstr>The write-once-run-anywhere approach HTML Hybrid scenarios like Apache Cordova</vt:lpstr>
      <vt:lpstr>The write-once-run-anywhere approach HTML Hybrid scenarios like Apache Cordova</vt:lpstr>
      <vt:lpstr>Xamarin Approach</vt:lpstr>
      <vt:lpstr>Xamarin Approach</vt:lpstr>
      <vt:lpstr>Xamarin Approach</vt:lpstr>
      <vt:lpstr>Xamarin Approach (Forms)</vt:lpstr>
      <vt:lpstr>Xamarin approach</vt:lpstr>
      <vt:lpstr>PowerPoint Presentation</vt:lpstr>
      <vt:lpstr>Visual Studio and Xamarin unique approach The best of all worlds</vt:lpstr>
      <vt:lpstr>Maximizing Sharing Capabilities</vt:lpstr>
      <vt:lpstr>Maximizing Sharing Capabilities</vt:lpstr>
      <vt:lpstr>Maximizing Sharing Capabilities</vt:lpstr>
      <vt:lpstr>Xamarin is native  in all 3 ways The best of all worlds</vt:lpstr>
      <vt:lpstr>PowerPoint Presentation</vt:lpstr>
      <vt:lpstr>PowerPoint Presentation</vt:lpstr>
      <vt:lpstr>PowerPoint Presentation</vt:lpstr>
      <vt:lpstr>Visual Studio… now with Xamarin</vt:lpstr>
      <vt:lpstr>Xamarin and Visual Studio integration</vt:lpstr>
      <vt:lpstr>PowerPoint Presentation</vt:lpstr>
      <vt:lpstr>PowerPoint Presentation</vt:lpstr>
      <vt:lpstr>Xamarin.Forms</vt:lpstr>
      <vt:lpstr>Xamarin.Forms - What’s included</vt:lpstr>
      <vt:lpstr>Xamarin.Forms</vt:lpstr>
      <vt:lpstr>Layouts</vt:lpstr>
      <vt:lpstr>PowerPoint Presentation</vt:lpstr>
      <vt:lpstr>Xamarin.Forms Ecosystem</vt:lpstr>
      <vt:lpstr>PowerPoint Presentation</vt:lpstr>
      <vt:lpstr>Xamarin Plugins</vt:lpstr>
      <vt:lpstr>Platform Specific Code</vt:lpstr>
      <vt:lpstr>Plugins for Xamarin</vt:lpstr>
      <vt:lpstr>PowerPoint Presentation</vt:lpstr>
      <vt:lpstr>The Windows story</vt:lpstr>
      <vt:lpstr>Platform Convergence Journey</vt:lpstr>
      <vt:lpstr>PowerPoint Presentation</vt:lpstr>
      <vt:lpstr>Universal Windows Platform (UWP)</vt:lpstr>
      <vt:lpstr>Windows Core</vt:lpstr>
      <vt:lpstr>PowerPoint Presentation</vt:lpstr>
      <vt:lpstr>Universal Windows Platform</vt:lpstr>
      <vt:lpstr>Windows App</vt:lpstr>
      <vt:lpstr>Platform Extensions</vt:lpstr>
      <vt:lpstr>Extension SDKs</vt:lpstr>
      <vt:lpstr>Project Properties</vt:lpstr>
      <vt:lpstr>Windows Device Family Extension SDKs</vt:lpstr>
      <vt:lpstr>Testing for Capabilities</vt:lpstr>
      <vt:lpstr>Test Capabilities at Runtime</vt:lpstr>
      <vt:lpstr>PowerPoint Presentation</vt:lpstr>
      <vt:lpstr>Classic desktop apps</vt:lpstr>
      <vt:lpstr>User experience challenges today</vt:lpstr>
      <vt:lpstr>Software vendor challenges today</vt:lpstr>
      <vt:lpstr>The value of the Desktop Bridge</vt:lpstr>
      <vt:lpstr>The conversion journey</vt:lpstr>
      <vt:lpstr>Convert</vt:lpstr>
      <vt:lpstr>Demo A converted app</vt:lpstr>
      <vt:lpstr>Enhance</vt:lpstr>
      <vt:lpstr>Extend</vt:lpstr>
      <vt:lpstr>Migrate</vt:lpstr>
      <vt:lpstr>Reach all</vt:lpstr>
      <vt:lpstr>Publishing on the Store</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Matteo Pagani</dc:creator>
  <cp:keywords>TechReady 24</cp:keywords>
  <dc:description>Template: Mitchell Derrey, Silver Fox Productions_x000d_
Formatting: _x000d_
Audience Type:</dc:description>
  <cp:lastModifiedBy>Matteo Pagani</cp:lastModifiedBy>
  <cp:revision>27</cp:revision>
  <dcterms:created xsi:type="dcterms:W3CDTF">2017-01-03T13:43:08Z</dcterms:created>
  <dcterms:modified xsi:type="dcterms:W3CDTF">2017-01-31T15:16:31Z</dcterms:modified>
  <cp:category>TechReady 24</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0x010100A073B22EE95D0644BF7ED261B17F4C50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Audience1">
    <vt:lpwstr/>
  </property>
  <property fmtid="{D5CDD505-2E9C-101B-9397-08002B2CF9AE}" pid="13" name="Event Name">
    <vt:lpwstr>51;#TechReady|ebdf1b7d-d34f-4ccf-ac45-ca5a756d5c65</vt:lpwstr>
  </property>
</Properties>
</file>